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25" r:id="rId1"/>
  </p:sldMasterIdLst>
  <p:notesMasterIdLst>
    <p:notesMasterId r:id="rId10"/>
  </p:notesMasterIdLst>
  <p:handoutMasterIdLst>
    <p:handoutMasterId r:id="rId11"/>
  </p:handoutMasterIdLst>
  <p:sldIdLst>
    <p:sldId id="456" r:id="rId2"/>
    <p:sldId id="483" r:id="rId3"/>
    <p:sldId id="484" r:id="rId4"/>
    <p:sldId id="474" r:id="rId5"/>
    <p:sldId id="479" r:id="rId6"/>
    <p:sldId id="475" r:id="rId7"/>
    <p:sldId id="477" r:id="rId8"/>
    <p:sldId id="478" r:id="rId9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660033"/>
    <a:srgbClr val="000066"/>
    <a:srgbClr val="333300"/>
    <a:srgbClr val="66FFFF"/>
    <a:srgbClr val="FF0066"/>
    <a:srgbClr val="0000CC"/>
    <a:srgbClr val="FF99CC"/>
    <a:srgbClr val="FFFF00"/>
    <a:srgbClr val="FF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990" autoAdjust="0"/>
    <p:restoredTop sz="94660"/>
  </p:normalViewPr>
  <p:slideViewPr>
    <p:cSldViewPr>
      <p:cViewPr varScale="1">
        <p:scale>
          <a:sx n="64" d="100"/>
          <a:sy n="64" d="100"/>
        </p:scale>
        <p:origin x="-15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5C831A-CCF5-4391-A2BE-9DF065D37587}" type="doc">
      <dgm:prSet loTypeId="urn:microsoft.com/office/officeart/2005/8/layout/arrow2" loCatId="process" qsTypeId="urn:microsoft.com/office/officeart/2005/8/quickstyle/3d5" qsCatId="3D" csTypeId="urn:microsoft.com/office/officeart/2005/8/colors/colorful1#1" csCatId="colorful" phldr="1"/>
      <dgm:spPr/>
    </dgm:pt>
    <dgm:pt modelId="{1E3A074B-8EC3-4AC7-ADB8-C53A583CA2D1}">
      <dgm:prSet phldrT="[Text]" custT="1"/>
      <dgm:spPr/>
      <dgm:t>
        <a:bodyPr/>
        <a:lstStyle/>
        <a:p>
          <a:r>
            <a:rPr lang="en-US" sz="2000" dirty="0" err="1" smtClean="0"/>
            <a:t>Penetapan</a:t>
          </a:r>
          <a:r>
            <a:rPr lang="en-US" sz="2000" dirty="0" smtClean="0"/>
            <a:t> PP</a:t>
          </a:r>
          <a:endParaRPr lang="en-US" sz="2000" dirty="0"/>
        </a:p>
      </dgm:t>
    </dgm:pt>
    <dgm:pt modelId="{C3E70DF8-D297-401F-A070-1295F4388B0B}" type="parTrans" cxnId="{8C1AFE23-B091-4CE6-8284-0511812F213B}">
      <dgm:prSet/>
      <dgm:spPr/>
      <dgm:t>
        <a:bodyPr/>
        <a:lstStyle/>
        <a:p>
          <a:endParaRPr lang="en-US" sz="2400"/>
        </a:p>
      </dgm:t>
    </dgm:pt>
    <dgm:pt modelId="{13D421C7-F834-4141-85ED-0207D610A128}" type="sibTrans" cxnId="{8C1AFE23-B091-4CE6-8284-0511812F213B}">
      <dgm:prSet/>
      <dgm:spPr/>
      <dgm:t>
        <a:bodyPr/>
        <a:lstStyle/>
        <a:p>
          <a:endParaRPr lang="en-US" sz="2400"/>
        </a:p>
      </dgm:t>
    </dgm:pt>
    <dgm:pt modelId="{A75DE5EA-0E88-4A1C-B1EA-B4EE477D7AA1}">
      <dgm:prSet phldrT="[Text]" custT="1"/>
      <dgm:spPr/>
      <dgm:t>
        <a:bodyPr/>
        <a:lstStyle/>
        <a:p>
          <a:r>
            <a:rPr lang="en-US" sz="2000" dirty="0" err="1" smtClean="0"/>
            <a:t>Penetapan</a:t>
          </a:r>
          <a:r>
            <a:rPr lang="en-US" sz="2000" dirty="0" smtClean="0"/>
            <a:t> </a:t>
          </a:r>
          <a:r>
            <a:rPr lang="en-US" sz="2000" dirty="0" err="1" smtClean="0"/>
            <a:t>Pemetaan</a:t>
          </a:r>
          <a:r>
            <a:rPr lang="en-US" sz="2000" dirty="0" smtClean="0"/>
            <a:t> </a:t>
          </a:r>
          <a:r>
            <a:rPr lang="en-US" sz="2000" dirty="0" err="1" smtClean="0"/>
            <a:t>dan</a:t>
          </a:r>
          <a:r>
            <a:rPr lang="en-US" sz="2000" dirty="0" smtClean="0"/>
            <a:t> </a:t>
          </a:r>
          <a:r>
            <a:rPr lang="en-US" sz="2000" dirty="0" err="1" smtClean="0"/>
            <a:t>Pedoman</a:t>
          </a:r>
          <a:r>
            <a:rPr lang="en-US" sz="2000" dirty="0" smtClean="0"/>
            <a:t> </a:t>
          </a:r>
          <a:r>
            <a:rPr lang="en-US" sz="2000" dirty="0" err="1" smtClean="0"/>
            <a:t>Nomenklatur</a:t>
          </a:r>
          <a:endParaRPr lang="en-US" sz="2000" dirty="0"/>
        </a:p>
      </dgm:t>
    </dgm:pt>
    <dgm:pt modelId="{48157EE2-9BD9-48FE-A422-276C84F2470D}" type="parTrans" cxnId="{D09152C8-0058-4F02-AE9F-59A443534AE8}">
      <dgm:prSet/>
      <dgm:spPr/>
      <dgm:t>
        <a:bodyPr/>
        <a:lstStyle/>
        <a:p>
          <a:endParaRPr lang="en-US" sz="2400"/>
        </a:p>
      </dgm:t>
    </dgm:pt>
    <dgm:pt modelId="{03226FF3-250B-4000-A0B5-00FF0F1D75A5}" type="sibTrans" cxnId="{D09152C8-0058-4F02-AE9F-59A443534AE8}">
      <dgm:prSet/>
      <dgm:spPr/>
      <dgm:t>
        <a:bodyPr/>
        <a:lstStyle/>
        <a:p>
          <a:endParaRPr lang="en-US" sz="2400"/>
        </a:p>
      </dgm:t>
    </dgm:pt>
    <dgm:pt modelId="{A39C9339-F7BC-4A9F-AF8A-3B9741B27413}">
      <dgm:prSet phldrT="[Text]" custT="1"/>
      <dgm:spPr/>
      <dgm:t>
        <a:bodyPr/>
        <a:lstStyle/>
        <a:p>
          <a:r>
            <a:rPr lang="en-US" sz="2000" dirty="0" smtClean="0"/>
            <a:t>17 </a:t>
          </a:r>
          <a:r>
            <a:rPr lang="en-US" sz="2000" dirty="0" err="1" smtClean="0"/>
            <a:t>Juni</a:t>
          </a:r>
          <a:r>
            <a:rPr lang="en-US" sz="2000" dirty="0" smtClean="0"/>
            <a:t> 2016</a:t>
          </a:r>
          <a:endParaRPr lang="en-US" sz="2000" dirty="0"/>
        </a:p>
      </dgm:t>
    </dgm:pt>
    <dgm:pt modelId="{26699644-3B9B-4794-926C-D854282146D8}" type="parTrans" cxnId="{BF777ED0-A485-405A-BFCD-E378EF965464}">
      <dgm:prSet/>
      <dgm:spPr/>
      <dgm:t>
        <a:bodyPr/>
        <a:lstStyle/>
        <a:p>
          <a:endParaRPr lang="en-US" sz="2400"/>
        </a:p>
      </dgm:t>
    </dgm:pt>
    <dgm:pt modelId="{3E2FBE5E-2D29-4C39-97D1-424264F1308F}" type="sibTrans" cxnId="{BF777ED0-A485-405A-BFCD-E378EF965464}">
      <dgm:prSet/>
      <dgm:spPr/>
      <dgm:t>
        <a:bodyPr/>
        <a:lstStyle/>
        <a:p>
          <a:endParaRPr lang="en-US" sz="2400"/>
        </a:p>
      </dgm:t>
    </dgm:pt>
    <dgm:pt modelId="{1982B446-3706-4711-A6F1-3DC4DFE59A3A}">
      <dgm:prSet phldrT="[Text]" custT="1"/>
      <dgm:spPr/>
      <dgm:t>
        <a:bodyPr/>
        <a:lstStyle/>
        <a:p>
          <a:r>
            <a:rPr lang="en-US" sz="2000" dirty="0" err="1" smtClean="0"/>
            <a:t>Penetapan</a:t>
          </a:r>
          <a:r>
            <a:rPr lang="en-US" sz="2000" dirty="0" smtClean="0"/>
            <a:t> </a:t>
          </a:r>
          <a:r>
            <a:rPr lang="en-US" sz="2000" dirty="0" err="1" smtClean="0"/>
            <a:t>Perda</a:t>
          </a:r>
          <a:r>
            <a:rPr lang="en-US" sz="2000" dirty="0" smtClean="0"/>
            <a:t> </a:t>
          </a:r>
          <a:r>
            <a:rPr lang="en-US" sz="2000" dirty="0" err="1" smtClean="0"/>
            <a:t>dan</a:t>
          </a:r>
          <a:r>
            <a:rPr lang="en-US" sz="2000" dirty="0" smtClean="0"/>
            <a:t> </a:t>
          </a:r>
          <a:r>
            <a:rPr lang="en-US" sz="2000" dirty="0" err="1" smtClean="0"/>
            <a:t>Pengisian</a:t>
          </a:r>
          <a:r>
            <a:rPr lang="en-US" sz="2000" dirty="0" smtClean="0"/>
            <a:t> </a:t>
          </a:r>
          <a:r>
            <a:rPr lang="en-US" sz="2000" dirty="0" err="1" smtClean="0"/>
            <a:t>Perjabat</a:t>
          </a:r>
          <a:endParaRPr lang="en-US" sz="2000" dirty="0"/>
        </a:p>
      </dgm:t>
    </dgm:pt>
    <dgm:pt modelId="{33D0F32B-ABD3-423A-818A-28D89377B172}" type="parTrans" cxnId="{7DD07C3D-EA79-49EE-93EE-865A49AB8425}">
      <dgm:prSet/>
      <dgm:spPr/>
      <dgm:t>
        <a:bodyPr/>
        <a:lstStyle/>
        <a:p>
          <a:endParaRPr lang="en-US"/>
        </a:p>
      </dgm:t>
    </dgm:pt>
    <dgm:pt modelId="{6C0374E5-7FC4-4DEF-BC17-94C58A35DE3F}" type="sibTrans" cxnId="{7DD07C3D-EA79-49EE-93EE-865A49AB8425}">
      <dgm:prSet/>
      <dgm:spPr/>
      <dgm:t>
        <a:bodyPr/>
        <a:lstStyle/>
        <a:p>
          <a:endParaRPr lang="en-US"/>
        </a:p>
      </dgm:t>
    </dgm:pt>
    <dgm:pt modelId="{BAD6DE81-DE4F-40EF-8526-A8F127A4BE33}">
      <dgm:prSet phldrT="[Text]" custT="1"/>
      <dgm:spPr/>
      <dgm:t>
        <a:bodyPr/>
        <a:lstStyle/>
        <a:p>
          <a:r>
            <a:rPr lang="en-US" sz="2000" dirty="0" smtClean="0"/>
            <a:t>17  </a:t>
          </a:r>
          <a:r>
            <a:rPr lang="en-US" sz="2000" dirty="0" err="1" smtClean="0"/>
            <a:t>Desember</a:t>
          </a:r>
          <a:r>
            <a:rPr lang="en-US" sz="2000" dirty="0" smtClean="0"/>
            <a:t> 2016</a:t>
          </a:r>
          <a:endParaRPr lang="en-US" sz="2000" dirty="0"/>
        </a:p>
      </dgm:t>
    </dgm:pt>
    <dgm:pt modelId="{3224C504-155F-4C9F-93C7-83D8D4CEC1B4}" type="parTrans" cxnId="{293E3154-15DE-4C13-93DE-664CEAB9F0AF}">
      <dgm:prSet/>
      <dgm:spPr/>
      <dgm:t>
        <a:bodyPr/>
        <a:lstStyle/>
        <a:p>
          <a:endParaRPr lang="en-US"/>
        </a:p>
      </dgm:t>
    </dgm:pt>
    <dgm:pt modelId="{6252B9CC-7427-40BA-B706-E629F53D4B22}" type="sibTrans" cxnId="{293E3154-15DE-4C13-93DE-664CEAB9F0AF}">
      <dgm:prSet/>
      <dgm:spPr/>
      <dgm:t>
        <a:bodyPr/>
        <a:lstStyle/>
        <a:p>
          <a:endParaRPr lang="en-US"/>
        </a:p>
      </dgm:t>
    </dgm:pt>
    <dgm:pt modelId="{9898FE38-DE6C-46BA-8D32-D767674AD978}">
      <dgm:prSet phldrT="[Text]" custT="1"/>
      <dgm:spPr/>
      <dgm:t>
        <a:bodyPr/>
        <a:lstStyle/>
        <a:p>
          <a:r>
            <a:rPr lang="en-US" sz="2000" dirty="0" smtClean="0"/>
            <a:t>17 </a:t>
          </a:r>
          <a:r>
            <a:rPr lang="en-US" sz="2000" dirty="0" err="1" smtClean="0"/>
            <a:t>Agustus</a:t>
          </a:r>
          <a:r>
            <a:rPr lang="en-US" sz="2000" dirty="0" smtClean="0"/>
            <a:t> 2016</a:t>
          </a:r>
          <a:endParaRPr lang="en-US" sz="2000" dirty="0"/>
        </a:p>
      </dgm:t>
    </dgm:pt>
    <dgm:pt modelId="{6500A968-9A0E-4ACA-91E4-A3C5FA03BCC8}" type="parTrans" cxnId="{277398F3-A9DD-4822-A4A0-9408AA94EB41}">
      <dgm:prSet/>
      <dgm:spPr/>
      <dgm:t>
        <a:bodyPr/>
        <a:lstStyle/>
        <a:p>
          <a:endParaRPr lang="en-US"/>
        </a:p>
      </dgm:t>
    </dgm:pt>
    <dgm:pt modelId="{15E99FBC-5B51-4114-8E0B-C26E50C78603}" type="sibTrans" cxnId="{277398F3-A9DD-4822-A4A0-9408AA94EB41}">
      <dgm:prSet/>
      <dgm:spPr/>
      <dgm:t>
        <a:bodyPr/>
        <a:lstStyle/>
        <a:p>
          <a:endParaRPr lang="en-US"/>
        </a:p>
      </dgm:t>
    </dgm:pt>
    <dgm:pt modelId="{3E330AD3-C7EA-4448-A290-95AE1DD54FB8}">
      <dgm:prSet phldrT="[Text]" custT="1"/>
      <dgm:spPr/>
      <dgm:t>
        <a:bodyPr/>
        <a:lstStyle/>
        <a:p>
          <a:r>
            <a:rPr lang="en-US" sz="2000" dirty="0" err="1" smtClean="0"/>
            <a:t>Efektf</a:t>
          </a:r>
          <a:r>
            <a:rPr lang="en-US" sz="2000" dirty="0" smtClean="0"/>
            <a:t> </a:t>
          </a:r>
          <a:r>
            <a:rPr lang="en-US" sz="2000" dirty="0" err="1" smtClean="0"/>
            <a:t>Berlaku</a:t>
          </a:r>
          <a:endParaRPr lang="en-US" sz="2000" dirty="0"/>
        </a:p>
      </dgm:t>
    </dgm:pt>
    <dgm:pt modelId="{C8556831-8C33-5E48-BC28-EE46A8D6C567}" type="parTrans" cxnId="{A552ECBC-5124-D744-853D-DE36FF67D829}">
      <dgm:prSet/>
      <dgm:spPr/>
      <dgm:t>
        <a:bodyPr/>
        <a:lstStyle/>
        <a:p>
          <a:endParaRPr lang="en-US"/>
        </a:p>
      </dgm:t>
    </dgm:pt>
    <dgm:pt modelId="{15F21D4C-38E6-2741-B54C-552AAE4FD084}" type="sibTrans" cxnId="{A552ECBC-5124-D744-853D-DE36FF67D829}">
      <dgm:prSet/>
      <dgm:spPr/>
      <dgm:t>
        <a:bodyPr/>
        <a:lstStyle/>
        <a:p>
          <a:endParaRPr lang="en-US"/>
        </a:p>
      </dgm:t>
    </dgm:pt>
    <dgm:pt modelId="{67E3EBCD-EEB3-FF46-87EB-CC8C3DA75503}">
      <dgm:prSet phldrT="[Text]" custT="1"/>
      <dgm:spPr/>
      <dgm:t>
        <a:bodyPr/>
        <a:lstStyle/>
        <a:p>
          <a:r>
            <a:rPr lang="en-US" sz="2000" dirty="0" smtClean="0"/>
            <a:t>1 </a:t>
          </a:r>
          <a:r>
            <a:rPr lang="en-US" sz="2000" dirty="0" err="1" smtClean="0"/>
            <a:t>Januari</a:t>
          </a:r>
          <a:r>
            <a:rPr lang="en-US" sz="2000" dirty="0" smtClean="0"/>
            <a:t> 2017</a:t>
          </a:r>
          <a:endParaRPr lang="en-US" sz="2000" dirty="0"/>
        </a:p>
      </dgm:t>
    </dgm:pt>
    <dgm:pt modelId="{A937E735-6A0C-3446-AED7-B67062236ECB}" type="parTrans" cxnId="{2542DE72-954D-5B42-A7E7-CF021A2FB6DC}">
      <dgm:prSet/>
      <dgm:spPr/>
      <dgm:t>
        <a:bodyPr/>
        <a:lstStyle/>
        <a:p>
          <a:endParaRPr lang="en-US"/>
        </a:p>
      </dgm:t>
    </dgm:pt>
    <dgm:pt modelId="{23D6046C-FF2C-8B4D-A32D-C3BCDB1B79C4}" type="sibTrans" cxnId="{2542DE72-954D-5B42-A7E7-CF021A2FB6DC}">
      <dgm:prSet/>
      <dgm:spPr/>
      <dgm:t>
        <a:bodyPr/>
        <a:lstStyle/>
        <a:p>
          <a:endParaRPr lang="en-US"/>
        </a:p>
      </dgm:t>
    </dgm:pt>
    <dgm:pt modelId="{E220828C-C958-4FCF-B52F-02D7F5D17607}" type="pres">
      <dgm:prSet presAssocID="{455C831A-CCF5-4391-A2BE-9DF065D37587}" presName="arrowDiagram" presStyleCnt="0">
        <dgm:presLayoutVars>
          <dgm:chMax val="5"/>
          <dgm:dir/>
          <dgm:resizeHandles val="exact"/>
        </dgm:presLayoutVars>
      </dgm:prSet>
      <dgm:spPr/>
    </dgm:pt>
    <dgm:pt modelId="{82ED47FD-CD8E-4EC8-A7E3-BF3AC4BC5C1A}" type="pres">
      <dgm:prSet presAssocID="{455C831A-CCF5-4391-A2BE-9DF065D37587}" presName="arrow" presStyleLbl="bgShp" presStyleIdx="0" presStyleCnt="1" custScaleX="86792" custScaleY="86038" custLinFactNeighborX="3570" custLinFactNeighborY="-7796"/>
      <dgm:spPr/>
    </dgm:pt>
    <dgm:pt modelId="{65D42770-0757-4437-ABCF-1B0D331EBE52}" type="pres">
      <dgm:prSet presAssocID="{455C831A-CCF5-4391-A2BE-9DF065D37587}" presName="arrowDiagram4" presStyleCnt="0"/>
      <dgm:spPr/>
    </dgm:pt>
    <dgm:pt modelId="{F918B575-3F2E-493C-91E7-61D732683334}" type="pres">
      <dgm:prSet presAssocID="{1E3A074B-8EC3-4AC7-ADB8-C53A583CA2D1}" presName="bullet4a" presStyleLbl="node1" presStyleIdx="0" presStyleCnt="4"/>
      <dgm:spPr/>
    </dgm:pt>
    <dgm:pt modelId="{1551477C-2187-4C08-AA63-D7DF3E7F6106}" type="pres">
      <dgm:prSet presAssocID="{1E3A074B-8EC3-4AC7-ADB8-C53A583CA2D1}" presName="textBox4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D1404D3-57EC-4F5B-9651-7CAE85AA21F8}" type="pres">
      <dgm:prSet presAssocID="{A75DE5EA-0E88-4A1C-B1EA-B4EE477D7AA1}" presName="bullet4b" presStyleLbl="node1" presStyleIdx="1" presStyleCnt="4"/>
      <dgm:spPr/>
    </dgm:pt>
    <dgm:pt modelId="{DF05D74A-E01E-4560-9D11-0DE320B35172}" type="pres">
      <dgm:prSet presAssocID="{A75DE5EA-0E88-4A1C-B1EA-B4EE477D7AA1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1F0E220-C543-49BC-8B9A-79681789B0E1}" type="pres">
      <dgm:prSet presAssocID="{1982B446-3706-4711-A6F1-3DC4DFE59A3A}" presName="bullet4c" presStyleLbl="node1" presStyleIdx="2" presStyleCnt="4"/>
      <dgm:spPr/>
    </dgm:pt>
    <dgm:pt modelId="{DBAF8C95-1828-420A-8A3D-2949533810BF}" type="pres">
      <dgm:prSet presAssocID="{1982B446-3706-4711-A6F1-3DC4DFE59A3A}" presName="textBox4c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5463C7A-F1B6-430F-90A3-040B3F6F582F}" type="pres">
      <dgm:prSet presAssocID="{3E330AD3-C7EA-4448-A290-95AE1DD54FB8}" presName="bullet4d" presStyleLbl="node1" presStyleIdx="3" presStyleCnt="4"/>
      <dgm:spPr/>
    </dgm:pt>
    <dgm:pt modelId="{468E26C5-C438-478B-807A-9D8D9AA53699}" type="pres">
      <dgm:prSet presAssocID="{3E330AD3-C7EA-4448-A290-95AE1DD54FB8}" presName="textBox4d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46463DA7-7B9B-4B07-93E1-D5ACED34DD32}" type="presOf" srcId="{A75DE5EA-0E88-4A1C-B1EA-B4EE477D7AA1}" destId="{DF05D74A-E01E-4560-9D11-0DE320B35172}" srcOrd="0" destOrd="0" presId="urn:microsoft.com/office/officeart/2005/8/layout/arrow2"/>
    <dgm:cxn modelId="{F9DE3B2C-A576-4116-B884-F5406182BDB3}" type="presOf" srcId="{455C831A-CCF5-4391-A2BE-9DF065D37587}" destId="{E220828C-C958-4FCF-B52F-02D7F5D17607}" srcOrd="0" destOrd="0" presId="urn:microsoft.com/office/officeart/2005/8/layout/arrow2"/>
    <dgm:cxn modelId="{CDB1A5AB-B14B-4F4F-B54E-E1D08CB8BBC8}" type="presOf" srcId="{BAD6DE81-DE4F-40EF-8526-A8F127A4BE33}" destId="{DBAF8C95-1828-420A-8A3D-2949533810BF}" srcOrd="0" destOrd="1" presId="urn:microsoft.com/office/officeart/2005/8/layout/arrow2"/>
    <dgm:cxn modelId="{19F0C314-A3EE-47FA-A865-ACE52EE90E7A}" type="presOf" srcId="{67E3EBCD-EEB3-FF46-87EB-CC8C3DA75503}" destId="{468E26C5-C438-478B-807A-9D8D9AA53699}" srcOrd="0" destOrd="1" presId="urn:microsoft.com/office/officeart/2005/8/layout/arrow2"/>
    <dgm:cxn modelId="{293E3154-15DE-4C13-93DE-664CEAB9F0AF}" srcId="{1982B446-3706-4711-A6F1-3DC4DFE59A3A}" destId="{BAD6DE81-DE4F-40EF-8526-A8F127A4BE33}" srcOrd="0" destOrd="0" parTransId="{3224C504-155F-4C9F-93C7-83D8D4CEC1B4}" sibTransId="{6252B9CC-7427-40BA-B706-E629F53D4B22}"/>
    <dgm:cxn modelId="{2542DE72-954D-5B42-A7E7-CF021A2FB6DC}" srcId="{3E330AD3-C7EA-4448-A290-95AE1DD54FB8}" destId="{67E3EBCD-EEB3-FF46-87EB-CC8C3DA75503}" srcOrd="0" destOrd="0" parTransId="{A937E735-6A0C-3446-AED7-B67062236ECB}" sibTransId="{23D6046C-FF2C-8B4D-A32D-C3BCDB1B79C4}"/>
    <dgm:cxn modelId="{1CCB0626-D3F2-4643-A55F-42A5828697AE}" type="presOf" srcId="{3E330AD3-C7EA-4448-A290-95AE1DD54FB8}" destId="{468E26C5-C438-478B-807A-9D8D9AA53699}" srcOrd="0" destOrd="0" presId="urn:microsoft.com/office/officeart/2005/8/layout/arrow2"/>
    <dgm:cxn modelId="{79B12F2E-EDAF-4F15-AE5A-7D84C2E5E481}" type="presOf" srcId="{1982B446-3706-4711-A6F1-3DC4DFE59A3A}" destId="{DBAF8C95-1828-420A-8A3D-2949533810BF}" srcOrd="0" destOrd="0" presId="urn:microsoft.com/office/officeart/2005/8/layout/arrow2"/>
    <dgm:cxn modelId="{A552ECBC-5124-D744-853D-DE36FF67D829}" srcId="{455C831A-CCF5-4391-A2BE-9DF065D37587}" destId="{3E330AD3-C7EA-4448-A290-95AE1DD54FB8}" srcOrd="3" destOrd="0" parTransId="{C8556831-8C33-5E48-BC28-EE46A8D6C567}" sibTransId="{15F21D4C-38E6-2741-B54C-552AAE4FD084}"/>
    <dgm:cxn modelId="{BF777ED0-A485-405A-BFCD-E378EF965464}" srcId="{1E3A074B-8EC3-4AC7-ADB8-C53A583CA2D1}" destId="{A39C9339-F7BC-4A9F-AF8A-3B9741B27413}" srcOrd="0" destOrd="0" parTransId="{26699644-3B9B-4794-926C-D854282146D8}" sibTransId="{3E2FBE5E-2D29-4C39-97D1-424264F1308F}"/>
    <dgm:cxn modelId="{3C9DED8E-BB63-46E2-B4AF-9CB1AEEE6E6A}" type="presOf" srcId="{9898FE38-DE6C-46BA-8D32-D767674AD978}" destId="{DF05D74A-E01E-4560-9D11-0DE320B35172}" srcOrd="0" destOrd="1" presId="urn:microsoft.com/office/officeart/2005/8/layout/arrow2"/>
    <dgm:cxn modelId="{277398F3-A9DD-4822-A4A0-9408AA94EB41}" srcId="{A75DE5EA-0E88-4A1C-B1EA-B4EE477D7AA1}" destId="{9898FE38-DE6C-46BA-8D32-D767674AD978}" srcOrd="0" destOrd="0" parTransId="{6500A968-9A0E-4ACA-91E4-A3C5FA03BCC8}" sibTransId="{15E99FBC-5B51-4114-8E0B-C26E50C78603}"/>
    <dgm:cxn modelId="{D09152C8-0058-4F02-AE9F-59A443534AE8}" srcId="{455C831A-CCF5-4391-A2BE-9DF065D37587}" destId="{A75DE5EA-0E88-4A1C-B1EA-B4EE477D7AA1}" srcOrd="1" destOrd="0" parTransId="{48157EE2-9BD9-48FE-A422-276C84F2470D}" sibTransId="{03226FF3-250B-4000-A0B5-00FF0F1D75A5}"/>
    <dgm:cxn modelId="{7DD07C3D-EA79-49EE-93EE-865A49AB8425}" srcId="{455C831A-CCF5-4391-A2BE-9DF065D37587}" destId="{1982B446-3706-4711-A6F1-3DC4DFE59A3A}" srcOrd="2" destOrd="0" parTransId="{33D0F32B-ABD3-423A-818A-28D89377B172}" sibTransId="{6C0374E5-7FC4-4DEF-BC17-94C58A35DE3F}"/>
    <dgm:cxn modelId="{8C1AFE23-B091-4CE6-8284-0511812F213B}" srcId="{455C831A-CCF5-4391-A2BE-9DF065D37587}" destId="{1E3A074B-8EC3-4AC7-ADB8-C53A583CA2D1}" srcOrd="0" destOrd="0" parTransId="{C3E70DF8-D297-401F-A070-1295F4388B0B}" sibTransId="{13D421C7-F834-4141-85ED-0207D610A128}"/>
    <dgm:cxn modelId="{50A3B1C9-D232-48DF-8AC3-85529415B1E4}" type="presOf" srcId="{A39C9339-F7BC-4A9F-AF8A-3B9741B27413}" destId="{1551477C-2187-4C08-AA63-D7DF3E7F6106}" srcOrd="0" destOrd="1" presId="urn:microsoft.com/office/officeart/2005/8/layout/arrow2"/>
    <dgm:cxn modelId="{58072AAF-8FA1-458F-B4F7-18528BB238EF}" type="presOf" srcId="{1E3A074B-8EC3-4AC7-ADB8-C53A583CA2D1}" destId="{1551477C-2187-4C08-AA63-D7DF3E7F6106}" srcOrd="0" destOrd="0" presId="urn:microsoft.com/office/officeart/2005/8/layout/arrow2"/>
    <dgm:cxn modelId="{44CFBCC2-376D-4905-BF5D-4C943517C4DD}" type="presParOf" srcId="{E220828C-C958-4FCF-B52F-02D7F5D17607}" destId="{82ED47FD-CD8E-4EC8-A7E3-BF3AC4BC5C1A}" srcOrd="0" destOrd="0" presId="urn:microsoft.com/office/officeart/2005/8/layout/arrow2"/>
    <dgm:cxn modelId="{FEF5DBC5-09E4-448E-83E4-F58655325C3D}" type="presParOf" srcId="{E220828C-C958-4FCF-B52F-02D7F5D17607}" destId="{65D42770-0757-4437-ABCF-1B0D331EBE52}" srcOrd="1" destOrd="0" presId="urn:microsoft.com/office/officeart/2005/8/layout/arrow2"/>
    <dgm:cxn modelId="{E93BB633-85DB-4283-97A5-166E812F5C50}" type="presParOf" srcId="{65D42770-0757-4437-ABCF-1B0D331EBE52}" destId="{F918B575-3F2E-493C-91E7-61D732683334}" srcOrd="0" destOrd="0" presId="urn:microsoft.com/office/officeart/2005/8/layout/arrow2"/>
    <dgm:cxn modelId="{190F5D01-0213-46FC-9422-657544C49AEE}" type="presParOf" srcId="{65D42770-0757-4437-ABCF-1B0D331EBE52}" destId="{1551477C-2187-4C08-AA63-D7DF3E7F6106}" srcOrd="1" destOrd="0" presId="urn:microsoft.com/office/officeart/2005/8/layout/arrow2"/>
    <dgm:cxn modelId="{32651BFD-3B0B-4DE4-867B-FCEA9654B635}" type="presParOf" srcId="{65D42770-0757-4437-ABCF-1B0D331EBE52}" destId="{ED1404D3-57EC-4F5B-9651-7CAE85AA21F8}" srcOrd="2" destOrd="0" presId="urn:microsoft.com/office/officeart/2005/8/layout/arrow2"/>
    <dgm:cxn modelId="{AF139B27-209F-4400-A940-1639C9FEC181}" type="presParOf" srcId="{65D42770-0757-4437-ABCF-1B0D331EBE52}" destId="{DF05D74A-E01E-4560-9D11-0DE320B35172}" srcOrd="3" destOrd="0" presId="urn:microsoft.com/office/officeart/2005/8/layout/arrow2"/>
    <dgm:cxn modelId="{63283E84-1454-40AF-8383-25D7B93A1D77}" type="presParOf" srcId="{65D42770-0757-4437-ABCF-1B0D331EBE52}" destId="{61F0E220-C543-49BC-8B9A-79681789B0E1}" srcOrd="4" destOrd="0" presId="urn:microsoft.com/office/officeart/2005/8/layout/arrow2"/>
    <dgm:cxn modelId="{5294E2D4-F54F-46EE-85E4-A14D2F7B4ABA}" type="presParOf" srcId="{65D42770-0757-4437-ABCF-1B0D331EBE52}" destId="{DBAF8C95-1828-420A-8A3D-2949533810BF}" srcOrd="5" destOrd="0" presId="urn:microsoft.com/office/officeart/2005/8/layout/arrow2"/>
    <dgm:cxn modelId="{2A1A0B45-DF22-4593-B608-DA131B883441}" type="presParOf" srcId="{65D42770-0757-4437-ABCF-1B0D331EBE52}" destId="{35463C7A-F1B6-430F-90A3-040B3F6F582F}" srcOrd="6" destOrd="0" presId="urn:microsoft.com/office/officeart/2005/8/layout/arrow2"/>
    <dgm:cxn modelId="{05C09BC9-DE48-43CD-A742-A9D45BAF397E}" type="presParOf" srcId="{65D42770-0757-4437-ABCF-1B0D331EBE52}" destId="{468E26C5-C438-478B-807A-9D8D9AA53699}" srcOrd="7" destOrd="0" presId="urn:microsoft.com/office/officeart/2005/8/layout/arrow2"/>
  </dgm:cxnLst>
  <dgm:bg/>
  <dgm:whole/>
  <dgm:extLst>
    <a:ext uri="http://schemas.microsoft.com/office/drawing/2008/diagram">
      <dsp:dataModelExt xmlns=""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ED47FD-CD8E-4EC8-A7E3-BF3AC4BC5C1A}">
      <dsp:nvSpPr>
        <dsp:cNvPr id="0" name=""/>
        <dsp:cNvSpPr/>
      </dsp:nvSpPr>
      <dsp:spPr>
        <a:xfrm>
          <a:off x="1018258" y="0"/>
          <a:ext cx="8952255" cy="5546552"/>
        </a:xfrm>
        <a:prstGeom prst="swooshArrow">
          <a:avLst>
            <a:gd name="adj1" fmla="val 25000"/>
            <a:gd name="adj2" fmla="val 2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18B575-3F2E-493C-91E7-61D732683334}">
      <dsp:nvSpPr>
        <dsp:cNvPr id="0" name=""/>
        <dsp:cNvSpPr/>
      </dsp:nvSpPr>
      <dsp:spPr>
        <a:xfrm>
          <a:off x="984838" y="4702492"/>
          <a:ext cx="237236" cy="23723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51477C-2187-4C08-AA63-D7DF3E7F6106}">
      <dsp:nvSpPr>
        <dsp:cNvPr id="0" name=""/>
        <dsp:cNvSpPr/>
      </dsp:nvSpPr>
      <dsp:spPr>
        <a:xfrm>
          <a:off x="1103456" y="4821110"/>
          <a:ext cx="1763798" cy="1534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06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Penetapan</a:t>
          </a:r>
          <a:r>
            <a:rPr lang="en-US" sz="2000" kern="1200" dirty="0" smtClean="0"/>
            <a:t> PP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17 </a:t>
          </a:r>
          <a:r>
            <a:rPr lang="en-US" sz="2000" kern="1200" dirty="0" err="1" smtClean="0"/>
            <a:t>Juni</a:t>
          </a:r>
          <a:r>
            <a:rPr lang="en-US" sz="2000" kern="1200" dirty="0" smtClean="0"/>
            <a:t> 2016</a:t>
          </a:r>
          <a:endParaRPr lang="en-US" sz="2000" kern="1200" dirty="0"/>
        </a:p>
      </dsp:txBody>
      <dsp:txXfrm>
        <a:off x="1103456" y="4821110"/>
        <a:ext cx="1763798" cy="1534298"/>
      </dsp:txXfrm>
    </dsp:sp>
    <dsp:sp modelId="{ED1404D3-57EC-4F5B-9651-7CAE85AA21F8}">
      <dsp:nvSpPr>
        <dsp:cNvPr id="0" name=""/>
        <dsp:cNvSpPr/>
      </dsp:nvSpPr>
      <dsp:spPr>
        <a:xfrm>
          <a:off x="2660962" y="3203006"/>
          <a:ext cx="412584" cy="41258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05D74A-E01E-4560-9D11-0DE320B35172}">
      <dsp:nvSpPr>
        <dsp:cNvPr id="0" name=""/>
        <dsp:cNvSpPr/>
      </dsp:nvSpPr>
      <dsp:spPr>
        <a:xfrm>
          <a:off x="2867255" y="3409298"/>
          <a:ext cx="2166067" cy="29461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8620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Penetapan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Pemetaan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dan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Pedoman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Nomenklatur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17 </a:t>
          </a:r>
          <a:r>
            <a:rPr lang="en-US" sz="2000" kern="1200" dirty="0" err="1" smtClean="0"/>
            <a:t>Agustus</a:t>
          </a:r>
          <a:r>
            <a:rPr lang="en-US" sz="2000" kern="1200" dirty="0" smtClean="0"/>
            <a:t> 2016</a:t>
          </a:r>
          <a:endParaRPr lang="en-US" sz="2000" kern="1200" dirty="0"/>
        </a:p>
      </dsp:txBody>
      <dsp:txXfrm>
        <a:off x="2867255" y="3409298"/>
        <a:ext cx="2166067" cy="2946110"/>
      </dsp:txXfrm>
    </dsp:sp>
    <dsp:sp modelId="{61F0E220-C543-49BC-8B9A-79681789B0E1}">
      <dsp:nvSpPr>
        <dsp:cNvPr id="0" name=""/>
        <dsp:cNvSpPr/>
      </dsp:nvSpPr>
      <dsp:spPr>
        <a:xfrm>
          <a:off x="4801244" y="2098053"/>
          <a:ext cx="546674" cy="54667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AF8C95-1828-420A-8A3D-2949533810BF}">
      <dsp:nvSpPr>
        <dsp:cNvPr id="0" name=""/>
        <dsp:cNvSpPr/>
      </dsp:nvSpPr>
      <dsp:spPr>
        <a:xfrm>
          <a:off x="5074581" y="2371390"/>
          <a:ext cx="2166067" cy="3984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9671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Penetapan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Perda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dan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Pengisian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Perjabat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17  </a:t>
          </a:r>
          <a:r>
            <a:rPr lang="en-US" sz="2000" kern="1200" dirty="0" err="1" smtClean="0"/>
            <a:t>Desember</a:t>
          </a:r>
          <a:r>
            <a:rPr lang="en-US" sz="2000" kern="1200" dirty="0" smtClean="0"/>
            <a:t> 2016</a:t>
          </a:r>
          <a:endParaRPr lang="en-US" sz="2000" kern="1200" dirty="0"/>
        </a:p>
      </dsp:txBody>
      <dsp:txXfrm>
        <a:off x="5074581" y="2371390"/>
        <a:ext cx="2166067" cy="3984017"/>
      </dsp:txXfrm>
    </dsp:sp>
    <dsp:sp modelId="{35463C7A-F1B6-430F-90A3-040B3F6F582F}">
      <dsp:nvSpPr>
        <dsp:cNvPr id="0" name=""/>
        <dsp:cNvSpPr/>
      </dsp:nvSpPr>
      <dsp:spPr>
        <a:xfrm>
          <a:off x="7132345" y="1367005"/>
          <a:ext cx="732337" cy="73233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8E26C5-C438-478B-807A-9D8D9AA53699}">
      <dsp:nvSpPr>
        <dsp:cNvPr id="0" name=""/>
        <dsp:cNvSpPr/>
      </dsp:nvSpPr>
      <dsp:spPr>
        <a:xfrm>
          <a:off x="7498514" y="1733174"/>
          <a:ext cx="2166067" cy="4622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8050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Efektf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Berlaku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1 </a:t>
          </a:r>
          <a:r>
            <a:rPr lang="en-US" sz="2000" kern="1200" dirty="0" err="1" smtClean="0"/>
            <a:t>Januari</a:t>
          </a:r>
          <a:r>
            <a:rPr lang="en-US" sz="2000" kern="1200" dirty="0" smtClean="0"/>
            <a:t> 2017</a:t>
          </a:r>
          <a:endParaRPr lang="en-US" sz="2000" kern="1200" dirty="0"/>
        </a:p>
      </dsp:txBody>
      <dsp:txXfrm>
        <a:off x="7498514" y="1733174"/>
        <a:ext cx="2166067" cy="4622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1905" cy="464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78" tIns="46639" rIns="93278" bIns="46639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8304" y="0"/>
            <a:ext cx="2981905" cy="464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78" tIns="46639" rIns="93278" bIns="4663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0170"/>
            <a:ext cx="2981905" cy="464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78" tIns="46639" rIns="93278" bIns="46639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8304" y="8830170"/>
            <a:ext cx="2981905" cy="464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78" tIns="46639" rIns="93278" bIns="4663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738AC211-9EF1-4A26-AD2D-E9203002C2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891695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1905" cy="46474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304" y="0"/>
            <a:ext cx="2981905" cy="46474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pPr>
              <a:defRPr/>
            </a:pPr>
            <a:fld id="{268BDDC6-BF68-41D8-9846-8CA3A068575B}" type="datetimeFigureOut">
              <a:rPr lang="en-US"/>
              <a:pPr>
                <a:defRPr/>
              </a:pPr>
              <a:t>2/20/2017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6013" y="696913"/>
            <a:ext cx="4649787" cy="34877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503" y="4415827"/>
            <a:ext cx="5504809" cy="4182712"/>
          </a:xfrm>
          <a:prstGeom prst="rect">
            <a:avLst/>
          </a:prstGeom>
        </p:spPr>
        <p:txBody>
          <a:bodyPr vert="horz" lIns="91431" tIns="45715" rIns="91431" bIns="45715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0170"/>
            <a:ext cx="2981905" cy="464745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304" y="8830170"/>
            <a:ext cx="2981905" cy="464745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pPr>
              <a:defRPr/>
            </a:pPr>
            <a:fld id="{B368248C-42F1-47B7-B11F-3059577792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71197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68248C-42F1-47B7-B11F-305957779281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375443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16013" y="696913"/>
            <a:ext cx="4649787" cy="348773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The following slides show several examples of timelines using SmartArt graphics.</a:t>
            </a:r>
          </a:p>
          <a:p>
            <a:r>
              <a:rPr lang="en-US" altLang="en-US" smtClean="0"/>
              <a:t>Include a timeline for the project, clearly marking milestones, important dates, and highlight where the project is now.</a:t>
            </a:r>
          </a:p>
          <a:p>
            <a:endParaRPr lang="en-US" altLang="en-US" smtClean="0"/>
          </a:p>
          <a:p>
            <a:endParaRPr lang="en-US" alt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0250" indent="-28879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55197" indent="-23072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16648" indent="-23072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79669" indent="-23072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31703" indent="-230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83736" indent="-230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35770" indent="-230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7804" indent="-230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B8B86480-3842-41F2-84E8-F7E7E764E4B7}" type="slidenum">
              <a:rPr lang="en-US" altLang="en-US" smtClean="0">
                <a:latin typeface="Calibri" pitchFamily="34" charset="0"/>
                <a:ea typeface="ＭＳ Ｐゴシック" pitchFamily="34" charset="-128"/>
              </a:rPr>
              <a:pPr/>
              <a:t>3</a:t>
            </a:fld>
            <a:endParaRPr lang="en-US" altLang="en-US" smtClean="0">
              <a:latin typeface="Calibri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1E10D-C48D-4AE1-8442-5B52E6484A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8CF95-4557-4158-97B4-EE097D99BF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F0882-C2AA-4DBB-9772-FE03D71ADC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C6ABA-43B6-4CB0-BFDD-78E172469F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56F18-27B3-4C80-98B7-FEF070B7AE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3453A-AC67-4196-9C8F-6AD39FA6EA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8F6BE-B1AE-4503-B983-CF74F1E740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4C010-9E2A-4663-A70D-5522C8CF1B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d-ID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F3EDD-8883-41F6-9E35-69838E32B6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CD6EF-CE65-4A85-ADBE-025D474FEE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BA12E-FF16-453A-A196-B5A16094D3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id-ID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062A38E-551A-4ACF-8703-5188B87630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6" r:id="rId1"/>
    <p:sldLayoutId id="2147484227" r:id="rId2"/>
    <p:sldLayoutId id="2147484228" r:id="rId3"/>
    <p:sldLayoutId id="2147484229" r:id="rId4"/>
    <p:sldLayoutId id="2147484230" r:id="rId5"/>
    <p:sldLayoutId id="2147484231" r:id="rId6"/>
    <p:sldLayoutId id="2147484232" r:id="rId7"/>
    <p:sldLayoutId id="2147484233" r:id="rId8"/>
    <p:sldLayoutId id="2147484234" r:id="rId9"/>
    <p:sldLayoutId id="2147484235" r:id="rId10"/>
    <p:sldLayoutId id="214748423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notesSlide" Target="../notesSlides/notesSlide2.xml"/><Relationship Id="rId7" Type="http://schemas.openxmlformats.org/officeDocument/2006/relationships/diagramQuickStyle" Target="../diagrams/quickStyl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62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Rectangle 5"/>
          <p:cNvSpPr>
            <a:spLocks noChangeArrowheads="1"/>
          </p:cNvSpPr>
          <p:nvPr/>
        </p:nvSpPr>
        <p:spPr bwMode="auto">
          <a:xfrm>
            <a:off x="0" y="1947208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id-ID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itchFamily="18" charset="0"/>
              </a:rPr>
              <a:t>“</a:t>
            </a:r>
            <a:r>
              <a:rPr 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itchFamily="18" charset="0"/>
              </a:rPr>
              <a:t>ARAHAN KEBIJAKAN</a:t>
            </a:r>
          </a:p>
          <a:p>
            <a:pPr algn="ctr"/>
            <a:r>
              <a:rPr 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itchFamily="18" charset="0"/>
              </a:rPr>
              <a:t>DALAM PENATAAN</a:t>
            </a:r>
          </a:p>
          <a:p>
            <a:pPr algn="ctr"/>
            <a:r>
              <a:rPr 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itchFamily="18" charset="0"/>
              </a:rPr>
              <a:t>PERANGKAT DAERAH</a:t>
            </a:r>
            <a:r>
              <a:rPr lang="id-ID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itchFamily="18" charset="0"/>
              </a:rPr>
              <a:t>”</a:t>
            </a:r>
            <a:endParaRPr lang="en-US" sz="40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324600"/>
            <a:ext cx="2133600" cy="476250"/>
          </a:xfrm>
        </p:spPr>
        <p:txBody>
          <a:bodyPr/>
          <a:lstStyle/>
          <a:p>
            <a:pPr>
              <a:defRPr/>
            </a:pPr>
            <a:fld id="{6A2976FB-0520-40FC-A481-4AE378998121}" type="slidenum">
              <a:rPr lang="en-GB"/>
              <a:pPr>
                <a:defRPr/>
              </a:pPr>
              <a:t>1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727" t="-294" r="39743"/>
          <a:stretch>
            <a:fillRect/>
          </a:stretch>
        </p:blipFill>
        <p:spPr bwMode="auto">
          <a:xfrm>
            <a:off x="4397" y="-30162"/>
            <a:ext cx="9144000" cy="382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40677" y="112693"/>
            <a:ext cx="627139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id-ID" sz="28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cs typeface="Arial" charset="0"/>
              </a:rPr>
              <a:t>PENATAAN </a:t>
            </a:r>
            <a:r>
              <a:rPr lang="id-ID" sz="28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cs typeface="Arial" charset="0"/>
              </a:rPr>
              <a:t>PERANGKAT DAERAH</a:t>
            </a:r>
            <a:endParaRPr lang="en-US" sz="28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6" name="Flowchart: Alternate Process 5"/>
          <p:cNvSpPr/>
          <p:nvPr/>
        </p:nvSpPr>
        <p:spPr>
          <a:xfrm>
            <a:off x="228600" y="838200"/>
            <a:ext cx="8774723" cy="1157288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d-ID" sz="2400" b="1" dirty="0"/>
              <a:t>Sesuai </a:t>
            </a:r>
            <a:r>
              <a:rPr lang="en-US" sz="2400" b="1" dirty="0"/>
              <a:t>UU. </a:t>
            </a:r>
            <a:r>
              <a:rPr lang="id-ID" sz="2400" b="1" dirty="0"/>
              <a:t>Nomor 23 Tahun 2014 Perangkat Daerah dibentuk </a:t>
            </a:r>
            <a:r>
              <a:rPr lang="en-US" sz="2400" b="1" dirty="0" err="1"/>
              <a:t>berdasarkan</a:t>
            </a:r>
            <a:r>
              <a:rPr lang="en-US" sz="2400" b="1" dirty="0"/>
              <a:t> </a:t>
            </a:r>
            <a:r>
              <a:rPr lang="id-ID" sz="2400" b="1" dirty="0"/>
              <a:t>prinsip tepat fungsi dan tepat ukuran </a:t>
            </a:r>
            <a:r>
              <a:rPr lang="en-US" sz="2400" b="1" dirty="0" err="1"/>
              <a:t>sesuai</a:t>
            </a:r>
            <a:r>
              <a:rPr lang="en-US" sz="2400" b="1" dirty="0"/>
              <a:t> </a:t>
            </a:r>
            <a:r>
              <a:rPr lang="en-US" sz="2400" b="1" dirty="0" err="1"/>
              <a:t>dengan</a:t>
            </a:r>
            <a:r>
              <a:rPr lang="en-US" sz="2400" b="1" dirty="0"/>
              <a:t> </a:t>
            </a:r>
            <a:r>
              <a:rPr lang="id-ID" sz="2400" b="1" dirty="0"/>
              <a:t>beban kerja </a:t>
            </a:r>
            <a:r>
              <a:rPr lang="en-US" sz="2400" b="1" dirty="0" err="1"/>
              <a:t>dan</a:t>
            </a:r>
            <a:r>
              <a:rPr lang="en-US" sz="2400" b="1" dirty="0"/>
              <a:t> </a:t>
            </a:r>
            <a:r>
              <a:rPr lang="id-ID" sz="2400" b="1" dirty="0"/>
              <a:t>kondisi nyata di masing-masing </a:t>
            </a:r>
            <a:r>
              <a:rPr lang="en-US" sz="2400" b="1" dirty="0"/>
              <a:t>d</a:t>
            </a:r>
            <a:r>
              <a:rPr lang="id-ID" sz="2400" b="1" dirty="0"/>
              <a:t>aerah. </a:t>
            </a:r>
          </a:p>
        </p:txBody>
      </p:sp>
      <p:sp>
        <p:nvSpPr>
          <p:cNvPr id="9" name="Flowchart: Alternate Process 8"/>
          <p:cNvSpPr/>
          <p:nvPr/>
        </p:nvSpPr>
        <p:spPr>
          <a:xfrm>
            <a:off x="86457" y="2286000"/>
            <a:ext cx="8981343" cy="1968500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d-ID" sz="2400" b="1" dirty="0"/>
              <a:t>Pengelompokan organisasi Perangkat Daerah didasarkan pada konsepsi pembentukan organisasi yang terdiri atas 5 (lima) elemen, yaitu kepala Daerah (</a:t>
            </a:r>
            <a:r>
              <a:rPr lang="id-ID" sz="2400" b="1" i="1" dirty="0"/>
              <a:t>strategic apex</a:t>
            </a:r>
            <a:r>
              <a:rPr lang="id-ID" sz="2400" b="1" dirty="0"/>
              <a:t>), </a:t>
            </a:r>
            <a:r>
              <a:rPr lang="en-US" sz="2400" b="1" dirty="0"/>
              <a:t>S</a:t>
            </a:r>
            <a:r>
              <a:rPr lang="id-ID" sz="2400" b="1" dirty="0"/>
              <a:t>ekretari</a:t>
            </a:r>
            <a:r>
              <a:rPr lang="en-US" sz="2400" b="1" dirty="0"/>
              <a:t>at </a:t>
            </a:r>
            <a:r>
              <a:rPr lang="id-ID" sz="2400" b="1" dirty="0"/>
              <a:t>Daerah (</a:t>
            </a:r>
            <a:r>
              <a:rPr lang="id-ID" sz="2400" b="1" i="1" dirty="0"/>
              <a:t>middle line</a:t>
            </a:r>
            <a:r>
              <a:rPr lang="id-ID" sz="2400" b="1" dirty="0"/>
              <a:t>), </a:t>
            </a:r>
            <a:r>
              <a:rPr lang="en-US" sz="2400" b="1" dirty="0"/>
              <a:t>D</a:t>
            </a:r>
            <a:r>
              <a:rPr lang="id-ID" sz="2400" b="1" dirty="0"/>
              <a:t>inas Daerah (</a:t>
            </a:r>
            <a:r>
              <a:rPr lang="id-ID" sz="2400" b="1" i="1" dirty="0"/>
              <a:t>operating core</a:t>
            </a:r>
            <a:r>
              <a:rPr lang="id-ID" sz="2400" b="1" dirty="0"/>
              <a:t>), </a:t>
            </a:r>
            <a:r>
              <a:rPr lang="en-US" sz="2400" b="1" dirty="0"/>
              <a:t>B</a:t>
            </a:r>
            <a:r>
              <a:rPr lang="id-ID" sz="2400" b="1" dirty="0"/>
              <a:t>adan/</a:t>
            </a:r>
            <a:r>
              <a:rPr lang="en-US" sz="2400" b="1" dirty="0"/>
              <a:t>F</a:t>
            </a:r>
            <a:r>
              <a:rPr lang="id-ID" sz="2400" b="1" dirty="0"/>
              <a:t>ungsi </a:t>
            </a:r>
            <a:r>
              <a:rPr lang="en-US" sz="2400" b="1" dirty="0"/>
              <a:t>P</a:t>
            </a:r>
            <a:r>
              <a:rPr lang="id-ID" sz="2400" b="1" dirty="0"/>
              <a:t>enunjang (</a:t>
            </a:r>
            <a:r>
              <a:rPr lang="id-ID" sz="2400" b="1" i="1" dirty="0"/>
              <a:t>technostructure</a:t>
            </a:r>
            <a:r>
              <a:rPr lang="id-ID" sz="2400" b="1" dirty="0"/>
              <a:t>), dan </a:t>
            </a:r>
            <a:r>
              <a:rPr lang="en-US" sz="2400" b="1" dirty="0"/>
              <a:t>S</a:t>
            </a:r>
            <a:r>
              <a:rPr lang="id-ID" sz="2400" b="1" dirty="0"/>
              <a:t>taf </a:t>
            </a:r>
            <a:r>
              <a:rPr lang="en-US" sz="2400" b="1" dirty="0"/>
              <a:t>P</a:t>
            </a:r>
            <a:r>
              <a:rPr lang="id-ID" sz="2400" b="1" dirty="0"/>
              <a:t>endukung (</a:t>
            </a:r>
            <a:r>
              <a:rPr lang="id-ID" sz="2400" b="1" i="1" dirty="0"/>
              <a:t>supporting staff</a:t>
            </a:r>
            <a:r>
              <a:rPr lang="id-ID" sz="2400" b="1" dirty="0"/>
              <a:t>). </a:t>
            </a:r>
          </a:p>
        </p:txBody>
      </p:sp>
      <p:sp>
        <p:nvSpPr>
          <p:cNvPr id="11" name="Flowchart: Alternate Process 10"/>
          <p:cNvSpPr/>
          <p:nvPr/>
        </p:nvSpPr>
        <p:spPr>
          <a:xfrm>
            <a:off x="228600" y="4572000"/>
            <a:ext cx="8743951" cy="1905000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id-ID" sz="2400" b="1" dirty="0"/>
              <a:t>Prinsip desain organisasi, Perangkat Daerah sesuai </a:t>
            </a:r>
            <a:r>
              <a:rPr lang="en-US" sz="2400" b="1" dirty="0"/>
              <a:t>PP. </a:t>
            </a:r>
            <a:r>
              <a:rPr lang="en-US" sz="2400" b="1" dirty="0" err="1"/>
              <a:t>Nomor</a:t>
            </a:r>
            <a:r>
              <a:rPr lang="en-US" sz="2400" b="1" dirty="0"/>
              <a:t> 18 </a:t>
            </a:r>
            <a:r>
              <a:rPr lang="en-US" sz="2400" b="1" dirty="0" err="1"/>
              <a:t>Tahun</a:t>
            </a:r>
            <a:r>
              <a:rPr lang="en-US" sz="2400" b="1" dirty="0"/>
              <a:t> 2016 </a:t>
            </a:r>
            <a:r>
              <a:rPr lang="id-ID" sz="2400" b="1" dirty="0"/>
              <a:t>adalah efisiensi, efektivitas, pembagian habis tugas, rentang kendali, tata kerja yang jelas, fleksibilitas, </a:t>
            </a:r>
            <a:r>
              <a:rPr lang="en-US" sz="2400" b="1" dirty="0"/>
              <a:t>u</a:t>
            </a:r>
            <a:r>
              <a:rPr lang="id-ID" sz="2400" b="1" dirty="0"/>
              <a:t>rusan </a:t>
            </a:r>
            <a:r>
              <a:rPr lang="en-US" sz="2400" b="1" dirty="0"/>
              <a:t>p</a:t>
            </a:r>
            <a:r>
              <a:rPr lang="id-ID" sz="2400" b="1" dirty="0"/>
              <a:t>emerintahan yang menjadi kewenangan Daerah, </a:t>
            </a:r>
            <a:r>
              <a:rPr lang="en-US" sz="2400" b="1" dirty="0" err="1"/>
              <a:t>serta</a:t>
            </a:r>
            <a:r>
              <a:rPr lang="en-US" sz="2400" b="1" dirty="0"/>
              <a:t> </a:t>
            </a:r>
            <a:r>
              <a:rPr lang="id-ID" sz="2400" b="1" dirty="0"/>
              <a:t>intensitas </a:t>
            </a:r>
            <a:r>
              <a:rPr lang="en-US" sz="2400" b="1" dirty="0"/>
              <a:t>u</a:t>
            </a:r>
            <a:r>
              <a:rPr lang="id-ID" sz="2400" b="1" dirty="0"/>
              <a:t>rusan </a:t>
            </a:r>
            <a:r>
              <a:rPr lang="en-US" sz="2400" b="1" dirty="0"/>
              <a:t>p</a:t>
            </a:r>
            <a:r>
              <a:rPr lang="id-ID" sz="2400" b="1" dirty="0"/>
              <a:t>emerintahan dan potensi Daerah</a:t>
            </a:r>
          </a:p>
        </p:txBody>
      </p:sp>
      <p:sp>
        <p:nvSpPr>
          <p:cNvPr id="55303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69076"/>
            <a:ext cx="2133600" cy="3651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A34ABAF5-5062-40BF-B3AC-1154DA7FAE7E}" type="slidenum">
              <a:rPr lang="id-ID" altLang="id-ID" smtClean="0">
                <a:solidFill>
                  <a:srgbClr val="898989"/>
                </a:solidFill>
              </a:rPr>
              <a:pPr/>
              <a:t>2</a:t>
            </a:fld>
            <a:endParaRPr lang="id-ID" altLang="id-ID" smtClean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4682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727" t="-294" r="39743"/>
          <a:stretch>
            <a:fillRect/>
          </a:stretch>
        </p:blipFill>
        <p:spPr bwMode="auto">
          <a:xfrm>
            <a:off x="0" y="-30162"/>
            <a:ext cx="9144000" cy="382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/>
        </p:nvGraphicFramePr>
        <p:xfrm>
          <a:off x="-637208" y="448574"/>
          <a:ext cx="10314609" cy="67142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6324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id-ID" altLang="en-US" sz="2800" b="1" smtClean="0"/>
              <a:t>Kerangka Waktu Pelaksanaan PP No. 18 Tahun 2016</a:t>
            </a:r>
            <a:endParaRPr lang="en-US" altLang="en-US" sz="2800" b="1" smtClean="0"/>
          </a:p>
        </p:txBody>
      </p:sp>
      <p:sp>
        <p:nvSpPr>
          <p:cNvPr id="56325" name="TextBox 3"/>
          <p:cNvSpPr txBox="1">
            <a:spLocks noChangeArrowheads="1"/>
          </p:cNvSpPr>
          <p:nvPr/>
        </p:nvSpPr>
        <p:spPr bwMode="auto">
          <a:xfrm>
            <a:off x="8686800" y="3276600"/>
            <a:ext cx="76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ea typeface="ＭＳ Ｐゴシック" pitchFamily="34" charset="-128"/>
            </a:endParaRPr>
          </a:p>
        </p:txBody>
      </p:sp>
      <p:sp>
        <p:nvSpPr>
          <p:cNvPr id="56326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569076"/>
            <a:ext cx="2133600" cy="3651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C339E2DD-5DA6-429A-9100-7DB85F441E90}" type="slidenum">
              <a:rPr lang="id-ID" altLang="id-ID" smtClean="0">
                <a:solidFill>
                  <a:srgbClr val="898989"/>
                </a:solidFill>
              </a:rPr>
              <a:pPr/>
              <a:t>3</a:t>
            </a:fld>
            <a:endParaRPr lang="id-ID" altLang="id-ID" smtClean="0">
              <a:solidFill>
                <a:srgbClr val="898989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64875425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2ED47FD-CD8E-4EC8-A7E3-BF3AC4BC5C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dgm id="{82ED47FD-CD8E-4EC8-A7E3-BF3AC4BC5C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918B575-3F2E-493C-91E7-61D7326833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>
                                            <p:graphicEl>
                                              <a:dgm id="{F918B575-3F2E-493C-91E7-61D7326833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551477C-2187-4C08-AA63-D7DF3E7F61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">
                                            <p:graphicEl>
                                              <a:dgm id="{1551477C-2187-4C08-AA63-D7DF3E7F61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D1404D3-57EC-4F5B-9651-7CAE85AA21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6">
                                            <p:graphicEl>
                                              <a:dgm id="{ED1404D3-57EC-4F5B-9651-7CAE85AA21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F05D74A-E01E-4560-9D11-0DE320B351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6">
                                            <p:graphicEl>
                                              <a:dgm id="{DF05D74A-E01E-4560-9D11-0DE320B351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1F0E220-C543-49BC-8B9A-79681789B0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6">
                                            <p:graphicEl>
                                              <a:dgm id="{61F0E220-C543-49BC-8B9A-79681789B0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BAF8C95-1828-420A-8A3D-2949533810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6">
                                            <p:graphicEl>
                                              <a:dgm id="{DBAF8C95-1828-420A-8A3D-2949533810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5463C7A-F1B6-430F-90A3-040B3F6F58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6">
                                            <p:graphicEl>
                                              <a:dgm id="{35463C7A-F1B6-430F-90A3-040B3F6F58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68E26C5-C438-478B-807A-9D8D9AA536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6">
                                            <p:graphicEl>
                                              <a:dgm id="{468E26C5-C438-478B-807A-9D8D9AA536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3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8221640" y="6539910"/>
            <a:ext cx="990600" cy="476250"/>
          </a:xfrm>
        </p:spPr>
        <p:txBody>
          <a:bodyPr/>
          <a:lstStyle/>
          <a:p>
            <a:pPr algn="r">
              <a:defRPr/>
            </a:pPr>
            <a:fld id="{7A0F0F0A-EAC8-4D92-9502-844429CF7565}" type="slidenum">
              <a:rPr lang="en-GB" b="1" smtClean="0">
                <a:solidFill>
                  <a:schemeClr val="tx1"/>
                </a:solidFill>
              </a:rPr>
              <a:pPr algn="r">
                <a:defRPr/>
              </a:pPr>
              <a:t>4</a:t>
            </a:fld>
            <a:endParaRPr lang="en-GB" b="1" dirty="0" smtClean="0">
              <a:solidFill>
                <a:schemeClr val="tx1"/>
              </a:solidFill>
            </a:endParaRPr>
          </a:p>
        </p:txBody>
      </p:sp>
      <p:sp>
        <p:nvSpPr>
          <p:cNvPr id="10" name="TextBox 75"/>
          <p:cNvSpPr txBox="1">
            <a:spLocks noChangeArrowheads="1"/>
          </p:cNvSpPr>
          <p:nvPr/>
        </p:nvSpPr>
        <p:spPr bwMode="auto">
          <a:xfrm>
            <a:off x="3396016" y="832512"/>
            <a:ext cx="5581936" cy="5709255"/>
          </a:xfrm>
          <a:prstGeom prst="rect">
            <a:avLst/>
          </a:prstGeom>
          <a:solidFill>
            <a:srgbClr val="6600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400" b="1" dirty="0" err="1" smtClean="0">
                <a:solidFill>
                  <a:srgbClr val="FFFF00"/>
                </a:solidFill>
              </a:rPr>
              <a:t>Membentuk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Organisasi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Perangkat</a:t>
            </a:r>
            <a:r>
              <a:rPr lang="en-US" sz="2400" b="1" dirty="0" smtClean="0">
                <a:solidFill>
                  <a:srgbClr val="FFFF00"/>
                </a:solidFill>
              </a:rPr>
              <a:t> Daerah yang </a:t>
            </a:r>
            <a:r>
              <a:rPr lang="en-US" sz="2400" b="1" dirty="0" smtClean="0">
                <a:solidFill>
                  <a:schemeClr val="bg1"/>
                </a:solidFill>
              </a:rPr>
              <a:t>“TEPAT FUNGSI </a:t>
            </a:r>
            <a:r>
              <a:rPr lang="en-US" sz="2400" b="1" dirty="0" err="1" smtClean="0">
                <a:solidFill>
                  <a:schemeClr val="bg1"/>
                </a:solidFill>
              </a:rPr>
              <a:t>dan</a:t>
            </a:r>
            <a:r>
              <a:rPr lang="en-US" sz="2400" b="1" dirty="0" smtClean="0">
                <a:solidFill>
                  <a:schemeClr val="bg1"/>
                </a:solidFill>
              </a:rPr>
              <a:t> TEPAT UKURAN”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sesuai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dengan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ruang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lingkup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penyelenggaraan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urusan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pemerintahan</a:t>
            </a:r>
            <a:r>
              <a:rPr lang="en-US" sz="2400" b="1" dirty="0" smtClean="0">
                <a:solidFill>
                  <a:schemeClr val="bg1"/>
                </a:solidFill>
              </a:rPr>
              <a:t> yang </a:t>
            </a:r>
            <a:r>
              <a:rPr lang="en-US" sz="2400" b="1" dirty="0" err="1" smtClean="0">
                <a:solidFill>
                  <a:schemeClr val="bg1"/>
                </a:solidFill>
              </a:rPr>
              <a:t>menjadi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wewenang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daerah</a:t>
            </a:r>
            <a:r>
              <a:rPr lang="en-US" sz="2400" b="1" dirty="0" smtClean="0">
                <a:solidFill>
                  <a:schemeClr val="bg1"/>
                </a:solidFill>
              </a:rPr>
              <a:t>.</a:t>
            </a:r>
          </a:p>
          <a:p>
            <a:pPr marL="457200" indent="-457200" algn="just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400" b="1" dirty="0" err="1" smtClean="0">
                <a:solidFill>
                  <a:srgbClr val="FFFF00"/>
                </a:solidFill>
              </a:rPr>
              <a:t>Pelaksanaan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Fungsi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Manajemen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dalam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penyelenggaraan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suatu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urusan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pemerintahan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disatukan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dalam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Organisasi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Perangkat</a:t>
            </a:r>
            <a:r>
              <a:rPr lang="en-US" sz="2400" b="1" dirty="0">
                <a:solidFill>
                  <a:srgbClr val="FFFF00"/>
                </a:solidFill>
              </a:rPr>
              <a:t> Daerah </a:t>
            </a:r>
            <a:r>
              <a:rPr lang="en-US" sz="2400" b="1" dirty="0" smtClean="0">
                <a:solidFill>
                  <a:schemeClr val="bg1"/>
                </a:solidFill>
              </a:rPr>
              <a:t>(</a:t>
            </a:r>
            <a:r>
              <a:rPr lang="en-US" sz="2400" b="1" dirty="0" err="1">
                <a:solidFill>
                  <a:schemeClr val="bg1"/>
                </a:solidFill>
              </a:rPr>
              <a:t>seperti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Fungsi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Penyuluhan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disatukan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dalam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Organisasi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Perangkat</a:t>
            </a:r>
            <a:r>
              <a:rPr lang="en-US" sz="2400" b="1" dirty="0" smtClean="0">
                <a:solidFill>
                  <a:schemeClr val="bg1"/>
                </a:solidFill>
              </a:rPr>
              <a:t> Daerah yang </a:t>
            </a:r>
            <a:r>
              <a:rPr lang="en-US" sz="2400" b="1" dirty="0" err="1" smtClean="0">
                <a:solidFill>
                  <a:schemeClr val="bg1"/>
                </a:solidFill>
              </a:rPr>
              <a:t>menyelenggarakan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Urusan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Pertanian</a:t>
            </a:r>
            <a:r>
              <a:rPr lang="en-US" sz="2400" b="1" dirty="0" smtClean="0">
                <a:solidFill>
                  <a:schemeClr val="bg1"/>
                </a:solidFill>
              </a:rPr>
              <a:t>).</a:t>
            </a:r>
            <a:endParaRPr lang="id-ID" sz="2400" b="1" dirty="0" smtClean="0">
              <a:solidFill>
                <a:schemeClr val="bg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 bwMode="auto">
          <a:xfrm>
            <a:off x="93051" y="117257"/>
            <a:ext cx="8669949" cy="597445"/>
          </a:xfrm>
          <a:prstGeom prst="roundRect">
            <a:avLst/>
          </a:prstGeom>
          <a:solidFill>
            <a:srgbClr val="FCA904"/>
          </a:solidFill>
          <a:ln w="952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r>
              <a:rPr lang="en-US" sz="28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KEBIJAKAN PENATAAN PERANGKAT DAERAH</a:t>
            </a:r>
            <a:endParaRPr lang="id-ID" sz="2800" b="1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id-ID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en-US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75"/>
          <p:cNvSpPr txBox="1">
            <a:spLocks noChangeArrowheads="1"/>
          </p:cNvSpPr>
          <p:nvPr/>
        </p:nvSpPr>
        <p:spPr bwMode="auto">
          <a:xfrm>
            <a:off x="48904" y="3045920"/>
            <a:ext cx="3048000" cy="1200329"/>
          </a:xfrm>
          <a:prstGeom prst="rect">
            <a:avLst/>
          </a:prstGeom>
          <a:solidFill>
            <a:srgbClr val="6600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(1)</a:t>
            </a: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KEBIJAKAN</a:t>
            </a: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DEBIROKRATISASI</a:t>
            </a:r>
          </a:p>
        </p:txBody>
      </p:sp>
      <p:sp>
        <p:nvSpPr>
          <p:cNvPr id="8" name="Right Arrow 7"/>
          <p:cNvSpPr/>
          <p:nvPr/>
        </p:nvSpPr>
        <p:spPr>
          <a:xfrm>
            <a:off x="3122988" y="3399552"/>
            <a:ext cx="245732" cy="530225"/>
          </a:xfrm>
          <a:prstGeom prst="rightArrow">
            <a:avLst/>
          </a:prstGeom>
          <a:ln w="1905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151340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3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8221640" y="6539910"/>
            <a:ext cx="990600" cy="476250"/>
          </a:xfrm>
        </p:spPr>
        <p:txBody>
          <a:bodyPr/>
          <a:lstStyle/>
          <a:p>
            <a:pPr algn="r">
              <a:defRPr/>
            </a:pPr>
            <a:fld id="{7A0F0F0A-EAC8-4D92-9502-844429CF7565}" type="slidenum">
              <a:rPr lang="en-GB" b="1" smtClean="0">
                <a:solidFill>
                  <a:schemeClr val="tx1"/>
                </a:solidFill>
              </a:rPr>
              <a:pPr algn="r">
                <a:defRPr/>
              </a:pPr>
              <a:t>5</a:t>
            </a:fld>
            <a:endParaRPr lang="en-GB" b="1" dirty="0" smtClean="0">
              <a:solidFill>
                <a:schemeClr val="tx1"/>
              </a:solidFill>
            </a:endParaRPr>
          </a:p>
        </p:txBody>
      </p:sp>
      <p:sp>
        <p:nvSpPr>
          <p:cNvPr id="9" name="TextBox 75"/>
          <p:cNvSpPr txBox="1">
            <a:spLocks noChangeArrowheads="1"/>
          </p:cNvSpPr>
          <p:nvPr/>
        </p:nvSpPr>
        <p:spPr bwMode="auto">
          <a:xfrm>
            <a:off x="3409664" y="80805"/>
            <a:ext cx="5581936" cy="6447919"/>
          </a:xfrm>
          <a:prstGeom prst="rect">
            <a:avLst/>
          </a:prstGeom>
          <a:solidFill>
            <a:srgbClr val="33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760" indent="-365760" algn="just">
              <a:buFont typeface="Wingdings" panose="05000000000000000000" pitchFamily="2" charset="2"/>
              <a:buChar char="v"/>
            </a:pPr>
            <a:r>
              <a:rPr lang="en-US" sz="2400" b="1" dirty="0" err="1" smtClean="0">
                <a:solidFill>
                  <a:srgbClr val="FFFF00"/>
                </a:solidFill>
              </a:rPr>
              <a:t>Penataan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kembali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Organisasi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Perangkat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smtClean="0">
                <a:solidFill>
                  <a:srgbClr val="FFFF00"/>
                </a:solidFill>
              </a:rPr>
              <a:t>Daerah, </a:t>
            </a:r>
            <a:r>
              <a:rPr lang="en-US" sz="2400" b="1" dirty="0" err="1">
                <a:solidFill>
                  <a:schemeClr val="bg1"/>
                </a:solidFill>
              </a:rPr>
              <a:t>akan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mengurangi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jumlah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jabatan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struktural</a:t>
            </a:r>
            <a:r>
              <a:rPr lang="en-US" sz="2400" b="1" dirty="0" smtClean="0">
                <a:solidFill>
                  <a:schemeClr val="bg1"/>
                </a:solidFill>
              </a:rPr>
              <a:t>, </a:t>
            </a:r>
            <a:r>
              <a:rPr lang="en-US" sz="2400" b="1" dirty="0" err="1" smtClean="0">
                <a:solidFill>
                  <a:schemeClr val="bg1"/>
                </a:solidFill>
              </a:rPr>
              <a:t>tanpa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mengurangi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jumlah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pegawai</a:t>
            </a:r>
            <a:r>
              <a:rPr lang="en-US" sz="2400" b="1" dirty="0" smtClean="0">
                <a:solidFill>
                  <a:schemeClr val="bg1"/>
                </a:solidFill>
              </a:rPr>
              <a:t>.</a:t>
            </a:r>
          </a:p>
          <a:p>
            <a:pPr marL="365760" indent="-365760" algn="just">
              <a:buFont typeface="Wingdings" panose="05000000000000000000" pitchFamily="2" charset="2"/>
              <a:buChar char="v"/>
            </a:pPr>
            <a:r>
              <a:rPr lang="en-US" sz="2400" b="1" dirty="0" smtClean="0">
                <a:solidFill>
                  <a:srgbClr val="FFFF00"/>
                </a:solidFill>
              </a:rPr>
              <a:t>Hal </a:t>
            </a:r>
            <a:r>
              <a:rPr lang="en-US" sz="2400" b="1" dirty="0" err="1" smtClean="0">
                <a:solidFill>
                  <a:srgbClr val="FFFF00"/>
                </a:solidFill>
              </a:rPr>
              <a:t>ini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akan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berimplikasi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terhadap</a:t>
            </a:r>
            <a:r>
              <a:rPr lang="en-US" sz="2400" b="1" dirty="0" smtClean="0">
                <a:solidFill>
                  <a:srgbClr val="FFFF00"/>
                </a:solidFill>
              </a:rPr>
              <a:t> “</a:t>
            </a:r>
            <a:r>
              <a:rPr lang="en-US" sz="2400" b="1" dirty="0" err="1" smtClean="0">
                <a:solidFill>
                  <a:srgbClr val="FFFF00"/>
                </a:solidFill>
              </a:rPr>
              <a:t>Pengurangan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Belanja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Pegawai</a:t>
            </a:r>
            <a:r>
              <a:rPr lang="en-US" sz="2400" b="1" dirty="0">
                <a:solidFill>
                  <a:srgbClr val="FFFF00"/>
                </a:solidFill>
              </a:rPr>
              <a:t>” </a:t>
            </a:r>
            <a:r>
              <a:rPr lang="en-US" sz="2400" b="1" dirty="0" err="1">
                <a:solidFill>
                  <a:srgbClr val="FFFF00"/>
                </a:solidFill>
              </a:rPr>
              <a:t>dan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smtClean="0">
                <a:solidFill>
                  <a:srgbClr val="FFFF00"/>
                </a:solidFill>
              </a:rPr>
              <a:t>“</a:t>
            </a:r>
            <a:r>
              <a:rPr lang="en-US" sz="2400" b="1" dirty="0" err="1" smtClean="0">
                <a:solidFill>
                  <a:srgbClr val="FFFF00"/>
                </a:solidFill>
              </a:rPr>
              <a:t>Peningkatan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Belanja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Publik</a:t>
            </a:r>
            <a:r>
              <a:rPr lang="en-US" sz="2400" b="1" dirty="0">
                <a:solidFill>
                  <a:srgbClr val="FFFF00"/>
                </a:solidFill>
              </a:rPr>
              <a:t>” (</a:t>
            </a:r>
            <a:r>
              <a:rPr lang="en-US" sz="2400" b="1" dirty="0" err="1">
                <a:solidFill>
                  <a:srgbClr val="FFFF00"/>
                </a:solidFill>
              </a:rPr>
              <a:t>termasuk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Belanja</a:t>
            </a:r>
            <a:r>
              <a:rPr lang="en-US" sz="2400" b="1" dirty="0">
                <a:solidFill>
                  <a:srgbClr val="FFFF00"/>
                </a:solidFill>
              </a:rPr>
              <a:t> Modal) </a:t>
            </a:r>
            <a:r>
              <a:rPr lang="en-US" sz="2400" b="1" dirty="0" err="1" smtClean="0">
                <a:solidFill>
                  <a:srgbClr val="FFFF00"/>
                </a:solidFill>
              </a:rPr>
              <a:t>dalam</a:t>
            </a:r>
            <a:r>
              <a:rPr lang="en-US" sz="2400" b="1" dirty="0" smtClean="0">
                <a:solidFill>
                  <a:srgbClr val="FFFF00"/>
                </a:solidFill>
              </a:rPr>
              <a:t> APBD.</a:t>
            </a:r>
          </a:p>
          <a:p>
            <a:pPr marL="365760" indent="-365760" algn="just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400" b="1" dirty="0" err="1" smtClean="0">
                <a:solidFill>
                  <a:srgbClr val="66FFFF"/>
                </a:solidFill>
              </a:rPr>
              <a:t>Diharapkan</a:t>
            </a:r>
            <a:r>
              <a:rPr lang="en-US" sz="2400" b="1" dirty="0" smtClean="0">
                <a:solidFill>
                  <a:srgbClr val="66FFFF"/>
                </a:solidFill>
              </a:rPr>
              <a:t> </a:t>
            </a:r>
            <a:r>
              <a:rPr lang="en-US" sz="2400" b="1" dirty="0" err="1">
                <a:solidFill>
                  <a:srgbClr val="66FFFF"/>
                </a:solidFill>
              </a:rPr>
              <a:t>akan</a:t>
            </a:r>
            <a:r>
              <a:rPr lang="en-US" sz="2400" b="1" dirty="0">
                <a:solidFill>
                  <a:srgbClr val="66FFFF"/>
                </a:solidFill>
              </a:rPr>
              <a:t> </a:t>
            </a:r>
            <a:r>
              <a:rPr lang="en-US" sz="2400" b="1" dirty="0" err="1">
                <a:solidFill>
                  <a:srgbClr val="66FFFF"/>
                </a:solidFill>
              </a:rPr>
              <a:t>terjadi</a:t>
            </a:r>
            <a:r>
              <a:rPr lang="en-US" sz="2400" b="1" dirty="0">
                <a:solidFill>
                  <a:srgbClr val="66FFFF"/>
                </a:solidFill>
              </a:rPr>
              <a:t> </a:t>
            </a:r>
            <a:r>
              <a:rPr lang="en-US" sz="2400" b="1" dirty="0" err="1">
                <a:solidFill>
                  <a:srgbClr val="66FFFF"/>
                </a:solidFill>
              </a:rPr>
              <a:t>efisiensi</a:t>
            </a:r>
            <a:r>
              <a:rPr lang="en-US" sz="2400" b="1" dirty="0">
                <a:solidFill>
                  <a:srgbClr val="66FFFF"/>
                </a:solidFill>
              </a:rPr>
              <a:t> </a:t>
            </a:r>
            <a:r>
              <a:rPr lang="en-US" sz="2400" b="1" dirty="0" err="1">
                <a:solidFill>
                  <a:srgbClr val="66FFFF"/>
                </a:solidFill>
              </a:rPr>
              <a:t>Belanja</a:t>
            </a:r>
            <a:r>
              <a:rPr lang="en-US" sz="2400" b="1" dirty="0">
                <a:solidFill>
                  <a:srgbClr val="66FFFF"/>
                </a:solidFill>
              </a:rPr>
              <a:t> </a:t>
            </a:r>
            <a:r>
              <a:rPr lang="en-US" sz="2400" b="1" dirty="0" err="1">
                <a:solidFill>
                  <a:srgbClr val="66FFFF"/>
                </a:solidFill>
              </a:rPr>
              <a:t>Pegawai</a:t>
            </a:r>
            <a:r>
              <a:rPr lang="en-US" sz="2400" b="1" dirty="0">
                <a:solidFill>
                  <a:srgbClr val="66FFFF"/>
                </a:solidFill>
              </a:rPr>
              <a:t> </a:t>
            </a:r>
            <a:r>
              <a:rPr lang="en-US" sz="2400" b="1" dirty="0" err="1">
                <a:solidFill>
                  <a:srgbClr val="66FFFF"/>
                </a:solidFill>
              </a:rPr>
              <a:t>sebesar</a:t>
            </a:r>
            <a:r>
              <a:rPr lang="en-US" sz="2400" b="1" dirty="0">
                <a:solidFill>
                  <a:srgbClr val="66FFFF"/>
                </a:solidFill>
              </a:rPr>
              <a:t> 25% </a:t>
            </a:r>
            <a:r>
              <a:rPr lang="en-US" sz="2400" b="1" dirty="0" err="1">
                <a:solidFill>
                  <a:srgbClr val="66FFFF"/>
                </a:solidFill>
              </a:rPr>
              <a:t>dari</a:t>
            </a:r>
            <a:r>
              <a:rPr lang="en-US" sz="2400" b="1" dirty="0">
                <a:solidFill>
                  <a:srgbClr val="66FFFF"/>
                </a:solidFill>
              </a:rPr>
              <a:t> </a:t>
            </a:r>
            <a:r>
              <a:rPr lang="en-US" sz="2400" b="1" dirty="0" smtClean="0">
                <a:solidFill>
                  <a:srgbClr val="66FFFF"/>
                </a:solidFill>
              </a:rPr>
              <a:t>total </a:t>
            </a:r>
            <a:r>
              <a:rPr lang="en-US" sz="2400" b="1" dirty="0" err="1" smtClean="0">
                <a:solidFill>
                  <a:srgbClr val="66FFFF"/>
                </a:solidFill>
              </a:rPr>
              <a:t>Belanja</a:t>
            </a:r>
            <a:r>
              <a:rPr lang="en-US" sz="2400" b="1" dirty="0" smtClean="0">
                <a:solidFill>
                  <a:srgbClr val="66FFFF"/>
                </a:solidFill>
              </a:rPr>
              <a:t> </a:t>
            </a:r>
            <a:r>
              <a:rPr lang="en-US" sz="2400" b="1" dirty="0" err="1">
                <a:solidFill>
                  <a:srgbClr val="66FFFF"/>
                </a:solidFill>
              </a:rPr>
              <a:t>Pegawai</a:t>
            </a:r>
            <a:r>
              <a:rPr lang="en-US" sz="2400" b="1" dirty="0">
                <a:solidFill>
                  <a:srgbClr val="66FFFF"/>
                </a:solidFill>
              </a:rPr>
              <a:t> </a:t>
            </a:r>
            <a:r>
              <a:rPr lang="en-US" sz="2400" b="1" dirty="0" err="1">
                <a:solidFill>
                  <a:srgbClr val="66FFFF"/>
                </a:solidFill>
              </a:rPr>
              <a:t>saat</a:t>
            </a:r>
            <a:r>
              <a:rPr lang="en-US" sz="2400" b="1" dirty="0">
                <a:solidFill>
                  <a:srgbClr val="66FFFF"/>
                </a:solidFill>
              </a:rPr>
              <a:t> </a:t>
            </a:r>
            <a:r>
              <a:rPr lang="en-US" sz="2400" b="1" dirty="0" err="1" smtClean="0">
                <a:solidFill>
                  <a:srgbClr val="66FFFF"/>
                </a:solidFill>
              </a:rPr>
              <a:t>ini</a:t>
            </a:r>
            <a:r>
              <a:rPr lang="en-US" sz="2400" b="1" dirty="0" smtClean="0">
                <a:solidFill>
                  <a:srgbClr val="66FFFF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(rata-rata </a:t>
            </a:r>
            <a:r>
              <a:rPr lang="en-US" sz="2400" b="1" dirty="0" err="1" smtClean="0">
                <a:solidFill>
                  <a:schemeClr val="bg1"/>
                </a:solidFill>
              </a:rPr>
              <a:t>nasional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rasio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Belanja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Pegawai</a:t>
            </a:r>
            <a:r>
              <a:rPr lang="en-US" sz="2400" b="1" dirty="0" smtClean="0">
                <a:solidFill>
                  <a:schemeClr val="bg1"/>
                </a:solidFill>
              </a:rPr>
              <a:t> di </a:t>
            </a:r>
            <a:r>
              <a:rPr lang="en-US" sz="2400" b="1" dirty="0" err="1" smtClean="0">
                <a:solidFill>
                  <a:schemeClr val="bg1"/>
                </a:solidFill>
              </a:rPr>
              <a:t>Kab</a:t>
            </a:r>
            <a:r>
              <a:rPr lang="en-US" sz="2400" b="1" dirty="0" smtClean="0">
                <a:solidFill>
                  <a:schemeClr val="bg1"/>
                </a:solidFill>
              </a:rPr>
              <a:t>/Kota 43% APBD. </a:t>
            </a:r>
            <a:r>
              <a:rPr lang="en-US" sz="2400" b="1" dirty="0" err="1" smtClean="0">
                <a:solidFill>
                  <a:schemeClr val="bg1"/>
                </a:solidFill>
              </a:rPr>
              <a:t>Namun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ada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daerah</a:t>
            </a:r>
            <a:r>
              <a:rPr lang="en-US" sz="2400" b="1" dirty="0" smtClean="0">
                <a:solidFill>
                  <a:schemeClr val="bg1"/>
                </a:solidFill>
              </a:rPr>
              <a:t> di </a:t>
            </a:r>
            <a:r>
              <a:rPr lang="en-US" sz="2400" b="1" dirty="0" err="1" smtClean="0">
                <a:solidFill>
                  <a:schemeClr val="bg1"/>
                </a:solidFill>
              </a:rPr>
              <a:t>atas</a:t>
            </a:r>
            <a:r>
              <a:rPr lang="en-US" sz="2400" b="1" dirty="0" smtClean="0">
                <a:solidFill>
                  <a:schemeClr val="bg1"/>
                </a:solidFill>
              </a:rPr>
              <a:t> 60% </a:t>
            </a:r>
            <a:r>
              <a:rPr lang="en-US" sz="2400" b="1" dirty="0" err="1" smtClean="0">
                <a:solidFill>
                  <a:schemeClr val="bg1"/>
                </a:solidFill>
              </a:rPr>
              <a:t>dengan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kapasitas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fiskal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rendah</a:t>
            </a:r>
            <a:r>
              <a:rPr lang="en-US" sz="2400" b="1" dirty="0" smtClean="0">
                <a:solidFill>
                  <a:schemeClr val="bg1"/>
                </a:solidFill>
              </a:rPr>
              <a:t>).</a:t>
            </a:r>
            <a:endParaRPr lang="id-ID" sz="2400" b="1" dirty="0">
              <a:solidFill>
                <a:schemeClr val="bg1"/>
              </a:solidFill>
            </a:endParaRPr>
          </a:p>
        </p:txBody>
      </p:sp>
      <p:sp>
        <p:nvSpPr>
          <p:cNvPr id="11" name="TextBox 75"/>
          <p:cNvSpPr txBox="1">
            <a:spLocks noChangeArrowheads="1"/>
          </p:cNvSpPr>
          <p:nvPr/>
        </p:nvSpPr>
        <p:spPr bwMode="auto">
          <a:xfrm>
            <a:off x="62552" y="2549142"/>
            <a:ext cx="3048000" cy="1569660"/>
          </a:xfrm>
          <a:prstGeom prst="rect">
            <a:avLst/>
          </a:prstGeom>
          <a:solidFill>
            <a:srgbClr val="33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(2)</a:t>
            </a:r>
          </a:p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MENINGKATKAN BELANJA PUBLIK PADA APBD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3136636" y="3055954"/>
            <a:ext cx="245732" cy="530225"/>
          </a:xfrm>
          <a:prstGeom prst="rightArrow">
            <a:avLst/>
          </a:prstGeom>
          <a:ln w="1905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121247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3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8221640" y="6539910"/>
            <a:ext cx="990600" cy="476250"/>
          </a:xfrm>
        </p:spPr>
        <p:txBody>
          <a:bodyPr/>
          <a:lstStyle/>
          <a:p>
            <a:pPr algn="r">
              <a:defRPr/>
            </a:pPr>
            <a:fld id="{7A0F0F0A-EAC8-4D92-9502-844429CF7565}" type="slidenum">
              <a:rPr lang="en-GB" b="1" smtClean="0">
                <a:solidFill>
                  <a:schemeClr val="tx1"/>
                </a:solidFill>
              </a:rPr>
              <a:pPr algn="r">
                <a:defRPr/>
              </a:pPr>
              <a:t>6</a:t>
            </a:fld>
            <a:endParaRPr lang="en-GB" b="1" dirty="0" smtClean="0">
              <a:solidFill>
                <a:schemeClr val="tx1"/>
              </a:solidFill>
            </a:endParaRPr>
          </a:p>
        </p:txBody>
      </p:sp>
      <p:sp>
        <p:nvSpPr>
          <p:cNvPr id="10" name="TextBox 75"/>
          <p:cNvSpPr txBox="1">
            <a:spLocks noChangeArrowheads="1"/>
          </p:cNvSpPr>
          <p:nvPr/>
        </p:nvSpPr>
        <p:spPr bwMode="auto">
          <a:xfrm>
            <a:off x="3396016" y="232671"/>
            <a:ext cx="5581936" cy="6247864"/>
          </a:xfrm>
          <a:prstGeom prst="rect">
            <a:avLst/>
          </a:prstGeom>
          <a:solidFill>
            <a:srgbClr val="00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PERDA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Organisasi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Perangkat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Daerah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diharapkan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ditetapkan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paling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lambat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akhir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bulan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Agustus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2016.</a:t>
            </a:r>
          </a:p>
          <a:p>
            <a:pPr marL="457200" indent="-457200" algn="just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dibahas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paralel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KUA-PPAS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Anggaran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2017.</a:t>
            </a:r>
          </a:p>
          <a:p>
            <a:pPr marL="457200" indent="-457200" algn="just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APBD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Anggaran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2017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berpedoman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pada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Organisasi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Perangkat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Daerah yang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ketentuan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Peraturan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Nomor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18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2016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Perangkat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Daerah).</a:t>
            </a:r>
            <a:endParaRPr lang="id-ID" sz="26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75"/>
          <p:cNvSpPr txBox="1">
            <a:spLocks noChangeArrowheads="1"/>
          </p:cNvSpPr>
          <p:nvPr/>
        </p:nvSpPr>
        <p:spPr bwMode="auto">
          <a:xfrm>
            <a:off x="48904" y="1919701"/>
            <a:ext cx="3048000" cy="2893100"/>
          </a:xfrm>
          <a:prstGeom prst="rect">
            <a:avLst/>
          </a:prstGeom>
          <a:solidFill>
            <a:srgbClr val="00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(3)</a:t>
            </a:r>
          </a:p>
          <a:p>
            <a:pPr algn="ctr"/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PERCEPATAN PENETAPAN PERDA TENTANG ORGANISASI PERANGKAT DAERAH</a:t>
            </a:r>
          </a:p>
        </p:txBody>
      </p:sp>
      <p:sp>
        <p:nvSpPr>
          <p:cNvPr id="8" name="Right Arrow 7"/>
          <p:cNvSpPr/>
          <p:nvPr/>
        </p:nvSpPr>
        <p:spPr>
          <a:xfrm>
            <a:off x="3122988" y="3089925"/>
            <a:ext cx="245732" cy="530225"/>
          </a:xfrm>
          <a:prstGeom prst="rightArrow">
            <a:avLst/>
          </a:prstGeom>
          <a:ln w="1905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2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059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3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8221640" y="6539910"/>
            <a:ext cx="990600" cy="476250"/>
          </a:xfrm>
        </p:spPr>
        <p:txBody>
          <a:bodyPr/>
          <a:lstStyle/>
          <a:p>
            <a:pPr algn="r">
              <a:defRPr/>
            </a:pPr>
            <a:fld id="{7A0F0F0A-EAC8-4D92-9502-844429CF7565}" type="slidenum">
              <a:rPr lang="en-GB" b="1" smtClean="0">
                <a:solidFill>
                  <a:schemeClr val="tx1"/>
                </a:solidFill>
              </a:rPr>
              <a:pPr algn="r">
                <a:defRPr/>
              </a:pPr>
              <a:t>7</a:t>
            </a:fld>
            <a:endParaRPr lang="en-GB" b="1" dirty="0" smtClean="0">
              <a:solidFill>
                <a:schemeClr val="tx1"/>
              </a:solidFill>
            </a:endParaRPr>
          </a:p>
        </p:txBody>
      </p:sp>
      <p:sp>
        <p:nvSpPr>
          <p:cNvPr id="10" name="TextBox 75"/>
          <p:cNvSpPr txBox="1">
            <a:spLocks noChangeArrowheads="1"/>
          </p:cNvSpPr>
          <p:nvPr/>
        </p:nvSpPr>
        <p:spPr bwMode="auto">
          <a:xfrm>
            <a:off x="3396016" y="511792"/>
            <a:ext cx="5581936" cy="5693866"/>
          </a:xfrm>
          <a:prstGeom prst="rect">
            <a:avLst/>
          </a:prstGeom>
          <a:solidFill>
            <a:srgbClr val="6600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Pengisian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Pejabat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Struktural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segera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setelah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Pene-tapan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Organisasi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Perangkat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Daerah.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Akan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pengurangan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jabatan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struktural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Pengisian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Pejabat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Struktural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merit (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kompetensi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integritas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Pengukuhan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Pejabat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Struktural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paling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lambat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bulan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Desember</a:t>
            </a:r>
            <a:r>
              <a:rPr lang="en-US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2016, 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agar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siap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mengelola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APBD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Anggaran</a:t>
            </a:r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2017.</a:t>
            </a:r>
            <a:endParaRPr lang="id-ID" sz="2600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75"/>
          <p:cNvSpPr txBox="1">
            <a:spLocks noChangeArrowheads="1"/>
          </p:cNvSpPr>
          <p:nvPr/>
        </p:nvSpPr>
        <p:spPr bwMode="auto">
          <a:xfrm>
            <a:off x="48904" y="1919701"/>
            <a:ext cx="3048000" cy="2893100"/>
          </a:xfrm>
          <a:prstGeom prst="rect">
            <a:avLst/>
          </a:prstGeom>
          <a:solidFill>
            <a:srgbClr val="6600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(4)</a:t>
            </a:r>
          </a:p>
          <a:p>
            <a:pPr algn="ctr"/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PERCEPATAN PENGISIAN PEJABAT PADA ORGANISASI PERANGKAT DAERAH`</a:t>
            </a:r>
          </a:p>
        </p:txBody>
      </p:sp>
      <p:sp>
        <p:nvSpPr>
          <p:cNvPr id="8" name="Right Arrow 7"/>
          <p:cNvSpPr/>
          <p:nvPr/>
        </p:nvSpPr>
        <p:spPr>
          <a:xfrm>
            <a:off x="3122988" y="3089925"/>
            <a:ext cx="245732" cy="530225"/>
          </a:xfrm>
          <a:prstGeom prst="rightArrow">
            <a:avLst/>
          </a:prstGeom>
          <a:ln w="1905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2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236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3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8221640" y="6539910"/>
            <a:ext cx="990600" cy="476250"/>
          </a:xfrm>
        </p:spPr>
        <p:txBody>
          <a:bodyPr/>
          <a:lstStyle/>
          <a:p>
            <a:pPr algn="r">
              <a:defRPr/>
            </a:pPr>
            <a:fld id="{7A0F0F0A-EAC8-4D92-9502-844429CF7565}" type="slidenum">
              <a:rPr lang="en-GB" b="1" smtClean="0">
                <a:solidFill>
                  <a:schemeClr val="tx1"/>
                </a:solidFill>
              </a:rPr>
              <a:pPr algn="r">
                <a:defRPr/>
              </a:pPr>
              <a:t>8</a:t>
            </a:fld>
            <a:endParaRPr lang="en-GB" b="1" dirty="0" smtClean="0">
              <a:solidFill>
                <a:schemeClr val="tx1"/>
              </a:solidFill>
            </a:endParaRPr>
          </a:p>
        </p:txBody>
      </p:sp>
      <p:sp>
        <p:nvSpPr>
          <p:cNvPr id="10" name="TextBox 75"/>
          <p:cNvSpPr txBox="1">
            <a:spLocks noChangeArrowheads="1"/>
          </p:cNvSpPr>
          <p:nvPr/>
        </p:nvSpPr>
        <p:spPr bwMode="auto">
          <a:xfrm>
            <a:off x="3380096" y="549284"/>
            <a:ext cx="5581936" cy="5632311"/>
          </a:xfrm>
          <a:prstGeom prst="rect">
            <a:avLst/>
          </a:prstGeom>
          <a:solidFill>
            <a:srgbClr val="00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Pengalihan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penyelenggaraan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urusan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pemerintahan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Menengah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/Kota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Provinsi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ditindaklanjuti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Penyerahan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P3D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Pemda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Pemda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Provinsi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Pemda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/Kota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Pemda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Provinsi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berkoordinasi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utk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Pengalihan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P3D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Pada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Anggaran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2017, PNS yang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dialihkan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dikelola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oleh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Pemda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berwenang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b="1" u="sng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sz="24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Guru SMA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dikelola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oleh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Pemda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Provinsi</a:t>
            </a:r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7" name="TextBox 75"/>
          <p:cNvSpPr txBox="1">
            <a:spLocks noChangeArrowheads="1"/>
          </p:cNvSpPr>
          <p:nvPr/>
        </p:nvSpPr>
        <p:spPr bwMode="auto">
          <a:xfrm>
            <a:off x="48904" y="1796869"/>
            <a:ext cx="3048000" cy="2893100"/>
          </a:xfrm>
          <a:prstGeom prst="rect">
            <a:avLst/>
          </a:prstGeom>
          <a:solidFill>
            <a:srgbClr val="00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(5)</a:t>
            </a:r>
          </a:p>
          <a:p>
            <a:pPr algn="ctr"/>
            <a:r>
              <a:rPr lang="en-US" sz="2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PENYERAHAN PERSONIL, PRASARANA, PEMBIAYAAN, DAN DOKUMEN (P3D)</a:t>
            </a:r>
          </a:p>
        </p:txBody>
      </p:sp>
      <p:sp>
        <p:nvSpPr>
          <p:cNvPr id="8" name="Right Arrow 7"/>
          <p:cNvSpPr/>
          <p:nvPr/>
        </p:nvSpPr>
        <p:spPr>
          <a:xfrm>
            <a:off x="3122988" y="3089925"/>
            <a:ext cx="245732" cy="530225"/>
          </a:xfrm>
          <a:prstGeom prst="rightArrow">
            <a:avLst/>
          </a:prstGeom>
          <a:ln w="1905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 sz="2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026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pbN8jrcRkzLTOV54VyMEqh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7963</TotalTime>
  <Words>573</Words>
  <Application>Microsoft Office PowerPoint</Application>
  <PresentationFormat>On-screen Show (4:3)</PresentationFormat>
  <Paragraphs>94</Paragraphs>
  <Slides>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Kerangka Waktu Pelaksanaan PP No. 18 Tahun 2016</vt:lpstr>
      <vt:lpstr>Slide 4</vt:lpstr>
      <vt:lpstr>Slide 5</vt:lpstr>
      <vt:lpstr>Slide 6</vt:lpstr>
      <vt:lpstr>Slide 7</vt:lpstr>
      <vt:lpstr>Slide 8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TOSHIBA</cp:lastModifiedBy>
  <cp:revision>1195</cp:revision>
  <cp:lastPrinted>2016-08-04T08:13:58Z</cp:lastPrinted>
  <dcterms:created xsi:type="dcterms:W3CDTF">2008-11-23T00:17:08Z</dcterms:created>
  <dcterms:modified xsi:type="dcterms:W3CDTF">2017-02-20T08:01:57Z</dcterms:modified>
</cp:coreProperties>
</file>