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8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Jud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d-ID"/>
              <a:t>Klik untuk mengedit gaya subjudul Master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Judul dan Ko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eader Bagi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 Ko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erbandi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udul S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oso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onten dengan Ketera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Gambar dengan Ketera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d-ID"/>
              <a:t>Klik ikon untuk menambahkan gambar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Judul dan Teks Vertik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Judul Vertikal dan Te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id-ID"/>
              <a:t>Klik untuk mengedit gaya judul Master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227E42C1-61FF-47C1-8B7C-36E9E596F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180730"/>
            <a:ext cx="8991600" cy="1744461"/>
          </a:xfrm>
        </p:spPr>
        <p:txBody>
          <a:bodyPr/>
          <a:lstStyle/>
          <a:p>
            <a:r>
              <a:rPr lang="en-GB" dirty="0"/>
              <a:t>EVALUASI PENYELENGGARAAN</a:t>
            </a:r>
            <a:br>
              <a:rPr lang="en-GB" dirty="0"/>
            </a:br>
            <a:r>
              <a:rPr lang="en-GB" dirty="0"/>
              <a:t>PEMILU 2019</a:t>
            </a:r>
            <a:endParaRPr lang="id-ID" dirty="0"/>
          </a:p>
        </p:txBody>
      </p:sp>
      <p:sp>
        <p:nvSpPr>
          <p:cNvPr id="3" name="Subjudul 2">
            <a:extLst>
              <a:ext uri="{FF2B5EF4-FFF2-40B4-BE49-F238E27FC236}">
                <a16:creationId xmlns:a16="http://schemas.microsoft.com/office/drawing/2014/main" id="{CF36A37C-9AA2-40C7-AA2B-C36BA921A1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30967" y="3666478"/>
            <a:ext cx="5308848" cy="1925961"/>
          </a:xfrm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2400" u="sng" dirty="0" err="1"/>
              <a:t>Pramono</a:t>
            </a:r>
            <a:r>
              <a:rPr lang="en-GB" sz="2400" u="sng" dirty="0"/>
              <a:t> U. </a:t>
            </a:r>
            <a:r>
              <a:rPr lang="en-GB" sz="2400" u="sng" dirty="0" err="1"/>
              <a:t>Tanthowi</a:t>
            </a:r>
            <a:r>
              <a:rPr lang="en-GB" sz="2400" u="sng" dirty="0"/>
              <a:t>, MA.</a:t>
            </a:r>
          </a:p>
          <a:p>
            <a:r>
              <a:rPr lang="en-GB" sz="2400" dirty="0" err="1"/>
              <a:t>Anggota</a:t>
            </a:r>
            <a:r>
              <a:rPr lang="en-GB" sz="2400" dirty="0"/>
              <a:t> KPU RI</a:t>
            </a:r>
          </a:p>
          <a:p>
            <a:endParaRPr lang="en-GB" sz="2400" dirty="0"/>
          </a:p>
          <a:p>
            <a:r>
              <a:rPr lang="en-GB" sz="2400" dirty="0"/>
              <a:t>Jakarta, 28 </a:t>
            </a:r>
            <a:r>
              <a:rPr lang="en-GB" sz="2400" dirty="0" err="1"/>
              <a:t>Juni</a:t>
            </a:r>
            <a:r>
              <a:rPr lang="en-GB" sz="2400" dirty="0"/>
              <a:t> 2019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36809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5458EA34-E252-4600-88DA-1F66CC069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50416"/>
            <a:ext cx="7729728" cy="1029809"/>
          </a:xfrm>
        </p:spPr>
        <p:txBody>
          <a:bodyPr/>
          <a:lstStyle/>
          <a:p>
            <a:r>
              <a:rPr lang="en-GB" dirty="0"/>
              <a:t>SIKLUS PENYELENGGARAAN PEMILU</a:t>
            </a:r>
            <a:endParaRPr lang="id-ID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97692681-6691-494C-AC6C-9360EA3D0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748902"/>
            <a:ext cx="7729728" cy="4558682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dirty="0"/>
              <a:t>PRE-ELECTION PERIOD (PERSIAPAN)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Regulasi</a:t>
            </a: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Anggaran</a:t>
            </a: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SDM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/>
              <a:t>ELECTION PERIOD (PELAKSANAAN)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Tahapan-tahapan</a:t>
            </a:r>
            <a:r>
              <a:rPr lang="en-GB" sz="2400" dirty="0"/>
              <a:t> </a:t>
            </a:r>
            <a:r>
              <a:rPr lang="en-GB" sz="2400" dirty="0" err="1"/>
              <a:t>Pemilu</a:t>
            </a:r>
            <a:endParaRPr lang="en-GB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/>
              <a:t>POST-ELECTION PERIOD (EVALUASI)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Perselisihan</a:t>
            </a:r>
            <a:r>
              <a:rPr lang="en-GB" sz="2400" dirty="0"/>
              <a:t> Hasil </a:t>
            </a:r>
            <a:r>
              <a:rPr lang="en-GB" sz="2400" dirty="0" err="1"/>
              <a:t>Pemilu</a:t>
            </a:r>
            <a:r>
              <a:rPr lang="en-GB" sz="2400" dirty="0"/>
              <a:t> (PHPU)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Evaluasi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41837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9CA5F74B-1C6B-492A-90D5-705F44042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32661"/>
            <a:ext cx="7729728" cy="932155"/>
          </a:xfrm>
        </p:spPr>
        <p:txBody>
          <a:bodyPr/>
          <a:lstStyle/>
          <a:p>
            <a:r>
              <a:rPr lang="en-GB" dirty="0"/>
              <a:t>PHPU PILPRES</a:t>
            </a:r>
            <a:endParaRPr lang="id-ID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EAA5BC7D-2356-4F4D-97AE-C91B4A96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597982"/>
            <a:ext cx="7729728" cy="4727358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dirty="0"/>
              <a:t>MK </a:t>
            </a:r>
            <a:r>
              <a:rPr lang="en-GB" sz="2400" dirty="0" err="1"/>
              <a:t>telah</a:t>
            </a:r>
            <a:r>
              <a:rPr lang="en-GB" sz="2400" dirty="0"/>
              <a:t> </a:t>
            </a:r>
            <a:r>
              <a:rPr lang="en-GB" sz="2400" dirty="0" err="1"/>
              <a:t>membacakan</a:t>
            </a:r>
            <a:r>
              <a:rPr lang="en-GB" sz="2400" dirty="0"/>
              <a:t> </a:t>
            </a:r>
            <a:r>
              <a:rPr lang="en-GB" sz="2400" dirty="0" err="1"/>
              <a:t>Putusan</a:t>
            </a:r>
            <a:r>
              <a:rPr lang="en-GB" sz="2400" dirty="0"/>
              <a:t> PHPU </a:t>
            </a:r>
            <a:r>
              <a:rPr lang="en-GB" sz="2400" dirty="0" err="1"/>
              <a:t>Pilpres</a:t>
            </a:r>
            <a:r>
              <a:rPr lang="en-GB" sz="2400" dirty="0"/>
              <a:t> </a:t>
            </a:r>
            <a:r>
              <a:rPr lang="en-GB" sz="2400" dirty="0" err="1"/>
              <a:t>tadi</a:t>
            </a:r>
            <a:r>
              <a:rPr lang="en-GB" sz="2400" dirty="0"/>
              <a:t> </a:t>
            </a:r>
            <a:r>
              <a:rPr lang="en-GB" sz="2400" dirty="0" err="1"/>
              <a:t>malam</a:t>
            </a:r>
            <a:r>
              <a:rPr lang="en-GB" sz="2400" dirty="0"/>
              <a:t>, yang pada </a:t>
            </a:r>
            <a:r>
              <a:rPr lang="en-GB" sz="2400" dirty="0" err="1"/>
              <a:t>pokoknya</a:t>
            </a:r>
            <a:r>
              <a:rPr lang="en-GB" sz="2400" dirty="0"/>
              <a:t> </a:t>
            </a:r>
            <a:r>
              <a:rPr lang="en-GB" sz="2400" dirty="0" err="1"/>
              <a:t>berisi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</a:t>
            </a:r>
            <a:r>
              <a:rPr lang="en-GB" sz="2400" dirty="0" err="1"/>
              <a:t>menolak</a:t>
            </a:r>
            <a:r>
              <a:rPr lang="en-GB" sz="2400" dirty="0"/>
              <a:t> </a:t>
            </a:r>
            <a:r>
              <a:rPr lang="en-GB" sz="2400" dirty="0" err="1"/>
              <a:t>permohonan</a:t>
            </a:r>
            <a:r>
              <a:rPr lang="en-GB" sz="2400" dirty="0"/>
              <a:t> </a:t>
            </a:r>
            <a:r>
              <a:rPr lang="en-GB" sz="2400" dirty="0" err="1"/>
              <a:t>Pemohon</a:t>
            </a:r>
            <a:r>
              <a:rPr lang="en-GB" sz="2400" dirty="0"/>
              <a:t> </a:t>
            </a:r>
            <a:r>
              <a:rPr lang="en-GB" sz="2400" dirty="0" err="1"/>
              <a:t>seluruhnya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err="1"/>
              <a:t>Putusan</a:t>
            </a:r>
            <a:r>
              <a:rPr lang="en-GB" sz="2400" dirty="0"/>
              <a:t> MK </a:t>
            </a:r>
            <a:r>
              <a:rPr lang="en-GB" sz="2400" dirty="0" err="1"/>
              <a:t>membuktikan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</a:t>
            </a:r>
            <a:r>
              <a:rPr lang="en-GB" sz="2400" dirty="0" err="1"/>
              <a:t>tuduhan</a:t>
            </a:r>
            <a:r>
              <a:rPr lang="en-GB" sz="2400" dirty="0"/>
              <a:t> </a:t>
            </a:r>
            <a:r>
              <a:rPr lang="en-GB" sz="2400" dirty="0" err="1"/>
              <a:t>kecurangan</a:t>
            </a:r>
            <a:r>
              <a:rPr lang="en-GB" sz="2400" dirty="0"/>
              <a:t> </a:t>
            </a:r>
            <a:r>
              <a:rPr lang="en-GB" sz="2400" dirty="0" err="1"/>
              <a:t>secara</a:t>
            </a:r>
            <a:r>
              <a:rPr lang="en-GB" sz="2400" dirty="0"/>
              <a:t> TSM yang </a:t>
            </a:r>
            <a:r>
              <a:rPr lang="en-GB" sz="2400" dirty="0" err="1"/>
              <a:t>selama</a:t>
            </a:r>
            <a:r>
              <a:rPr lang="en-GB" sz="2400" dirty="0"/>
              <a:t> </a:t>
            </a:r>
            <a:r>
              <a:rPr lang="en-GB" sz="2400" dirty="0" err="1"/>
              <a:t>ini</a:t>
            </a:r>
            <a:r>
              <a:rPr lang="en-GB" sz="2400" dirty="0"/>
              <a:t> </a:t>
            </a:r>
            <a:r>
              <a:rPr lang="en-GB" sz="2400" dirty="0" err="1"/>
              <a:t>dituduhkan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KPU, </a:t>
            </a:r>
            <a:r>
              <a:rPr lang="en-GB" sz="2400" dirty="0" err="1"/>
              <a:t>ternyata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terbukti</a:t>
            </a:r>
            <a:r>
              <a:rPr lang="en-GB" sz="2400" dirty="0"/>
              <a:t> </a:t>
            </a:r>
            <a:r>
              <a:rPr lang="en-GB" sz="2400" dirty="0" err="1"/>
              <a:t>secara</a:t>
            </a:r>
            <a:r>
              <a:rPr lang="en-GB" sz="2400" dirty="0"/>
              <a:t> </a:t>
            </a:r>
            <a:r>
              <a:rPr lang="en-GB" sz="2400" dirty="0" err="1"/>
              <a:t>hukum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err="1"/>
              <a:t>Menyelenggarakan</a:t>
            </a:r>
            <a:r>
              <a:rPr lang="en-GB" sz="2400" dirty="0"/>
              <a:t> </a:t>
            </a:r>
            <a:r>
              <a:rPr lang="en-GB" sz="2400" dirty="0" err="1"/>
              <a:t>Pemilu</a:t>
            </a:r>
            <a:r>
              <a:rPr lang="en-GB" sz="2400" dirty="0"/>
              <a:t> 2019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desain</a:t>
            </a:r>
            <a:r>
              <a:rPr lang="en-GB" sz="2400" dirty="0"/>
              <a:t> </a:t>
            </a:r>
            <a:r>
              <a:rPr lang="en-GB" sz="2400" dirty="0" err="1"/>
              <a:t>baru</a:t>
            </a:r>
            <a:r>
              <a:rPr lang="en-GB" sz="2400" dirty="0"/>
              <a:t> </a:t>
            </a:r>
            <a:r>
              <a:rPr lang="en-GB" sz="2400" dirty="0" err="1"/>
              <a:t>serta</a:t>
            </a:r>
            <a:r>
              <a:rPr lang="en-GB" sz="2400" dirty="0"/>
              <a:t> </a:t>
            </a:r>
            <a:r>
              <a:rPr lang="en-GB" sz="2400" dirty="0" err="1"/>
              <a:t>regulasi</a:t>
            </a:r>
            <a:r>
              <a:rPr lang="en-GB" sz="2400" dirty="0"/>
              <a:t> </a:t>
            </a:r>
            <a:r>
              <a:rPr lang="en-GB" sz="2400" dirty="0" err="1"/>
              <a:t>baru</a:t>
            </a:r>
            <a:r>
              <a:rPr lang="en-GB" sz="2400" dirty="0"/>
              <a:t>, </a:t>
            </a:r>
            <a:r>
              <a:rPr lang="en-GB" sz="2400" dirty="0" err="1"/>
              <a:t>memang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mudah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err="1"/>
              <a:t>Mungkin</a:t>
            </a:r>
            <a:r>
              <a:rPr lang="en-GB" sz="2400" dirty="0"/>
              <a:t> </a:t>
            </a:r>
            <a:r>
              <a:rPr lang="en-GB" sz="2400" dirty="0" err="1"/>
              <a:t>ada</a:t>
            </a:r>
            <a:r>
              <a:rPr lang="en-GB" sz="2400" dirty="0"/>
              <a:t> </a:t>
            </a:r>
            <a:r>
              <a:rPr lang="en-GB" sz="2400" dirty="0" err="1"/>
              <a:t>kesalahan</a:t>
            </a:r>
            <a:r>
              <a:rPr lang="en-GB" sz="2400" dirty="0"/>
              <a:t>, </a:t>
            </a:r>
            <a:r>
              <a:rPr lang="en-GB" sz="2400" dirty="0" err="1"/>
              <a:t>keteledoran</a:t>
            </a:r>
            <a:r>
              <a:rPr lang="en-GB" sz="2400" dirty="0"/>
              <a:t>, </a:t>
            </a:r>
            <a:r>
              <a:rPr lang="en-GB" sz="2400" dirty="0" err="1"/>
              <a:t>kelalaian</a:t>
            </a:r>
            <a:r>
              <a:rPr lang="en-GB" sz="2400" dirty="0"/>
              <a:t> di </a:t>
            </a:r>
            <a:r>
              <a:rPr lang="en-GB" sz="2400" dirty="0" err="1"/>
              <a:t>sana-sini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err="1"/>
              <a:t>Namun</a:t>
            </a:r>
            <a:r>
              <a:rPr lang="en-GB" sz="2400" dirty="0"/>
              <a:t> </a:t>
            </a:r>
            <a:r>
              <a:rPr lang="en-GB" sz="2400" dirty="0" err="1"/>
              <a:t>tuduhan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KPU </a:t>
            </a:r>
            <a:r>
              <a:rPr lang="en-GB" sz="2400" dirty="0" err="1"/>
              <a:t>secara</a:t>
            </a:r>
            <a:r>
              <a:rPr lang="en-GB" sz="2400" dirty="0"/>
              <a:t> </a:t>
            </a:r>
            <a:r>
              <a:rPr lang="en-GB" sz="2400" dirty="0" err="1"/>
              <a:t>terstruktur</a:t>
            </a:r>
            <a:r>
              <a:rPr lang="en-GB" sz="2400" dirty="0"/>
              <a:t> </a:t>
            </a:r>
            <a:r>
              <a:rPr lang="en-GB" sz="2400" dirty="0" err="1"/>
              <a:t>bekerja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memenangkan</a:t>
            </a:r>
            <a:r>
              <a:rPr lang="en-GB" sz="2400" dirty="0"/>
              <a:t> salah </a:t>
            </a:r>
            <a:r>
              <a:rPr lang="en-GB" sz="2400" dirty="0" err="1"/>
              <a:t>satu</a:t>
            </a:r>
            <a:r>
              <a:rPr lang="en-GB" sz="2400" dirty="0"/>
              <a:t> </a:t>
            </a:r>
            <a:r>
              <a:rPr lang="en-GB" sz="2400" dirty="0" err="1"/>
              <a:t>paslon</a:t>
            </a:r>
            <a:r>
              <a:rPr lang="en-GB" sz="2400" dirty="0"/>
              <a:t>: </a:t>
            </a:r>
            <a:r>
              <a:rPr lang="en-GB" sz="2400" dirty="0" err="1"/>
              <a:t>mustahil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241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C123568C-F590-4992-8A99-A13AB2A14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701336"/>
            <a:ext cx="7729728" cy="958788"/>
          </a:xfrm>
        </p:spPr>
        <p:txBody>
          <a:bodyPr/>
          <a:lstStyle/>
          <a:p>
            <a:r>
              <a:rPr lang="en-GB" dirty="0"/>
              <a:t>PHPU DPR/DPRD/DPD</a:t>
            </a:r>
            <a:endParaRPr lang="id-ID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2B323513-6337-4BBC-B943-DAC36A526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864311"/>
            <a:ext cx="7729728" cy="4376691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d-ID" sz="2400" dirty="0"/>
              <a:t>KPU masih menghadapi PHPU:</a:t>
            </a:r>
          </a:p>
          <a:p>
            <a:r>
              <a:rPr lang="id-ID" sz="2400" dirty="0"/>
              <a:t>328 Permohonan PHPU DPR/DPRD</a:t>
            </a:r>
          </a:p>
          <a:p>
            <a:r>
              <a:rPr lang="id-ID" sz="2400" dirty="0"/>
              <a:t>10 Permohonan PHPU DPD.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2400" dirty="0"/>
              <a:t>Jadwal PHPU DPR/DPRD/DPD:</a:t>
            </a:r>
          </a:p>
          <a:p>
            <a:r>
              <a:rPr lang="id-ID" sz="2400" dirty="0"/>
              <a:t>Pemeriksaan Pendahuluan: 9-12 Juli 2019</a:t>
            </a:r>
            <a:endParaRPr lang="en-GB" sz="2400" dirty="0"/>
          </a:p>
          <a:p>
            <a:r>
              <a:rPr lang="en-GB" sz="2400" dirty="0" err="1"/>
              <a:t>Pemeriksaan</a:t>
            </a:r>
            <a:r>
              <a:rPr lang="en-GB" sz="2400" dirty="0"/>
              <a:t> </a:t>
            </a:r>
            <a:r>
              <a:rPr lang="en-GB" sz="2400" dirty="0" err="1"/>
              <a:t>Persidangan</a:t>
            </a:r>
            <a:r>
              <a:rPr lang="en-GB" sz="2400" dirty="0"/>
              <a:t> (</a:t>
            </a:r>
            <a:r>
              <a:rPr lang="en-GB" sz="2400" dirty="0" err="1"/>
              <a:t>Pokok</a:t>
            </a:r>
            <a:r>
              <a:rPr lang="en-GB" sz="2400" dirty="0"/>
              <a:t> </a:t>
            </a:r>
            <a:r>
              <a:rPr lang="en-GB" sz="2400" dirty="0" err="1"/>
              <a:t>Perkara</a:t>
            </a:r>
            <a:r>
              <a:rPr lang="en-GB" sz="2400" dirty="0"/>
              <a:t>): 15-30 </a:t>
            </a:r>
            <a:r>
              <a:rPr lang="en-GB" sz="2400" dirty="0" err="1"/>
              <a:t>Juli</a:t>
            </a:r>
            <a:r>
              <a:rPr lang="en-GB" sz="2400" dirty="0"/>
              <a:t> 2019</a:t>
            </a:r>
            <a:endParaRPr lang="id-ID" sz="2400" dirty="0"/>
          </a:p>
          <a:p>
            <a:r>
              <a:rPr lang="id-ID" sz="2400" dirty="0"/>
              <a:t>Pembacaan Putusan: 6-9 Agustus 2019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err="1"/>
              <a:t>Menurun</a:t>
            </a:r>
            <a:r>
              <a:rPr lang="en-GB" sz="2400" dirty="0"/>
              <a:t> </a:t>
            </a:r>
            <a:r>
              <a:rPr lang="en-GB" sz="2400" dirty="0" err="1"/>
              <a:t>jauh</a:t>
            </a:r>
            <a:r>
              <a:rPr lang="en-GB" sz="2400" dirty="0"/>
              <a:t> </a:t>
            </a:r>
            <a:r>
              <a:rPr lang="en-GB" sz="2400" dirty="0" err="1"/>
              <a:t>dibanding</a:t>
            </a:r>
            <a:r>
              <a:rPr lang="en-GB" sz="2400" dirty="0"/>
              <a:t> </a:t>
            </a:r>
            <a:r>
              <a:rPr lang="en-GB" sz="2400" dirty="0" err="1"/>
              <a:t>Pemilu</a:t>
            </a:r>
            <a:r>
              <a:rPr lang="en-GB" sz="2400" dirty="0"/>
              <a:t> 2009 (628 </a:t>
            </a:r>
            <a:r>
              <a:rPr lang="en-GB" sz="2400" dirty="0" err="1"/>
              <a:t>Permohonan</a:t>
            </a:r>
            <a:r>
              <a:rPr lang="en-GB" sz="2400" dirty="0"/>
              <a:t>) dan 2014 (903 </a:t>
            </a:r>
            <a:r>
              <a:rPr lang="en-GB" sz="2400" dirty="0" err="1"/>
              <a:t>Permohonan</a:t>
            </a:r>
            <a:r>
              <a:rPr lang="en-GB" sz="2400" dirty="0"/>
              <a:t>).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3414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05D73F3A-650B-4553-B535-229CDDABB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23784"/>
            <a:ext cx="7729728" cy="1118586"/>
          </a:xfrm>
        </p:spPr>
        <p:txBody>
          <a:bodyPr/>
          <a:lstStyle/>
          <a:p>
            <a:r>
              <a:rPr lang="en-GB" dirty="0" err="1"/>
              <a:t>Beberapa</a:t>
            </a:r>
            <a:r>
              <a:rPr lang="en-GB" dirty="0"/>
              <a:t> </a:t>
            </a:r>
            <a:r>
              <a:rPr lang="en-GB" dirty="0" err="1"/>
              <a:t>catatan</a:t>
            </a:r>
            <a:r>
              <a:rPr lang="en-GB" dirty="0"/>
              <a:t> </a:t>
            </a:r>
            <a:r>
              <a:rPr lang="en-GB" dirty="0" err="1"/>
              <a:t>sementara</a:t>
            </a:r>
            <a:endParaRPr lang="id-ID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DA17F9E2-3C71-49F6-A263-655D22B8E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846556"/>
            <a:ext cx="7729728" cy="4487660"/>
          </a:xfrm>
        </p:spPr>
        <p:txBody>
          <a:bodyPr>
            <a:normAutofit/>
          </a:bodyPr>
          <a:lstStyle/>
          <a:p>
            <a:r>
              <a:rPr lang="en-GB" sz="2400" dirty="0" err="1"/>
              <a:t>Partisipasi</a:t>
            </a:r>
            <a:r>
              <a:rPr lang="en-GB" sz="2400" dirty="0"/>
              <a:t> </a:t>
            </a:r>
            <a:r>
              <a:rPr lang="en-GB" sz="2400" dirty="0" err="1"/>
              <a:t>pemilih</a:t>
            </a:r>
            <a:r>
              <a:rPr lang="en-GB" sz="2400" dirty="0"/>
              <a:t> </a:t>
            </a:r>
            <a:r>
              <a:rPr lang="en-GB" sz="2400" dirty="0" err="1"/>
              <a:t>meningkat</a:t>
            </a:r>
            <a:r>
              <a:rPr lang="en-GB" sz="2400" dirty="0"/>
              <a:t> </a:t>
            </a:r>
            <a:r>
              <a:rPr lang="en-GB" sz="2400" dirty="0" err="1"/>
              <a:t>tajam</a:t>
            </a:r>
            <a:r>
              <a:rPr lang="en-GB" sz="2400" dirty="0"/>
              <a:t>:</a:t>
            </a:r>
            <a:endParaRPr lang="id-ID" sz="2400" dirty="0"/>
          </a:p>
        </p:txBody>
      </p:sp>
      <p:pic>
        <p:nvPicPr>
          <p:cNvPr id="7" name="Gambar 6">
            <a:extLst>
              <a:ext uri="{FF2B5EF4-FFF2-40B4-BE49-F238E27FC236}">
                <a16:creationId xmlns:a16="http://schemas.microsoft.com/office/drawing/2014/main" id="{18AAF1B5-7D50-46AD-98A4-DFCEE7DD7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937" y="2370340"/>
            <a:ext cx="4500979" cy="3963876"/>
          </a:xfrm>
          <a:prstGeom prst="rect">
            <a:avLst/>
          </a:prstGeom>
        </p:spPr>
      </p:pic>
      <p:pic>
        <p:nvPicPr>
          <p:cNvPr id="8" name="Gambar 7">
            <a:extLst>
              <a:ext uri="{FF2B5EF4-FFF2-40B4-BE49-F238E27FC236}">
                <a16:creationId xmlns:a16="http://schemas.microsoft.com/office/drawing/2014/main" id="{5743ACBF-2074-444B-AEB6-39B7DBA5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2370339"/>
            <a:ext cx="4500979" cy="396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95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EE8E688D-34A4-4427-84B1-5A05675DD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94804"/>
            <a:ext cx="7729728" cy="1012054"/>
          </a:xfrm>
        </p:spPr>
        <p:txBody>
          <a:bodyPr/>
          <a:lstStyle/>
          <a:p>
            <a:r>
              <a:rPr lang="en-GB" dirty="0"/>
              <a:t>KPPS MENINGGAL DUNIA</a:t>
            </a:r>
            <a:endParaRPr lang="id-ID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2C1B6B89-5B3E-4EB0-BBA2-D8A8587E7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757779"/>
            <a:ext cx="7729728" cy="4505417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Sebanyak</a:t>
            </a:r>
            <a:r>
              <a:rPr lang="en-GB" sz="2400" dirty="0"/>
              <a:t> 527 </a:t>
            </a:r>
            <a:r>
              <a:rPr lang="en-GB" sz="2400" dirty="0" err="1"/>
              <a:t>Petugas</a:t>
            </a:r>
            <a:r>
              <a:rPr lang="en-GB" sz="2400" dirty="0"/>
              <a:t> KPPS </a:t>
            </a:r>
            <a:r>
              <a:rPr lang="en-GB" sz="2400" dirty="0" err="1"/>
              <a:t>meninggal</a:t>
            </a:r>
            <a:r>
              <a:rPr lang="en-GB" sz="2400" dirty="0"/>
              <a:t>. 350 </a:t>
            </a:r>
            <a:r>
              <a:rPr lang="en-GB" sz="2400" dirty="0" err="1"/>
              <a:t>terverifikasi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Pada </a:t>
            </a:r>
            <a:r>
              <a:rPr lang="en-GB" sz="2400" dirty="0" err="1"/>
              <a:t>Pemilu</a:t>
            </a:r>
            <a:r>
              <a:rPr lang="en-GB" sz="2400" dirty="0"/>
              <a:t> 2014 </a:t>
            </a:r>
            <a:r>
              <a:rPr lang="en-GB" sz="2400" dirty="0" err="1"/>
              <a:t>ada</a:t>
            </a:r>
            <a:r>
              <a:rPr lang="en-GB" sz="2400" dirty="0"/>
              <a:t> 153 </a:t>
            </a:r>
            <a:r>
              <a:rPr lang="en-GB" sz="2400" dirty="0" err="1"/>
              <a:t>Petugas</a:t>
            </a:r>
            <a:r>
              <a:rPr lang="en-GB" sz="2400" dirty="0"/>
              <a:t> yang </a:t>
            </a:r>
            <a:r>
              <a:rPr lang="en-GB" sz="2400" dirty="0" err="1"/>
              <a:t>meninggal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Langkah</a:t>
            </a:r>
            <a:r>
              <a:rPr lang="en-GB" sz="2400" dirty="0"/>
              <a:t> KPU: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Memberikan</a:t>
            </a:r>
            <a:r>
              <a:rPr lang="en-GB" sz="2400" dirty="0"/>
              <a:t> </a:t>
            </a:r>
            <a:r>
              <a:rPr lang="en-GB" sz="2400" dirty="0" err="1"/>
              <a:t>santunan</a:t>
            </a:r>
            <a:r>
              <a:rPr lang="en-GB" sz="2400" dirty="0"/>
              <a:t> </a:t>
            </a:r>
            <a:r>
              <a:rPr lang="en-GB" sz="2400" dirty="0" err="1"/>
              <a:t>bagi</a:t>
            </a:r>
            <a:r>
              <a:rPr lang="en-GB" sz="2400" dirty="0"/>
              <a:t> yang </a:t>
            </a:r>
            <a:r>
              <a:rPr lang="en-GB" sz="2400" dirty="0" err="1"/>
              <a:t>meninggal</a:t>
            </a:r>
            <a:r>
              <a:rPr lang="en-GB" sz="2400" dirty="0"/>
              <a:t>, </a:t>
            </a:r>
            <a:r>
              <a:rPr lang="en-GB" sz="2400" dirty="0" err="1"/>
              <a:t>sakit</a:t>
            </a:r>
            <a:r>
              <a:rPr lang="en-GB" sz="2400" dirty="0"/>
              <a:t>, </a:t>
            </a:r>
            <a:r>
              <a:rPr lang="en-GB" sz="2400" dirty="0" err="1"/>
              <a:t>atau</a:t>
            </a:r>
            <a:r>
              <a:rPr lang="en-GB" sz="2400" dirty="0"/>
              <a:t> </a:t>
            </a:r>
            <a:r>
              <a:rPr lang="en-GB" sz="2400" dirty="0" err="1"/>
              <a:t>cacat</a:t>
            </a:r>
            <a:r>
              <a:rPr lang="en-GB" sz="2400" dirty="0"/>
              <a:t>. </a:t>
            </a:r>
            <a:r>
              <a:rPr lang="en-GB" sz="2400" dirty="0" err="1"/>
              <a:t>Baru</a:t>
            </a:r>
            <a:r>
              <a:rPr lang="en-GB" sz="2400" dirty="0"/>
              <a:t> di </a:t>
            </a:r>
            <a:r>
              <a:rPr lang="en-GB" sz="2400" dirty="0" err="1"/>
              <a:t>Pemilu</a:t>
            </a:r>
            <a:r>
              <a:rPr lang="en-GB" sz="2400" dirty="0"/>
              <a:t> 2019. </a:t>
            </a:r>
            <a:r>
              <a:rPr lang="en-GB" sz="2400" dirty="0" err="1"/>
              <a:t>Pemilu</a:t>
            </a:r>
            <a:r>
              <a:rPr lang="en-GB" sz="2400" dirty="0"/>
              <a:t> 2014 </a:t>
            </a:r>
            <a:r>
              <a:rPr lang="en-GB" sz="2400" dirty="0" err="1"/>
              <a:t>anggaran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disetujui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Menggandeng</a:t>
            </a:r>
            <a:r>
              <a:rPr lang="en-GB" sz="2400" dirty="0"/>
              <a:t> Lembaga-Lembaga yang </a:t>
            </a:r>
            <a:r>
              <a:rPr lang="en-GB" sz="2400" dirty="0" err="1"/>
              <a:t>berkompeten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mendalami</a:t>
            </a:r>
            <a:r>
              <a:rPr lang="en-GB" sz="2400" dirty="0"/>
              <a:t> </a:t>
            </a:r>
            <a:r>
              <a:rPr lang="en-GB" sz="2400" dirty="0" err="1"/>
              <a:t>sebab-sebab</a:t>
            </a:r>
            <a:r>
              <a:rPr lang="en-GB" sz="2400" dirty="0"/>
              <a:t> </a:t>
            </a:r>
            <a:r>
              <a:rPr lang="en-GB" sz="2400" dirty="0" err="1"/>
              <a:t>kematian</a:t>
            </a:r>
            <a:r>
              <a:rPr lang="en-GB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/>
              <a:t>Komnas</a:t>
            </a:r>
            <a:r>
              <a:rPr lang="en-GB" sz="2400" dirty="0"/>
              <a:t> HAM, Ombudsman RI, </a:t>
            </a:r>
            <a:r>
              <a:rPr lang="en-GB" sz="2400" dirty="0" err="1"/>
              <a:t>Kemenkes</a:t>
            </a:r>
            <a:r>
              <a:rPr lang="en-GB" sz="2400" dirty="0"/>
              <a:t> RI, dan Lintas </a:t>
            </a:r>
            <a:r>
              <a:rPr lang="en-GB" sz="2400" dirty="0" err="1"/>
              <a:t>Disiplin</a:t>
            </a:r>
            <a:r>
              <a:rPr lang="en-GB" sz="2400" dirty="0"/>
              <a:t> UGM </a:t>
            </a:r>
            <a:r>
              <a:rPr lang="en-GB" sz="2400" dirty="0" err="1"/>
              <a:t>telah</a:t>
            </a:r>
            <a:r>
              <a:rPr lang="en-GB" sz="2400" dirty="0"/>
              <a:t> </a:t>
            </a:r>
            <a:r>
              <a:rPr lang="en-GB" sz="2400" dirty="0" err="1"/>
              <a:t>mengeluarkan</a:t>
            </a:r>
            <a:r>
              <a:rPr lang="en-GB" sz="2400" dirty="0"/>
              <a:t> </a:t>
            </a:r>
            <a:r>
              <a:rPr lang="en-GB" sz="2400" dirty="0" err="1"/>
              <a:t>hasil</a:t>
            </a:r>
            <a:r>
              <a:rPr lang="en-GB" sz="2400" dirty="0"/>
              <a:t> </a:t>
            </a:r>
            <a:r>
              <a:rPr lang="en-GB" sz="2400" dirty="0" err="1"/>
              <a:t>investigasi</a:t>
            </a:r>
            <a:r>
              <a:rPr lang="en-GB" sz="2400" dirty="0"/>
              <a:t>.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ada</a:t>
            </a:r>
            <a:r>
              <a:rPr lang="en-GB" sz="2400" dirty="0"/>
              <a:t> yang </a:t>
            </a:r>
            <a:r>
              <a:rPr lang="en-GB" sz="2400" dirty="0" err="1"/>
              <a:t>menyebut</a:t>
            </a:r>
            <a:r>
              <a:rPr lang="en-GB" sz="2400" dirty="0"/>
              <a:t> </a:t>
            </a:r>
            <a:r>
              <a:rPr lang="en-GB" sz="2400" dirty="0" err="1"/>
              <a:t>soal</a:t>
            </a:r>
            <a:r>
              <a:rPr lang="en-GB" sz="2400" dirty="0"/>
              <a:t> </a:t>
            </a:r>
            <a:r>
              <a:rPr lang="en-GB" sz="2400" dirty="0" err="1"/>
              <a:t>racun</a:t>
            </a:r>
            <a:r>
              <a:rPr lang="en-GB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25369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C680EF24-9765-4A10-924C-EF21D7A4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5728" y="2396971"/>
            <a:ext cx="7356733" cy="3087279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6" name="Persegi: Sudut Lengkung 5">
            <a:extLst>
              <a:ext uri="{FF2B5EF4-FFF2-40B4-BE49-F238E27FC236}">
                <a16:creationId xmlns:a16="http://schemas.microsoft.com/office/drawing/2014/main" id="{ED7F3601-FB8F-4E9A-A1D8-DED2E6B54190}"/>
              </a:ext>
            </a:extLst>
          </p:cNvPr>
          <p:cNvSpPr/>
          <p:nvPr/>
        </p:nvSpPr>
        <p:spPr>
          <a:xfrm>
            <a:off x="4731798" y="1786417"/>
            <a:ext cx="6412637" cy="11077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indent="-257175">
              <a:buFont typeface="Wingdings" panose="05000000000000000000" pitchFamily="2" charset="2"/>
              <a:buChar char="§"/>
            </a:pPr>
            <a:r>
              <a:rPr lang="sv-SE" sz="2400" dirty="0">
                <a:solidFill>
                  <a:schemeClr val="tx1"/>
                </a:solidFill>
              </a:rPr>
              <a:t>Komisioner KPU RI (2017 – sekarang). </a:t>
            </a:r>
          </a:p>
          <a:p>
            <a:pPr marL="257175" indent="-257175">
              <a:buFont typeface="Wingdings" panose="05000000000000000000" pitchFamily="2" charset="2"/>
              <a:buChar char="§"/>
            </a:pPr>
            <a:r>
              <a:rPr lang="sv-SE" sz="2200" dirty="0">
                <a:solidFill>
                  <a:schemeClr val="tx1"/>
                </a:solidFill>
              </a:rPr>
              <a:t>Ketua Bawaslu Provinsi Banten (2012-2017).</a:t>
            </a:r>
          </a:p>
        </p:txBody>
      </p:sp>
      <p:sp>
        <p:nvSpPr>
          <p:cNvPr id="7" name="Persegi: Sudut Lengkung 6">
            <a:extLst>
              <a:ext uri="{FF2B5EF4-FFF2-40B4-BE49-F238E27FC236}">
                <a16:creationId xmlns:a16="http://schemas.microsoft.com/office/drawing/2014/main" id="{40F65383-1FFF-46B8-AED1-FEE0DD5EF020}"/>
              </a:ext>
            </a:extLst>
          </p:cNvPr>
          <p:cNvSpPr/>
          <p:nvPr/>
        </p:nvSpPr>
        <p:spPr>
          <a:xfrm>
            <a:off x="1802167" y="3133818"/>
            <a:ext cx="8691239" cy="166900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id-ID" sz="2400" dirty="0">
                <a:solidFill>
                  <a:schemeClr val="tx1"/>
                </a:solidFill>
              </a:rPr>
              <a:t>S1 – Fakultas Syariah, IAIN (UIN) Syarif Hidayatullah, Jakarta, 1992-1997.</a:t>
            </a:r>
            <a:endParaRPr lang="en-GB" sz="2400" dirty="0">
              <a:solidFill>
                <a:schemeClr val="tx1"/>
              </a:solidFill>
            </a:endParaRP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id-ID" sz="2400" dirty="0">
                <a:solidFill>
                  <a:schemeClr val="tx1"/>
                </a:solidFill>
              </a:rPr>
              <a:t>S2 – Departemen Ilmu Politik, </a:t>
            </a:r>
            <a:r>
              <a:rPr lang="en-GB" sz="2400" dirty="0">
                <a:solidFill>
                  <a:schemeClr val="tx1"/>
                </a:solidFill>
              </a:rPr>
              <a:t>U</a:t>
            </a:r>
            <a:r>
              <a:rPr lang="id-ID" sz="2400" dirty="0" err="1">
                <a:solidFill>
                  <a:schemeClr val="tx1"/>
                </a:solidFill>
              </a:rPr>
              <a:t>niversity</a:t>
            </a:r>
            <a:r>
              <a:rPr lang="id-ID" sz="2400" dirty="0">
                <a:solidFill>
                  <a:schemeClr val="tx1"/>
                </a:solidFill>
              </a:rPr>
              <a:t> </a:t>
            </a:r>
            <a:r>
              <a:rPr lang="id-ID" sz="2400" dirty="0" err="1">
                <a:solidFill>
                  <a:schemeClr val="tx1"/>
                </a:solidFill>
              </a:rPr>
              <a:t>of</a:t>
            </a:r>
            <a:r>
              <a:rPr lang="id-ID" sz="2400" dirty="0">
                <a:solidFill>
                  <a:schemeClr val="tx1"/>
                </a:solidFill>
              </a:rPr>
              <a:t> Hawaii </a:t>
            </a:r>
            <a:r>
              <a:rPr lang="id-ID" sz="2400" dirty="0" err="1">
                <a:solidFill>
                  <a:schemeClr val="tx1"/>
                </a:solidFill>
              </a:rPr>
              <a:t>at</a:t>
            </a:r>
            <a:r>
              <a:rPr lang="id-ID" sz="2400" dirty="0">
                <a:solidFill>
                  <a:schemeClr val="tx1"/>
                </a:solidFill>
              </a:rPr>
              <a:t> </a:t>
            </a:r>
            <a:r>
              <a:rPr lang="id-ID" sz="2400" dirty="0" err="1">
                <a:solidFill>
                  <a:schemeClr val="tx1"/>
                </a:solidFill>
              </a:rPr>
              <a:t>Manoa</a:t>
            </a:r>
            <a:r>
              <a:rPr lang="id-ID" sz="2400" dirty="0">
                <a:solidFill>
                  <a:schemeClr val="tx1"/>
                </a:solidFill>
              </a:rPr>
              <a:t>, AS, 2006-2008.</a:t>
            </a:r>
          </a:p>
        </p:txBody>
      </p:sp>
      <p:sp>
        <p:nvSpPr>
          <p:cNvPr id="8" name="Persegi: Sudut Lengkung 7">
            <a:extLst>
              <a:ext uri="{FF2B5EF4-FFF2-40B4-BE49-F238E27FC236}">
                <a16:creationId xmlns:a16="http://schemas.microsoft.com/office/drawing/2014/main" id="{A7780DEB-C19D-4218-A79A-607F8C0B3222}"/>
              </a:ext>
            </a:extLst>
          </p:cNvPr>
          <p:cNvSpPr/>
          <p:nvPr/>
        </p:nvSpPr>
        <p:spPr>
          <a:xfrm>
            <a:off x="2920753" y="4998127"/>
            <a:ext cx="6408015" cy="133220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indent="-257175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FB: </a:t>
            </a:r>
            <a:r>
              <a:rPr lang="en-GB" sz="2800" dirty="0" err="1">
                <a:solidFill>
                  <a:schemeClr val="tx1"/>
                </a:solidFill>
              </a:rPr>
              <a:t>Pramono</a:t>
            </a:r>
            <a:r>
              <a:rPr lang="en-GB" sz="2800" dirty="0">
                <a:solidFill>
                  <a:schemeClr val="tx1"/>
                </a:solidFill>
              </a:rPr>
              <a:t> U. </a:t>
            </a:r>
            <a:r>
              <a:rPr lang="en-GB" sz="2800" dirty="0" err="1">
                <a:solidFill>
                  <a:schemeClr val="tx1"/>
                </a:solidFill>
              </a:rPr>
              <a:t>Tanthowi</a:t>
            </a:r>
            <a:endParaRPr lang="en-GB" sz="2800" dirty="0">
              <a:solidFill>
                <a:schemeClr val="tx1"/>
              </a:solidFill>
            </a:endParaRPr>
          </a:p>
          <a:p>
            <a:pPr marL="257175" indent="-257175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Twitter: @</a:t>
            </a:r>
            <a:r>
              <a:rPr lang="en-GB" sz="2800" dirty="0" err="1">
                <a:solidFill>
                  <a:schemeClr val="tx1"/>
                </a:solidFill>
              </a:rPr>
              <a:t>PramonoUtan</a:t>
            </a:r>
            <a:endParaRPr lang="en-GB" sz="2800" dirty="0">
              <a:solidFill>
                <a:schemeClr val="tx1"/>
              </a:solidFill>
            </a:endParaRPr>
          </a:p>
          <a:p>
            <a:pPr marL="257175" indent="-257175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IG: </a:t>
            </a:r>
            <a:r>
              <a:rPr lang="en-GB" sz="2800" dirty="0" err="1">
                <a:solidFill>
                  <a:schemeClr val="tx1"/>
                </a:solidFill>
              </a:rPr>
              <a:t>pramono_utan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9" name="Persegi: Sudut Lengkung 8">
            <a:extLst>
              <a:ext uri="{FF2B5EF4-FFF2-40B4-BE49-F238E27FC236}">
                <a16:creationId xmlns:a16="http://schemas.microsoft.com/office/drawing/2014/main" id="{839E45F6-B9AF-47E2-B652-D3B6F0C31245}"/>
              </a:ext>
            </a:extLst>
          </p:cNvPr>
          <p:cNvSpPr/>
          <p:nvPr/>
        </p:nvSpPr>
        <p:spPr>
          <a:xfrm>
            <a:off x="1802166" y="527666"/>
            <a:ext cx="8691239" cy="10190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>
                <a:solidFill>
                  <a:schemeClr val="tx1"/>
                </a:solidFill>
              </a:rPr>
              <a:t>PRAMONO U.</a:t>
            </a:r>
            <a:r>
              <a:rPr lang="en-GB" sz="4000" dirty="0">
                <a:solidFill>
                  <a:schemeClr val="tx1"/>
                </a:solidFill>
              </a:rPr>
              <a:t> </a:t>
            </a:r>
            <a:r>
              <a:rPr lang="id-ID" sz="4000" dirty="0">
                <a:solidFill>
                  <a:schemeClr val="tx1"/>
                </a:solidFill>
              </a:rPr>
              <a:t>TANTHOWI, MA.</a:t>
            </a:r>
          </a:p>
        </p:txBody>
      </p:sp>
      <p:sp>
        <p:nvSpPr>
          <p:cNvPr id="12" name="Persegi: Sudut Lengkung 3">
            <a:extLst>
              <a:ext uri="{FF2B5EF4-FFF2-40B4-BE49-F238E27FC236}">
                <a16:creationId xmlns:a16="http://schemas.microsoft.com/office/drawing/2014/main" id="{68F69E6E-7630-495E-AECF-BADDAB12BD64}"/>
              </a:ext>
            </a:extLst>
          </p:cNvPr>
          <p:cNvSpPr/>
          <p:nvPr/>
        </p:nvSpPr>
        <p:spPr>
          <a:xfrm>
            <a:off x="1047565" y="1786416"/>
            <a:ext cx="3515557" cy="11077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2800" dirty="0">
                <a:solidFill>
                  <a:schemeClr val="tx1"/>
                </a:solidFill>
              </a:rPr>
              <a:t>Kab. Semarang, </a:t>
            </a:r>
          </a:p>
          <a:p>
            <a:pPr algn="ctr"/>
            <a:r>
              <a:rPr lang="sv-SE" sz="2800" dirty="0">
                <a:solidFill>
                  <a:schemeClr val="tx1"/>
                </a:solidFill>
              </a:rPr>
              <a:t>17 Januari 1975</a:t>
            </a:r>
          </a:p>
        </p:txBody>
      </p:sp>
    </p:spTree>
    <p:extLst>
      <p:ext uri="{BB962C8B-B14F-4D97-AF65-F5344CB8AC3E}">
        <p14:creationId xmlns:p14="http://schemas.microsoft.com/office/powerpoint/2010/main" val="67801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ars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TM10001115[[fn=Parsel]]</Template>
  <TotalTime>140</TotalTime>
  <Words>359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Parsel</vt:lpstr>
      <vt:lpstr>EVALUASI PENYELENGGARAAN PEMILU 2019</vt:lpstr>
      <vt:lpstr>SIKLUS PENYELENGGARAAN PEMILU</vt:lpstr>
      <vt:lpstr>PHPU PILPRES</vt:lpstr>
      <vt:lpstr>PHPU DPR/DPRD/DPD</vt:lpstr>
      <vt:lpstr>Beberapa catatan sementara</vt:lpstr>
      <vt:lpstr>KPPS MENINGGAL DUNIA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EVALUASI PENYELENGGARAAN PEMILU 2019</dc:title>
  <dc:creator>simak pusat</dc:creator>
  <cp:lastModifiedBy>Unknown User</cp:lastModifiedBy>
  <cp:revision>9</cp:revision>
  <dcterms:created xsi:type="dcterms:W3CDTF">2019-06-28T03:49:54Z</dcterms:created>
  <dcterms:modified xsi:type="dcterms:W3CDTF">2019-06-28T06:12:28Z</dcterms:modified>
</cp:coreProperties>
</file>