
<file path=[Content_Types].xml><?xml version="1.0" encoding="utf-8"?>
<Types xmlns="http://schemas.openxmlformats.org/package/2006/content-types">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charts/chart10.xml" ContentType="application/vnd.openxmlformats-officedocument.drawingml.chart+xml"/>
  <Override PartName="/ppt/charts/chart11.xml" ContentType="application/vnd.openxmlformats-officedocument.drawingml.chart+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charts/style2.xml" ContentType="application/vnd.ms-office.chartstyle+xml"/>
  <Override PartName="/ppt/charts/colors2.xml" ContentType="application/vnd.ms-office.chartcolorstyle+xml"/>
  <Override PartName="/ppt/charts/chart15.xml" ContentType="application/vnd.openxmlformats-officedocument.drawingml.chart+xml"/>
  <Override PartName="/ppt/charts/chart16.xml" ContentType="application/vnd.openxmlformats-officedocument.drawingml.chart+xml"/>
  <Override PartName="/ppt/charts/style3.xml" ContentType="application/vnd.ms-office.chartstyle+xml"/>
  <Override PartName="/ppt/charts/colors3.xml" ContentType="application/vnd.ms-office.chartcolorstyle+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3"/>
  </p:notesMasterIdLst>
  <p:handoutMasterIdLst>
    <p:handoutMasterId r:id="rId44"/>
  </p:handoutMasterIdLst>
  <p:sldIdLst>
    <p:sldId id="256" r:id="rId2"/>
    <p:sldId id="445" r:id="rId3"/>
    <p:sldId id="413" r:id="rId4"/>
    <p:sldId id="644" r:id="rId5"/>
    <p:sldId id="645" r:id="rId6"/>
    <p:sldId id="646" r:id="rId7"/>
    <p:sldId id="635" r:id="rId8"/>
    <p:sldId id="422" r:id="rId9"/>
    <p:sldId id="485" r:id="rId10"/>
    <p:sldId id="419" r:id="rId11"/>
    <p:sldId id="398" r:id="rId12"/>
    <p:sldId id="486" r:id="rId13"/>
    <p:sldId id="628" r:id="rId14"/>
    <p:sldId id="629" r:id="rId15"/>
    <p:sldId id="630" r:id="rId16"/>
    <p:sldId id="549" r:id="rId17"/>
    <p:sldId id="612" r:id="rId18"/>
    <p:sldId id="434" r:id="rId19"/>
    <p:sldId id="488" r:id="rId20"/>
    <p:sldId id="286" r:id="rId21"/>
    <p:sldId id="446" r:id="rId22"/>
    <p:sldId id="453" r:id="rId23"/>
    <p:sldId id="590" r:id="rId24"/>
    <p:sldId id="618" r:id="rId25"/>
    <p:sldId id="641" r:id="rId26"/>
    <p:sldId id="582" r:id="rId27"/>
    <p:sldId id="583" r:id="rId28"/>
    <p:sldId id="631" r:id="rId29"/>
    <p:sldId id="642" r:id="rId30"/>
    <p:sldId id="605" r:id="rId31"/>
    <p:sldId id="606" r:id="rId32"/>
    <p:sldId id="499" r:id="rId33"/>
    <p:sldId id="620" r:id="rId34"/>
    <p:sldId id="621" r:id="rId35"/>
    <p:sldId id="622" r:id="rId36"/>
    <p:sldId id="638" r:id="rId37"/>
    <p:sldId id="586" r:id="rId38"/>
    <p:sldId id="587" r:id="rId39"/>
    <p:sldId id="643" r:id="rId40"/>
    <p:sldId id="639" r:id="rId41"/>
    <p:sldId id="640" r:id="rId42"/>
  </p:sldIdLst>
  <p:sldSz cx="12192000" cy="6858000"/>
  <p:notesSz cx="6888163" cy="11028363"/>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EF03BC"/>
    <a:srgbClr val="CC6600"/>
    <a:srgbClr val="FF6699"/>
    <a:srgbClr val="A277AF"/>
    <a:srgbClr val="9900FF"/>
    <a:srgbClr val="9933FF"/>
    <a:srgbClr val="CC00FF"/>
    <a:srgbClr val="8279B9"/>
    <a:srgbClr val="8073B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074" autoAdjust="0"/>
    <p:restoredTop sz="89262" autoAdjust="0"/>
  </p:normalViewPr>
  <p:slideViewPr>
    <p:cSldViewPr snapToGrid="0">
      <p:cViewPr varScale="1">
        <p:scale>
          <a:sx n="111" d="100"/>
          <a:sy n="111" d="100"/>
        </p:scale>
        <p:origin x="792" y="10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3" Type="http://schemas.openxmlformats.org/officeDocument/2006/relationships/package" Target="../embeddings/Microsoft_Excel_Worksheet13.xlsx"/><Relationship Id="rId2" Type="http://schemas.microsoft.com/office/2011/relationships/chartColorStyle" Target="colors2.xml"/><Relationship Id="rId1" Type="http://schemas.microsoft.com/office/2011/relationships/chartStyle" Target="style2.xml"/></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3.xml"/><Relationship Id="rId1" Type="http://schemas.microsoft.com/office/2011/relationships/chartStyle" Target="style3.xml"/></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Column1</c:v>
                </c:pt>
              </c:strCache>
            </c:strRef>
          </c:tx>
          <c:spPr>
            <a:solidFill>
              <a:schemeClr val="accent1"/>
            </a:solidFill>
            <a:ln>
              <a:noFill/>
            </a:ln>
            <a:effectLst/>
          </c:spPr>
          <c:invertIfNegative val="0"/>
          <c:dLbls>
            <c:dLbl>
              <c:idx val="6"/>
              <c:tx>
                <c:rich>
                  <a:bodyPr/>
                  <a:lstStyle/>
                  <a:p>
                    <a:fld id="{FB128033-A722-45F2-A097-8F27B0616A2A}" type="VALUE">
                      <a:rPr lang="en-US"/>
                      <a:pPr/>
                      <a:t>[VALUE]</a:t>
                    </a:fld>
                    <a:endParaRPr lang="en-US"/>
                  </a:p>
                </c:rich>
              </c:tx>
              <c:dLblPos val="out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0-1D36-4F0F-BFDF-8A8A7408E806}"/>
                </c:ext>
              </c:extLst>
            </c:dLbl>
            <c:dLbl>
              <c:idx val="7"/>
              <c:tx>
                <c:rich>
                  <a:bodyPr/>
                  <a:lstStyle/>
                  <a:p>
                    <a:fld id="{D541E5BD-4C59-4A7E-9B04-80D1699493DC}" type="VALUE">
                      <a:rPr lang="en-US"/>
                      <a:pPr/>
                      <a:t>[VALUE]</a:t>
                    </a:fld>
                    <a:endParaRPr lang="en-US"/>
                  </a:p>
                </c:rich>
              </c:tx>
              <c:dLblPos val="out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1D36-4F0F-BFDF-8A8A7408E806}"/>
                </c:ext>
              </c:extLst>
            </c:dLbl>
            <c:spPr>
              <a:noFill/>
              <a:ln>
                <a:noFill/>
              </a:ln>
              <a:effectLst/>
            </c:spPr>
            <c:txPr>
              <a:bodyPr rot="0" spcFirstLastPara="1" vertOverflow="ellipsis" vert="horz" wrap="square" lIns="38100" tIns="19050" rIns="38100" bIns="19050" anchor="ctr" anchorCtr="1">
                <a:spAutoFit/>
              </a:bodyPr>
              <a:lstStyle/>
              <a:p>
                <a:pPr>
                  <a:defRPr lang="en-US" sz="1195" b="0"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Sosial &amp; Kesehatan</c:v>
                </c:pt>
                <c:pt idx="1">
                  <c:v>Transportasi</c:v>
                </c:pt>
                <c:pt idx="2">
                  <c:v>Hukum &amp; Kriminalitas</c:v>
                </c:pt>
                <c:pt idx="3">
                  <c:v>Ekonomi</c:v>
                </c:pt>
                <c:pt idx="4">
                  <c:v>Administrasi &amp; Pemerintahan</c:v>
                </c:pt>
                <c:pt idx="5">
                  <c:v>Kebencanaan</c:v>
                </c:pt>
              </c:strCache>
            </c:strRef>
          </c:cat>
          <c:val>
            <c:numRef>
              <c:f>Sheet1!$B$2:$B$7</c:f>
              <c:numCache>
                <c:formatCode>General</c:formatCode>
                <c:ptCount val="6"/>
                <c:pt idx="0">
                  <c:v>2</c:v>
                </c:pt>
                <c:pt idx="1">
                  <c:v>2</c:v>
                </c:pt>
                <c:pt idx="2">
                  <c:v>2</c:v>
                </c:pt>
                <c:pt idx="3">
                  <c:v>13</c:v>
                </c:pt>
                <c:pt idx="4">
                  <c:v>20</c:v>
                </c:pt>
                <c:pt idx="5">
                  <c:v>469</c:v>
                </c:pt>
              </c:numCache>
            </c:numRef>
          </c:val>
          <c:extLst>
            <c:ext xmlns:c16="http://schemas.microsoft.com/office/drawing/2014/chart" uri="{C3380CC4-5D6E-409C-BE32-E72D297353CC}">
              <c16:uniqueId val="{00000002-1D36-4F0F-BFDF-8A8A7408E806}"/>
            </c:ext>
          </c:extLst>
        </c:ser>
        <c:dLbls>
          <c:showLegendKey val="0"/>
          <c:showVal val="0"/>
          <c:showCatName val="0"/>
          <c:showSerName val="0"/>
          <c:showPercent val="0"/>
          <c:showBubbleSize val="0"/>
        </c:dLbls>
        <c:gapWidth val="182"/>
        <c:axId val="210494335"/>
        <c:axId val="77987775"/>
      </c:barChart>
      <c:catAx>
        <c:axId val="210494335"/>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US" sz="1200" b="1" i="0" u="none" strike="noStrike" kern="1200" baseline="0">
                <a:solidFill>
                  <a:schemeClr val="tx1"/>
                </a:solidFill>
                <a:latin typeface="Trebuchet MS" panose="020B0603020202020204" pitchFamily="34" charset="0"/>
                <a:ea typeface="+mn-ea"/>
                <a:cs typeface="+mn-cs"/>
              </a:defRPr>
            </a:pPr>
            <a:endParaRPr lang="en-US"/>
          </a:p>
        </c:txPr>
        <c:crossAx val="77987775"/>
        <c:crosses val="autoZero"/>
        <c:auto val="1"/>
        <c:lblAlgn val="ctr"/>
        <c:lblOffset val="100"/>
        <c:noMultiLvlLbl val="0"/>
      </c:catAx>
      <c:valAx>
        <c:axId val="77987775"/>
        <c:scaling>
          <c:orientation val="minMax"/>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210494335"/>
        <c:crosses val="autoZero"/>
        <c:crossBetween val="between"/>
      </c:valAx>
      <c:spPr>
        <a:noFill/>
        <a:ln>
          <a:noFill/>
        </a:ln>
        <a:effectLst/>
      </c:spPr>
    </c:plotArea>
    <c:plotVisOnly val="1"/>
    <c:dispBlanksAs val="gap"/>
    <c:showDLblsOverMax val="0"/>
  </c:chart>
  <c:spPr>
    <a:noFill/>
    <a:ln>
      <a:noFill/>
    </a:ln>
    <a:effectLst/>
  </c:spPr>
  <c:txPr>
    <a:bodyPr/>
    <a:lstStyle/>
    <a:p>
      <a:pPr>
        <a:defRPr lang="en-US"/>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Pt>
            <c:idx val="0"/>
            <c:invertIfNegative val="0"/>
            <c:bubble3D val="0"/>
            <c:extLst>
              <c:ext xmlns:c16="http://schemas.microsoft.com/office/drawing/2014/chart" uri="{C3380CC4-5D6E-409C-BE32-E72D297353CC}">
                <c16:uniqueId val="{0000000D-B35B-498D-8351-47A55CD56908}"/>
              </c:ext>
            </c:extLst>
          </c:dPt>
          <c:dPt>
            <c:idx val="1"/>
            <c:invertIfNegative val="0"/>
            <c:bubble3D val="0"/>
            <c:extLst>
              <c:ext xmlns:c16="http://schemas.microsoft.com/office/drawing/2014/chart" uri="{C3380CC4-5D6E-409C-BE32-E72D297353CC}">
                <c16:uniqueId val="{0000001F-9F3A-468B-9C9F-C3E837F202A5}"/>
              </c:ext>
            </c:extLst>
          </c:dPt>
          <c:dPt>
            <c:idx val="2"/>
            <c:invertIfNegative val="0"/>
            <c:bubble3D val="0"/>
            <c:extLst>
              <c:ext xmlns:c16="http://schemas.microsoft.com/office/drawing/2014/chart" uri="{C3380CC4-5D6E-409C-BE32-E72D297353CC}">
                <c16:uniqueId val="{00000020-9F3A-468B-9C9F-C3E837F202A5}"/>
              </c:ext>
            </c:extLst>
          </c:dPt>
          <c:dPt>
            <c:idx val="3"/>
            <c:invertIfNegative val="0"/>
            <c:bubble3D val="0"/>
            <c:spPr>
              <a:solidFill>
                <a:schemeClr val="accent6">
                  <a:lumMod val="75000"/>
                </a:schemeClr>
              </a:solidFill>
              <a:ln>
                <a:noFill/>
              </a:ln>
              <a:effectLst>
                <a:outerShdw blurRad="50800" dist="38100" dir="13500000" algn="br" rotWithShape="0">
                  <a:prstClr val="black">
                    <a:alpha val="40000"/>
                  </a:prstClr>
                </a:outerShdw>
              </a:effectLst>
            </c:spPr>
            <c:extLst>
              <c:ext xmlns:c16="http://schemas.microsoft.com/office/drawing/2014/chart" uri="{C3380CC4-5D6E-409C-BE32-E72D297353CC}">
                <c16:uniqueId val="{00000015-AC88-4972-88BF-A7CF7C74826C}"/>
              </c:ext>
            </c:extLst>
          </c:dPt>
          <c:dPt>
            <c:idx val="4"/>
            <c:invertIfNegative val="0"/>
            <c:bubble3D val="0"/>
            <c:extLst>
              <c:ext xmlns:c16="http://schemas.microsoft.com/office/drawing/2014/chart" uri="{C3380CC4-5D6E-409C-BE32-E72D297353CC}">
                <c16:uniqueId val="{00000016-AC88-4972-88BF-A7CF7C74826C}"/>
              </c:ext>
            </c:extLst>
          </c:dPt>
          <c:dPt>
            <c:idx val="5"/>
            <c:invertIfNegative val="0"/>
            <c:bubble3D val="0"/>
            <c:spPr>
              <a:solidFill>
                <a:schemeClr val="accent6">
                  <a:lumMod val="75000"/>
                </a:schemeClr>
              </a:solidFill>
              <a:ln>
                <a:noFill/>
              </a:ln>
              <a:effectLst>
                <a:outerShdw blurRad="50800" dist="38100" dir="13500000" algn="br" rotWithShape="0">
                  <a:prstClr val="black">
                    <a:alpha val="40000"/>
                  </a:prstClr>
                </a:outerShdw>
              </a:effectLst>
            </c:spPr>
            <c:extLst>
              <c:ext xmlns:c16="http://schemas.microsoft.com/office/drawing/2014/chart" uri="{C3380CC4-5D6E-409C-BE32-E72D297353CC}">
                <c16:uniqueId val="{0000001E-9F3A-468B-9C9F-C3E837F202A5}"/>
              </c:ext>
            </c:extLst>
          </c:dPt>
          <c:dPt>
            <c:idx val="6"/>
            <c:invertIfNegative val="0"/>
            <c:bubble3D val="0"/>
            <c:spPr>
              <a:solidFill>
                <a:schemeClr val="accent6">
                  <a:lumMod val="75000"/>
                </a:schemeClr>
              </a:solidFill>
              <a:ln>
                <a:noFill/>
              </a:ln>
              <a:effectLst>
                <a:outerShdw blurRad="50800" dist="38100" dir="13500000" algn="br" rotWithShape="0">
                  <a:prstClr val="black">
                    <a:alpha val="40000"/>
                  </a:prstClr>
                </a:outerShdw>
              </a:effectLst>
            </c:spPr>
            <c:extLst>
              <c:ext xmlns:c16="http://schemas.microsoft.com/office/drawing/2014/chart" uri="{C3380CC4-5D6E-409C-BE32-E72D297353CC}">
                <c16:uniqueId val="{00000001-B35B-498D-8351-47A55CD56908}"/>
              </c:ext>
            </c:extLst>
          </c:dPt>
          <c:dPt>
            <c:idx val="7"/>
            <c:invertIfNegative val="0"/>
            <c:bubble3D val="0"/>
            <c:spPr>
              <a:solidFill>
                <a:schemeClr val="accent6">
                  <a:lumMod val="75000"/>
                </a:schemeClr>
              </a:solidFill>
              <a:ln>
                <a:noFill/>
              </a:ln>
              <a:effectLst>
                <a:outerShdw blurRad="50800" dist="38100" dir="13500000" algn="br" rotWithShape="0">
                  <a:prstClr val="black">
                    <a:alpha val="40000"/>
                  </a:prstClr>
                </a:outerShdw>
              </a:effectLst>
            </c:spPr>
            <c:extLst>
              <c:ext xmlns:c16="http://schemas.microsoft.com/office/drawing/2014/chart" uri="{C3380CC4-5D6E-409C-BE32-E72D297353CC}">
                <c16:uniqueId val="{00000003-B35B-498D-8351-47A55CD56908}"/>
              </c:ext>
            </c:extLst>
          </c:dPt>
          <c:dPt>
            <c:idx val="8"/>
            <c:invertIfNegative val="0"/>
            <c:bubble3D val="0"/>
            <c:extLst>
              <c:ext xmlns:c16="http://schemas.microsoft.com/office/drawing/2014/chart" uri="{C3380CC4-5D6E-409C-BE32-E72D297353CC}">
                <c16:uniqueId val="{00000005-B35B-498D-8351-47A55CD56908}"/>
              </c:ext>
            </c:extLst>
          </c:dPt>
          <c:dPt>
            <c:idx val="9"/>
            <c:invertIfNegative val="0"/>
            <c:bubble3D val="0"/>
            <c:extLst>
              <c:ext xmlns:c16="http://schemas.microsoft.com/office/drawing/2014/chart" uri="{C3380CC4-5D6E-409C-BE32-E72D297353CC}">
                <c16:uniqueId val="{00000007-B35B-498D-8351-47A55CD56908}"/>
              </c:ext>
            </c:extLst>
          </c:dPt>
          <c:dPt>
            <c:idx val="11"/>
            <c:invertIfNegative val="0"/>
            <c:bubble3D val="0"/>
            <c:extLst>
              <c:ext xmlns:c16="http://schemas.microsoft.com/office/drawing/2014/chart" uri="{C3380CC4-5D6E-409C-BE32-E72D297353CC}">
                <c16:uniqueId val="{00000009-D403-496F-AB7F-0FA4389E4CBB}"/>
              </c:ext>
            </c:extLst>
          </c:dPt>
          <c:dPt>
            <c:idx val="12"/>
            <c:invertIfNegative val="0"/>
            <c:bubble3D val="0"/>
            <c:extLst>
              <c:ext xmlns:c16="http://schemas.microsoft.com/office/drawing/2014/chart" uri="{C3380CC4-5D6E-409C-BE32-E72D297353CC}">
                <c16:uniqueId val="{0000000B-D403-496F-AB7F-0FA4389E4CBB}"/>
              </c:ext>
            </c:extLst>
          </c:dPt>
          <c:dPt>
            <c:idx val="13"/>
            <c:invertIfNegative val="0"/>
            <c:bubble3D val="0"/>
            <c:extLst>
              <c:ext xmlns:c16="http://schemas.microsoft.com/office/drawing/2014/chart" uri="{C3380CC4-5D6E-409C-BE32-E72D297353CC}">
                <c16:uniqueId val="{0000000A-D403-496F-AB7F-0FA4389E4CBB}"/>
              </c:ext>
            </c:extLst>
          </c:dPt>
          <c:dPt>
            <c:idx val="14"/>
            <c:invertIfNegative val="0"/>
            <c:bubble3D val="0"/>
            <c:extLst>
              <c:ext xmlns:c16="http://schemas.microsoft.com/office/drawing/2014/chart" uri="{C3380CC4-5D6E-409C-BE32-E72D297353CC}">
                <c16:uniqueId val="{0000000C-D403-496F-AB7F-0FA4389E4CBB}"/>
              </c:ext>
            </c:extLst>
          </c:dPt>
          <c:dPt>
            <c:idx val="15"/>
            <c:invertIfNegative val="0"/>
            <c:bubble3D val="0"/>
            <c:extLst>
              <c:ext xmlns:c16="http://schemas.microsoft.com/office/drawing/2014/chart" uri="{C3380CC4-5D6E-409C-BE32-E72D297353CC}">
                <c16:uniqueId val="{00000014-AC88-4972-88BF-A7CF7C74826C}"/>
              </c:ext>
            </c:extLst>
          </c:dPt>
          <c:dPt>
            <c:idx val="16"/>
            <c:invertIfNegative val="0"/>
            <c:bubble3D val="0"/>
            <c:extLst>
              <c:ext xmlns:c16="http://schemas.microsoft.com/office/drawing/2014/chart" uri="{C3380CC4-5D6E-409C-BE32-E72D297353CC}">
                <c16:uniqueId val="{00000017-AC88-4972-88BF-A7CF7C74826C}"/>
              </c:ext>
            </c:extLst>
          </c:dPt>
          <c:dPt>
            <c:idx val="17"/>
            <c:invertIfNegative val="0"/>
            <c:bubble3D val="0"/>
            <c:extLst>
              <c:ext xmlns:c16="http://schemas.microsoft.com/office/drawing/2014/chart" uri="{C3380CC4-5D6E-409C-BE32-E72D297353CC}">
                <c16:uniqueId val="{0000000D-D403-496F-AB7F-0FA4389E4CBB}"/>
              </c:ext>
            </c:extLst>
          </c:dPt>
          <c:dPt>
            <c:idx val="18"/>
            <c:invertIfNegative val="0"/>
            <c:bubble3D val="0"/>
            <c:extLst>
              <c:ext xmlns:c16="http://schemas.microsoft.com/office/drawing/2014/chart" uri="{C3380CC4-5D6E-409C-BE32-E72D297353CC}">
                <c16:uniqueId val="{00000018-AC88-4972-88BF-A7CF7C74826C}"/>
              </c:ext>
            </c:extLst>
          </c:dPt>
          <c:dPt>
            <c:idx val="19"/>
            <c:invertIfNegative val="0"/>
            <c:bubble3D val="0"/>
            <c:extLst>
              <c:ext xmlns:c16="http://schemas.microsoft.com/office/drawing/2014/chart" uri="{C3380CC4-5D6E-409C-BE32-E72D297353CC}">
                <c16:uniqueId val="{00000008-B35B-498D-8351-47A55CD56908}"/>
              </c:ext>
            </c:extLst>
          </c:dPt>
          <c:dPt>
            <c:idx val="20"/>
            <c:invertIfNegative val="0"/>
            <c:bubble3D val="0"/>
            <c:extLst>
              <c:ext xmlns:c16="http://schemas.microsoft.com/office/drawing/2014/chart" uri="{C3380CC4-5D6E-409C-BE32-E72D297353CC}">
                <c16:uniqueId val="{00000013-AC88-4972-88BF-A7CF7C74826C}"/>
              </c:ext>
            </c:extLst>
          </c:dPt>
          <c:dPt>
            <c:idx val="21"/>
            <c:invertIfNegative val="0"/>
            <c:bubble3D val="0"/>
            <c:extLst>
              <c:ext xmlns:c16="http://schemas.microsoft.com/office/drawing/2014/chart" uri="{C3380CC4-5D6E-409C-BE32-E72D297353CC}">
                <c16:uniqueId val="{00000009-B35B-498D-8351-47A55CD56908}"/>
              </c:ext>
            </c:extLst>
          </c:dPt>
          <c:dPt>
            <c:idx val="22"/>
            <c:invertIfNegative val="0"/>
            <c:bubble3D val="0"/>
            <c:extLst>
              <c:ext xmlns:c16="http://schemas.microsoft.com/office/drawing/2014/chart" uri="{C3380CC4-5D6E-409C-BE32-E72D297353CC}">
                <c16:uniqueId val="{0000000A-B35B-498D-8351-47A55CD56908}"/>
              </c:ext>
            </c:extLst>
          </c:dPt>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Sheet1!$A$2:$A$11</c:f>
              <c:strCache>
                <c:ptCount val="10"/>
                <c:pt idx="0">
                  <c:v>Kabid Pajak Daerah 2 Bapenda Kota Pekanbaru, Welly Amrul</c:v>
                </c:pt>
                <c:pt idx="1">
                  <c:v>Kepala Bapenda Kota Pekanbaru, Ahmad</c:v>
                </c:pt>
                <c:pt idx="2">
                  <c:v>Kepala Bapenda Kota Pekanbaru, Zulhelmi Arifin</c:v>
                </c:pt>
                <c:pt idx="3">
                  <c:v>Ketua Komisi IV DPRD Kota Pekanbaru, Roni Amriel</c:v>
                </c:pt>
                <c:pt idx="4">
                  <c:v>Pekerja Proyek Taman, Sihotang</c:v>
                </c:pt>
                <c:pt idx="5">
                  <c:v>Wakil Ketua DPRD Kota Pekanbaru, Sigit Yuwono</c:v>
                </c:pt>
                <c:pt idx="6">
                  <c:v>Wakil Ketua DPRD Kota Pekanbaru, Jhon Romi Sinaga</c:v>
                </c:pt>
                <c:pt idx="7">
                  <c:v>Anggota DPRD Pekanbaru, Ida Yulita Susanti</c:v>
                </c:pt>
                <c:pt idx="8">
                  <c:v>Wali Kota Pekanbaru, Firdaus</c:v>
                </c:pt>
                <c:pt idx="9">
                  <c:v>Sekda Kota Pekanbaru, M Noer</c:v>
                </c:pt>
              </c:strCache>
            </c:strRef>
          </c:cat>
          <c:val>
            <c:numRef>
              <c:f>Sheet1!$B$2:$B$11</c:f>
              <c:numCache>
                <c:formatCode>General</c:formatCode>
                <c:ptCount val="10"/>
                <c:pt idx="0">
                  <c:v>1</c:v>
                </c:pt>
                <c:pt idx="1">
                  <c:v>1</c:v>
                </c:pt>
                <c:pt idx="2">
                  <c:v>1</c:v>
                </c:pt>
                <c:pt idx="3">
                  <c:v>1</c:v>
                </c:pt>
                <c:pt idx="4">
                  <c:v>1</c:v>
                </c:pt>
                <c:pt idx="5">
                  <c:v>1</c:v>
                </c:pt>
                <c:pt idx="6">
                  <c:v>2</c:v>
                </c:pt>
                <c:pt idx="7">
                  <c:v>9</c:v>
                </c:pt>
                <c:pt idx="8">
                  <c:v>9</c:v>
                </c:pt>
                <c:pt idx="9">
                  <c:v>15</c:v>
                </c:pt>
              </c:numCache>
            </c:numRef>
          </c:val>
          <c:extLst>
            <c:ext xmlns:c16="http://schemas.microsoft.com/office/drawing/2014/chart" uri="{C3380CC4-5D6E-409C-BE32-E72D297353CC}">
              <c16:uniqueId val="{0000000B-B35B-498D-8351-47A55CD56908}"/>
            </c:ext>
          </c:extLst>
        </c:ser>
        <c:dLbls>
          <c:showLegendKey val="0"/>
          <c:showVal val="0"/>
          <c:showCatName val="0"/>
          <c:showSerName val="0"/>
          <c:showPercent val="0"/>
          <c:showBubbleSize val="0"/>
        </c:dLbls>
        <c:gapWidth val="182"/>
        <c:axId val="145201408"/>
        <c:axId val="145211392"/>
      </c:barChart>
      <c:catAx>
        <c:axId val="1452014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145211392"/>
        <c:crosses val="autoZero"/>
        <c:auto val="1"/>
        <c:lblAlgn val="ctr"/>
        <c:lblOffset val="100"/>
        <c:noMultiLvlLbl val="0"/>
      </c:catAx>
      <c:valAx>
        <c:axId val="14521139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145201408"/>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Pt>
            <c:idx val="0"/>
            <c:invertIfNegative val="0"/>
            <c:bubble3D val="0"/>
            <c:spPr>
              <a:solidFill>
                <a:schemeClr val="accent6">
                  <a:lumMod val="75000"/>
                </a:schemeClr>
              </a:solidFill>
              <a:ln>
                <a:noFill/>
              </a:ln>
              <a:effectLst>
                <a:outerShdw blurRad="50800" dist="38100" dir="13500000" algn="br" rotWithShape="0">
                  <a:prstClr val="black">
                    <a:alpha val="40000"/>
                  </a:prstClr>
                </a:outerShdw>
              </a:effectLst>
            </c:spPr>
            <c:extLst>
              <c:ext xmlns:c16="http://schemas.microsoft.com/office/drawing/2014/chart" uri="{C3380CC4-5D6E-409C-BE32-E72D297353CC}">
                <c16:uniqueId val="{00000001-3C97-40D3-8E0D-9DFD45D46E7E}"/>
              </c:ext>
            </c:extLst>
          </c:dPt>
          <c:dPt>
            <c:idx val="1"/>
            <c:invertIfNegative val="0"/>
            <c:bubble3D val="0"/>
            <c:extLst>
              <c:ext xmlns:c16="http://schemas.microsoft.com/office/drawing/2014/chart" uri="{C3380CC4-5D6E-409C-BE32-E72D297353CC}">
                <c16:uniqueId val="{00000003-3C97-40D3-8E0D-9DFD45D46E7E}"/>
              </c:ext>
            </c:extLst>
          </c:dPt>
          <c:dPt>
            <c:idx val="2"/>
            <c:invertIfNegative val="0"/>
            <c:bubble3D val="0"/>
            <c:extLst>
              <c:ext xmlns:c16="http://schemas.microsoft.com/office/drawing/2014/chart" uri="{C3380CC4-5D6E-409C-BE32-E72D297353CC}">
                <c16:uniqueId val="{00000004-3C97-40D3-8E0D-9DFD45D46E7E}"/>
              </c:ext>
            </c:extLst>
          </c:dPt>
          <c:dPt>
            <c:idx val="3"/>
            <c:invertIfNegative val="0"/>
            <c:bubble3D val="0"/>
            <c:extLst>
              <c:ext xmlns:c16="http://schemas.microsoft.com/office/drawing/2014/chart" uri="{C3380CC4-5D6E-409C-BE32-E72D297353CC}">
                <c16:uniqueId val="{00000005-3C97-40D3-8E0D-9DFD45D46E7E}"/>
              </c:ext>
            </c:extLst>
          </c:dPt>
          <c:dPt>
            <c:idx val="4"/>
            <c:invertIfNegative val="0"/>
            <c:bubble3D val="0"/>
            <c:extLst>
              <c:ext xmlns:c16="http://schemas.microsoft.com/office/drawing/2014/chart" uri="{C3380CC4-5D6E-409C-BE32-E72D297353CC}">
                <c16:uniqueId val="{00000006-3C97-40D3-8E0D-9DFD45D46E7E}"/>
              </c:ext>
            </c:extLst>
          </c:dPt>
          <c:dPt>
            <c:idx val="5"/>
            <c:invertIfNegative val="0"/>
            <c:bubble3D val="0"/>
            <c:extLst>
              <c:ext xmlns:c16="http://schemas.microsoft.com/office/drawing/2014/chart" uri="{C3380CC4-5D6E-409C-BE32-E72D297353CC}">
                <c16:uniqueId val="{00000007-3C97-40D3-8E0D-9DFD45D46E7E}"/>
              </c:ext>
            </c:extLst>
          </c:dPt>
          <c:dPt>
            <c:idx val="6"/>
            <c:invertIfNegative val="0"/>
            <c:bubble3D val="0"/>
            <c:extLst>
              <c:ext xmlns:c16="http://schemas.microsoft.com/office/drawing/2014/chart" uri="{C3380CC4-5D6E-409C-BE32-E72D297353CC}">
                <c16:uniqueId val="{00000008-3C97-40D3-8E0D-9DFD45D46E7E}"/>
              </c:ext>
            </c:extLst>
          </c:dPt>
          <c:dPt>
            <c:idx val="7"/>
            <c:invertIfNegative val="0"/>
            <c:bubble3D val="0"/>
            <c:extLst>
              <c:ext xmlns:c16="http://schemas.microsoft.com/office/drawing/2014/chart" uri="{C3380CC4-5D6E-409C-BE32-E72D297353CC}">
                <c16:uniqueId val="{00000009-3C97-40D3-8E0D-9DFD45D46E7E}"/>
              </c:ext>
            </c:extLst>
          </c:dPt>
          <c:dPt>
            <c:idx val="8"/>
            <c:invertIfNegative val="0"/>
            <c:bubble3D val="0"/>
            <c:extLst>
              <c:ext xmlns:c16="http://schemas.microsoft.com/office/drawing/2014/chart" uri="{C3380CC4-5D6E-409C-BE32-E72D297353CC}">
                <c16:uniqueId val="{0000000A-3C97-40D3-8E0D-9DFD45D46E7E}"/>
              </c:ext>
            </c:extLst>
          </c:dPt>
          <c:dPt>
            <c:idx val="9"/>
            <c:invertIfNegative val="0"/>
            <c:bubble3D val="0"/>
            <c:extLst>
              <c:ext xmlns:c16="http://schemas.microsoft.com/office/drawing/2014/chart" uri="{C3380CC4-5D6E-409C-BE32-E72D297353CC}">
                <c16:uniqueId val="{0000000B-3C97-40D3-8E0D-9DFD45D46E7E}"/>
              </c:ext>
            </c:extLst>
          </c:dPt>
          <c:dPt>
            <c:idx val="11"/>
            <c:invertIfNegative val="0"/>
            <c:bubble3D val="0"/>
            <c:extLst>
              <c:ext xmlns:c16="http://schemas.microsoft.com/office/drawing/2014/chart" uri="{C3380CC4-5D6E-409C-BE32-E72D297353CC}">
                <c16:uniqueId val="{0000000C-3C97-40D3-8E0D-9DFD45D46E7E}"/>
              </c:ext>
            </c:extLst>
          </c:dPt>
          <c:dPt>
            <c:idx val="12"/>
            <c:invertIfNegative val="0"/>
            <c:bubble3D val="0"/>
            <c:extLst>
              <c:ext xmlns:c16="http://schemas.microsoft.com/office/drawing/2014/chart" uri="{C3380CC4-5D6E-409C-BE32-E72D297353CC}">
                <c16:uniqueId val="{0000000D-3C97-40D3-8E0D-9DFD45D46E7E}"/>
              </c:ext>
            </c:extLst>
          </c:dPt>
          <c:dPt>
            <c:idx val="13"/>
            <c:invertIfNegative val="0"/>
            <c:bubble3D val="0"/>
            <c:extLst>
              <c:ext xmlns:c16="http://schemas.microsoft.com/office/drawing/2014/chart" uri="{C3380CC4-5D6E-409C-BE32-E72D297353CC}">
                <c16:uniqueId val="{0000000E-3C97-40D3-8E0D-9DFD45D46E7E}"/>
              </c:ext>
            </c:extLst>
          </c:dPt>
          <c:dPt>
            <c:idx val="14"/>
            <c:invertIfNegative val="0"/>
            <c:bubble3D val="0"/>
            <c:extLst>
              <c:ext xmlns:c16="http://schemas.microsoft.com/office/drawing/2014/chart" uri="{C3380CC4-5D6E-409C-BE32-E72D297353CC}">
                <c16:uniqueId val="{0000000F-3C97-40D3-8E0D-9DFD45D46E7E}"/>
              </c:ext>
            </c:extLst>
          </c:dPt>
          <c:dPt>
            <c:idx val="15"/>
            <c:invertIfNegative val="0"/>
            <c:bubble3D val="0"/>
            <c:extLst>
              <c:ext xmlns:c16="http://schemas.microsoft.com/office/drawing/2014/chart" uri="{C3380CC4-5D6E-409C-BE32-E72D297353CC}">
                <c16:uniqueId val="{00000010-3C97-40D3-8E0D-9DFD45D46E7E}"/>
              </c:ext>
            </c:extLst>
          </c:dPt>
          <c:dPt>
            <c:idx val="16"/>
            <c:invertIfNegative val="0"/>
            <c:bubble3D val="0"/>
            <c:extLst>
              <c:ext xmlns:c16="http://schemas.microsoft.com/office/drawing/2014/chart" uri="{C3380CC4-5D6E-409C-BE32-E72D297353CC}">
                <c16:uniqueId val="{00000011-3C97-40D3-8E0D-9DFD45D46E7E}"/>
              </c:ext>
            </c:extLst>
          </c:dPt>
          <c:dPt>
            <c:idx val="17"/>
            <c:invertIfNegative val="0"/>
            <c:bubble3D val="0"/>
            <c:extLst>
              <c:ext xmlns:c16="http://schemas.microsoft.com/office/drawing/2014/chart" uri="{C3380CC4-5D6E-409C-BE32-E72D297353CC}">
                <c16:uniqueId val="{00000012-3C97-40D3-8E0D-9DFD45D46E7E}"/>
              </c:ext>
            </c:extLst>
          </c:dPt>
          <c:dPt>
            <c:idx val="18"/>
            <c:invertIfNegative val="0"/>
            <c:bubble3D val="0"/>
            <c:extLst>
              <c:ext xmlns:c16="http://schemas.microsoft.com/office/drawing/2014/chart" uri="{C3380CC4-5D6E-409C-BE32-E72D297353CC}">
                <c16:uniqueId val="{00000013-3C97-40D3-8E0D-9DFD45D46E7E}"/>
              </c:ext>
            </c:extLst>
          </c:dPt>
          <c:dPt>
            <c:idx val="19"/>
            <c:invertIfNegative val="0"/>
            <c:bubble3D val="0"/>
            <c:extLst>
              <c:ext xmlns:c16="http://schemas.microsoft.com/office/drawing/2014/chart" uri="{C3380CC4-5D6E-409C-BE32-E72D297353CC}">
                <c16:uniqueId val="{00000014-3C97-40D3-8E0D-9DFD45D46E7E}"/>
              </c:ext>
            </c:extLst>
          </c:dPt>
          <c:dPt>
            <c:idx val="20"/>
            <c:invertIfNegative val="0"/>
            <c:bubble3D val="0"/>
            <c:extLst>
              <c:ext xmlns:c16="http://schemas.microsoft.com/office/drawing/2014/chart" uri="{C3380CC4-5D6E-409C-BE32-E72D297353CC}">
                <c16:uniqueId val="{00000015-3C97-40D3-8E0D-9DFD45D46E7E}"/>
              </c:ext>
            </c:extLst>
          </c:dPt>
          <c:dPt>
            <c:idx val="21"/>
            <c:invertIfNegative val="0"/>
            <c:bubble3D val="0"/>
            <c:extLst>
              <c:ext xmlns:c16="http://schemas.microsoft.com/office/drawing/2014/chart" uri="{C3380CC4-5D6E-409C-BE32-E72D297353CC}">
                <c16:uniqueId val="{00000016-3C97-40D3-8E0D-9DFD45D46E7E}"/>
              </c:ext>
            </c:extLst>
          </c:dPt>
          <c:dPt>
            <c:idx val="22"/>
            <c:invertIfNegative val="0"/>
            <c:bubble3D val="0"/>
            <c:extLst>
              <c:ext xmlns:c16="http://schemas.microsoft.com/office/drawing/2014/chart" uri="{C3380CC4-5D6E-409C-BE32-E72D297353CC}">
                <c16:uniqueId val="{00000017-3C97-40D3-8E0D-9DFD45D46E7E}"/>
              </c:ext>
            </c:extLst>
          </c:dPt>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c:f>
              <c:strCache>
                <c:ptCount val="1"/>
                <c:pt idx="0">
                  <c:v>Wakil Ketua DPRD Kota Pekanbaru, Jhon Romi Sinaga</c:v>
                </c:pt>
              </c:strCache>
            </c:strRef>
          </c:cat>
          <c:val>
            <c:numRef>
              <c:f>Sheet1!$B$2</c:f>
              <c:numCache>
                <c:formatCode>General</c:formatCode>
                <c:ptCount val="1"/>
                <c:pt idx="0">
                  <c:v>2</c:v>
                </c:pt>
              </c:numCache>
            </c:numRef>
          </c:val>
          <c:extLst>
            <c:ext xmlns:c16="http://schemas.microsoft.com/office/drawing/2014/chart" uri="{C3380CC4-5D6E-409C-BE32-E72D297353CC}">
              <c16:uniqueId val="{00000018-3C97-40D3-8E0D-9DFD45D46E7E}"/>
            </c:ext>
          </c:extLst>
        </c:ser>
        <c:dLbls>
          <c:showLegendKey val="0"/>
          <c:showVal val="0"/>
          <c:showCatName val="0"/>
          <c:showSerName val="0"/>
          <c:showPercent val="0"/>
          <c:showBubbleSize val="0"/>
        </c:dLbls>
        <c:gapWidth val="182"/>
        <c:axId val="145201408"/>
        <c:axId val="145211392"/>
      </c:barChart>
      <c:catAx>
        <c:axId val="1452014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145211392"/>
        <c:crosses val="autoZero"/>
        <c:auto val="1"/>
        <c:lblAlgn val="ctr"/>
        <c:lblOffset val="100"/>
        <c:noMultiLvlLbl val="0"/>
      </c:catAx>
      <c:valAx>
        <c:axId val="14521139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145201408"/>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Sheet1!$A$11:$A$20</c:f>
              <c:strCache>
                <c:ptCount val="10"/>
                <c:pt idx="0">
                  <c:v>Riau Terkini</c:v>
                </c:pt>
                <c:pt idx="1">
                  <c:v>Riau1.com</c:v>
                </c:pt>
                <c:pt idx="2">
                  <c:v>Riauin.com</c:v>
                </c:pt>
                <c:pt idx="3">
                  <c:v>Seriau</c:v>
                </c:pt>
                <c:pt idx="4">
                  <c:v>Sinar News</c:v>
                </c:pt>
                <c:pt idx="5">
                  <c:v>SitusRiau.com</c:v>
                </c:pt>
                <c:pt idx="6">
                  <c:v>Cakaplah</c:v>
                </c:pt>
                <c:pt idx="7">
                  <c:v>Mimbar Kita</c:v>
                </c:pt>
                <c:pt idx="8">
                  <c:v>Riau Post</c:v>
                </c:pt>
                <c:pt idx="9">
                  <c:v>Tribun News Pekanbaru</c:v>
                </c:pt>
              </c:strCache>
            </c:strRef>
          </c:cat>
          <c:val>
            <c:numRef>
              <c:f>Sheet1!$B$11:$B$20</c:f>
              <c:numCache>
                <c:formatCode>General</c:formatCode>
                <c:ptCount val="10"/>
                <c:pt idx="0">
                  <c:v>1</c:v>
                </c:pt>
                <c:pt idx="1">
                  <c:v>1</c:v>
                </c:pt>
                <c:pt idx="2">
                  <c:v>1</c:v>
                </c:pt>
                <c:pt idx="3">
                  <c:v>1</c:v>
                </c:pt>
                <c:pt idx="4">
                  <c:v>1</c:v>
                </c:pt>
                <c:pt idx="5">
                  <c:v>1</c:v>
                </c:pt>
                <c:pt idx="6">
                  <c:v>2</c:v>
                </c:pt>
                <c:pt idx="7">
                  <c:v>2</c:v>
                </c:pt>
                <c:pt idx="8">
                  <c:v>6</c:v>
                </c:pt>
                <c:pt idx="9">
                  <c:v>6</c:v>
                </c:pt>
              </c:numCache>
            </c:numRef>
          </c:val>
          <c:extLst>
            <c:ext xmlns:c16="http://schemas.microsoft.com/office/drawing/2014/chart" uri="{C3380CC4-5D6E-409C-BE32-E72D297353CC}">
              <c16:uniqueId val="{00000000-4A22-4F97-A0E2-C192131BA266}"/>
            </c:ext>
          </c:extLst>
        </c:ser>
        <c:dLbls>
          <c:showLegendKey val="0"/>
          <c:showVal val="0"/>
          <c:showCatName val="0"/>
          <c:showSerName val="0"/>
          <c:showPercent val="0"/>
          <c:showBubbleSize val="0"/>
        </c:dLbls>
        <c:gapWidth val="182"/>
        <c:axId val="145201408"/>
        <c:axId val="145211392"/>
      </c:barChart>
      <c:catAx>
        <c:axId val="1452014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145211392"/>
        <c:crosses val="autoZero"/>
        <c:auto val="1"/>
        <c:lblAlgn val="ctr"/>
        <c:lblOffset val="100"/>
        <c:noMultiLvlLbl val="0"/>
      </c:catAx>
      <c:valAx>
        <c:axId val="14521139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145201408"/>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Pt>
            <c:idx val="0"/>
            <c:invertIfNegative val="0"/>
            <c:bubble3D val="0"/>
            <c:extLst>
              <c:ext xmlns:c16="http://schemas.microsoft.com/office/drawing/2014/chart" uri="{C3380CC4-5D6E-409C-BE32-E72D297353CC}">
                <c16:uniqueId val="{00000001-D33C-468A-8F1D-C4958D17F55C}"/>
              </c:ext>
            </c:extLst>
          </c:dPt>
          <c:dPt>
            <c:idx val="1"/>
            <c:invertIfNegative val="0"/>
            <c:bubble3D val="0"/>
            <c:extLst>
              <c:ext xmlns:c16="http://schemas.microsoft.com/office/drawing/2014/chart" uri="{C3380CC4-5D6E-409C-BE32-E72D297353CC}">
                <c16:uniqueId val="{00000003-D33C-468A-8F1D-C4958D17F55C}"/>
              </c:ext>
            </c:extLst>
          </c:dPt>
          <c:dPt>
            <c:idx val="2"/>
            <c:invertIfNegative val="0"/>
            <c:bubble3D val="0"/>
            <c:extLst>
              <c:ext xmlns:c16="http://schemas.microsoft.com/office/drawing/2014/chart" uri="{C3380CC4-5D6E-409C-BE32-E72D297353CC}">
                <c16:uniqueId val="{00000004-D33C-468A-8F1D-C4958D17F55C}"/>
              </c:ext>
            </c:extLst>
          </c:dPt>
          <c:dPt>
            <c:idx val="3"/>
            <c:invertIfNegative val="0"/>
            <c:bubble3D val="0"/>
            <c:extLst>
              <c:ext xmlns:c16="http://schemas.microsoft.com/office/drawing/2014/chart" uri="{C3380CC4-5D6E-409C-BE32-E72D297353CC}">
                <c16:uniqueId val="{00000005-D33C-468A-8F1D-C4958D17F55C}"/>
              </c:ext>
            </c:extLst>
          </c:dPt>
          <c:dPt>
            <c:idx val="4"/>
            <c:invertIfNegative val="0"/>
            <c:bubble3D val="0"/>
            <c:extLst>
              <c:ext xmlns:c16="http://schemas.microsoft.com/office/drawing/2014/chart" uri="{C3380CC4-5D6E-409C-BE32-E72D297353CC}">
                <c16:uniqueId val="{00000006-D33C-468A-8F1D-C4958D17F55C}"/>
              </c:ext>
            </c:extLst>
          </c:dPt>
          <c:dPt>
            <c:idx val="5"/>
            <c:invertIfNegative val="0"/>
            <c:bubble3D val="0"/>
            <c:extLst>
              <c:ext xmlns:c16="http://schemas.microsoft.com/office/drawing/2014/chart" uri="{C3380CC4-5D6E-409C-BE32-E72D297353CC}">
                <c16:uniqueId val="{00000007-D33C-468A-8F1D-C4958D17F55C}"/>
              </c:ext>
            </c:extLst>
          </c:dPt>
          <c:dPt>
            <c:idx val="6"/>
            <c:invertIfNegative val="0"/>
            <c:bubble3D val="0"/>
            <c:extLst>
              <c:ext xmlns:c16="http://schemas.microsoft.com/office/drawing/2014/chart" uri="{C3380CC4-5D6E-409C-BE32-E72D297353CC}">
                <c16:uniqueId val="{00000008-D33C-468A-8F1D-C4958D17F55C}"/>
              </c:ext>
            </c:extLst>
          </c:dPt>
          <c:dPt>
            <c:idx val="7"/>
            <c:invertIfNegative val="0"/>
            <c:bubble3D val="0"/>
            <c:extLst>
              <c:ext xmlns:c16="http://schemas.microsoft.com/office/drawing/2014/chart" uri="{C3380CC4-5D6E-409C-BE32-E72D297353CC}">
                <c16:uniqueId val="{00000009-D33C-468A-8F1D-C4958D17F55C}"/>
              </c:ext>
            </c:extLst>
          </c:dPt>
          <c:dPt>
            <c:idx val="8"/>
            <c:invertIfNegative val="0"/>
            <c:bubble3D val="0"/>
            <c:extLst>
              <c:ext xmlns:c16="http://schemas.microsoft.com/office/drawing/2014/chart" uri="{C3380CC4-5D6E-409C-BE32-E72D297353CC}">
                <c16:uniqueId val="{0000000A-D33C-468A-8F1D-C4958D17F55C}"/>
              </c:ext>
            </c:extLst>
          </c:dPt>
          <c:dPt>
            <c:idx val="9"/>
            <c:invertIfNegative val="0"/>
            <c:bubble3D val="0"/>
            <c:extLst>
              <c:ext xmlns:c16="http://schemas.microsoft.com/office/drawing/2014/chart" uri="{C3380CC4-5D6E-409C-BE32-E72D297353CC}">
                <c16:uniqueId val="{0000000B-D33C-468A-8F1D-C4958D17F55C}"/>
              </c:ext>
            </c:extLst>
          </c:dPt>
          <c:dPt>
            <c:idx val="11"/>
            <c:invertIfNegative val="0"/>
            <c:bubble3D val="0"/>
            <c:extLst>
              <c:ext xmlns:c16="http://schemas.microsoft.com/office/drawing/2014/chart" uri="{C3380CC4-5D6E-409C-BE32-E72D297353CC}">
                <c16:uniqueId val="{0000000C-D33C-468A-8F1D-C4958D17F55C}"/>
              </c:ext>
            </c:extLst>
          </c:dPt>
          <c:dPt>
            <c:idx val="12"/>
            <c:invertIfNegative val="0"/>
            <c:bubble3D val="0"/>
            <c:extLst>
              <c:ext xmlns:c16="http://schemas.microsoft.com/office/drawing/2014/chart" uri="{C3380CC4-5D6E-409C-BE32-E72D297353CC}">
                <c16:uniqueId val="{0000000D-D33C-468A-8F1D-C4958D17F55C}"/>
              </c:ext>
            </c:extLst>
          </c:dPt>
          <c:dPt>
            <c:idx val="13"/>
            <c:invertIfNegative val="0"/>
            <c:bubble3D val="0"/>
            <c:extLst>
              <c:ext xmlns:c16="http://schemas.microsoft.com/office/drawing/2014/chart" uri="{C3380CC4-5D6E-409C-BE32-E72D297353CC}">
                <c16:uniqueId val="{0000000E-D33C-468A-8F1D-C4958D17F55C}"/>
              </c:ext>
            </c:extLst>
          </c:dPt>
          <c:dPt>
            <c:idx val="14"/>
            <c:invertIfNegative val="0"/>
            <c:bubble3D val="0"/>
            <c:extLst>
              <c:ext xmlns:c16="http://schemas.microsoft.com/office/drawing/2014/chart" uri="{C3380CC4-5D6E-409C-BE32-E72D297353CC}">
                <c16:uniqueId val="{0000000F-D33C-468A-8F1D-C4958D17F55C}"/>
              </c:ext>
            </c:extLst>
          </c:dPt>
          <c:dPt>
            <c:idx val="15"/>
            <c:invertIfNegative val="0"/>
            <c:bubble3D val="0"/>
            <c:extLst>
              <c:ext xmlns:c16="http://schemas.microsoft.com/office/drawing/2014/chart" uri="{C3380CC4-5D6E-409C-BE32-E72D297353CC}">
                <c16:uniqueId val="{00000010-D33C-468A-8F1D-C4958D17F55C}"/>
              </c:ext>
            </c:extLst>
          </c:dPt>
          <c:dPt>
            <c:idx val="16"/>
            <c:invertIfNegative val="0"/>
            <c:bubble3D val="0"/>
            <c:extLst>
              <c:ext xmlns:c16="http://schemas.microsoft.com/office/drawing/2014/chart" uri="{C3380CC4-5D6E-409C-BE32-E72D297353CC}">
                <c16:uniqueId val="{00000011-D33C-468A-8F1D-C4958D17F55C}"/>
              </c:ext>
            </c:extLst>
          </c:dPt>
          <c:dPt>
            <c:idx val="17"/>
            <c:invertIfNegative val="0"/>
            <c:bubble3D val="0"/>
            <c:extLst>
              <c:ext xmlns:c16="http://schemas.microsoft.com/office/drawing/2014/chart" uri="{C3380CC4-5D6E-409C-BE32-E72D297353CC}">
                <c16:uniqueId val="{00000012-D33C-468A-8F1D-C4958D17F55C}"/>
              </c:ext>
            </c:extLst>
          </c:dPt>
          <c:dPt>
            <c:idx val="18"/>
            <c:invertIfNegative val="0"/>
            <c:bubble3D val="0"/>
            <c:extLst>
              <c:ext xmlns:c16="http://schemas.microsoft.com/office/drawing/2014/chart" uri="{C3380CC4-5D6E-409C-BE32-E72D297353CC}">
                <c16:uniqueId val="{00000013-D33C-468A-8F1D-C4958D17F55C}"/>
              </c:ext>
            </c:extLst>
          </c:dPt>
          <c:dPt>
            <c:idx val="19"/>
            <c:invertIfNegative val="0"/>
            <c:bubble3D val="0"/>
            <c:extLst>
              <c:ext xmlns:c16="http://schemas.microsoft.com/office/drawing/2014/chart" uri="{C3380CC4-5D6E-409C-BE32-E72D297353CC}">
                <c16:uniqueId val="{00000014-D33C-468A-8F1D-C4958D17F55C}"/>
              </c:ext>
            </c:extLst>
          </c:dPt>
          <c:dPt>
            <c:idx val="20"/>
            <c:invertIfNegative val="0"/>
            <c:bubble3D val="0"/>
            <c:extLst>
              <c:ext xmlns:c16="http://schemas.microsoft.com/office/drawing/2014/chart" uri="{C3380CC4-5D6E-409C-BE32-E72D297353CC}">
                <c16:uniqueId val="{00000015-D33C-468A-8F1D-C4958D17F55C}"/>
              </c:ext>
            </c:extLst>
          </c:dPt>
          <c:dPt>
            <c:idx val="21"/>
            <c:invertIfNegative val="0"/>
            <c:bubble3D val="0"/>
            <c:extLst>
              <c:ext xmlns:c16="http://schemas.microsoft.com/office/drawing/2014/chart" uri="{C3380CC4-5D6E-409C-BE32-E72D297353CC}">
                <c16:uniqueId val="{00000016-D33C-468A-8F1D-C4958D17F55C}"/>
              </c:ext>
            </c:extLst>
          </c:dPt>
          <c:dPt>
            <c:idx val="22"/>
            <c:invertIfNegative val="0"/>
            <c:bubble3D val="0"/>
            <c:extLst>
              <c:ext xmlns:c16="http://schemas.microsoft.com/office/drawing/2014/chart" uri="{C3380CC4-5D6E-409C-BE32-E72D297353CC}">
                <c16:uniqueId val="{00000017-D33C-468A-8F1D-C4958D17F55C}"/>
              </c:ext>
            </c:extLst>
          </c:dPt>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Sheet1!$A$2:$A$3</c:f>
              <c:strCache>
                <c:ptCount val="2"/>
                <c:pt idx="0">
                  <c:v>Ini Riau</c:v>
                </c:pt>
                <c:pt idx="1">
                  <c:v>Hallo Riau</c:v>
                </c:pt>
              </c:strCache>
            </c:strRef>
          </c:cat>
          <c:val>
            <c:numRef>
              <c:f>Sheet1!$B$2:$B$3</c:f>
              <c:numCache>
                <c:formatCode>General</c:formatCode>
                <c:ptCount val="2"/>
                <c:pt idx="0">
                  <c:v>1</c:v>
                </c:pt>
                <c:pt idx="1">
                  <c:v>1</c:v>
                </c:pt>
              </c:numCache>
            </c:numRef>
          </c:val>
          <c:extLst>
            <c:ext xmlns:c16="http://schemas.microsoft.com/office/drawing/2014/chart" uri="{C3380CC4-5D6E-409C-BE32-E72D297353CC}">
              <c16:uniqueId val="{00000018-D33C-468A-8F1D-C4958D17F55C}"/>
            </c:ext>
          </c:extLst>
        </c:ser>
        <c:dLbls>
          <c:showLegendKey val="0"/>
          <c:showVal val="0"/>
          <c:showCatName val="0"/>
          <c:showSerName val="0"/>
          <c:showPercent val="0"/>
          <c:showBubbleSize val="0"/>
        </c:dLbls>
        <c:gapWidth val="182"/>
        <c:axId val="145201408"/>
        <c:axId val="145211392"/>
      </c:barChart>
      <c:catAx>
        <c:axId val="1452014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145211392"/>
        <c:crosses val="autoZero"/>
        <c:auto val="1"/>
        <c:lblAlgn val="ctr"/>
        <c:lblOffset val="100"/>
        <c:noMultiLvlLbl val="0"/>
      </c:catAx>
      <c:valAx>
        <c:axId val="14521139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145201408"/>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c:spPr>
          <c:invertIfNegative val="0"/>
          <c:dPt>
            <c:idx val="0"/>
            <c:invertIfNegative val="0"/>
            <c:bubble3D val="0"/>
            <c:spPr>
              <a:solidFill>
                <a:srgbClr val="FFFF99"/>
              </a:solidFill>
            </c:spPr>
            <c:extLst>
              <c:ext xmlns:c16="http://schemas.microsoft.com/office/drawing/2014/chart" uri="{C3380CC4-5D6E-409C-BE32-E72D297353CC}">
                <c16:uniqueId val="{00000000-8FFE-40C0-A592-C64948017129}"/>
              </c:ext>
            </c:extLst>
          </c:dPt>
          <c:dPt>
            <c:idx val="1"/>
            <c:invertIfNegative val="0"/>
            <c:bubble3D val="0"/>
            <c:spPr>
              <a:solidFill>
                <a:srgbClr val="FFFF99"/>
              </a:solidFill>
            </c:spPr>
            <c:extLst>
              <c:ext xmlns:c16="http://schemas.microsoft.com/office/drawing/2014/chart" uri="{C3380CC4-5D6E-409C-BE32-E72D297353CC}">
                <c16:uniqueId val="{00000005-5432-42E0-BC72-B46DEC6F74C5}"/>
              </c:ext>
            </c:extLst>
          </c:dPt>
          <c:dPt>
            <c:idx val="2"/>
            <c:invertIfNegative val="0"/>
            <c:bubble3D val="0"/>
            <c:extLst>
              <c:ext xmlns:c16="http://schemas.microsoft.com/office/drawing/2014/chart" uri="{C3380CC4-5D6E-409C-BE32-E72D297353CC}">
                <c16:uniqueId val="{00000008-477B-4BB9-955A-08221297B52C}"/>
              </c:ext>
            </c:extLst>
          </c:dPt>
          <c:dPt>
            <c:idx val="3"/>
            <c:invertIfNegative val="0"/>
            <c:bubble3D val="0"/>
            <c:extLst>
              <c:ext xmlns:c16="http://schemas.microsoft.com/office/drawing/2014/chart" uri="{C3380CC4-5D6E-409C-BE32-E72D297353CC}">
                <c16:uniqueId val="{0000000A-6563-420E-B202-39EE3D9AEC6E}"/>
              </c:ext>
            </c:extLst>
          </c:dPt>
          <c:dPt>
            <c:idx val="4"/>
            <c:invertIfNegative val="0"/>
            <c:bubble3D val="0"/>
            <c:extLst>
              <c:ext xmlns:c16="http://schemas.microsoft.com/office/drawing/2014/chart" uri="{C3380CC4-5D6E-409C-BE32-E72D297353CC}">
                <c16:uniqueId val="{00000001-6BDC-4D2D-8CD5-DABB009F3E2D}"/>
              </c:ext>
            </c:extLst>
          </c:dPt>
          <c:dPt>
            <c:idx val="5"/>
            <c:invertIfNegative val="0"/>
            <c:bubble3D val="0"/>
            <c:extLst>
              <c:ext xmlns:c16="http://schemas.microsoft.com/office/drawing/2014/chart" uri="{C3380CC4-5D6E-409C-BE32-E72D297353CC}">
                <c16:uniqueId val="{00000002-6BDC-4D2D-8CD5-DABB009F3E2D}"/>
              </c:ext>
            </c:extLst>
          </c:dPt>
          <c:dPt>
            <c:idx val="6"/>
            <c:invertIfNegative val="0"/>
            <c:bubble3D val="0"/>
            <c:extLst>
              <c:ext xmlns:c16="http://schemas.microsoft.com/office/drawing/2014/chart" uri="{C3380CC4-5D6E-409C-BE32-E72D297353CC}">
                <c16:uniqueId val="{00000005-2CCE-4C11-B272-97082558A306}"/>
              </c:ext>
            </c:extLst>
          </c:dPt>
          <c:dPt>
            <c:idx val="7"/>
            <c:invertIfNegative val="0"/>
            <c:bubble3D val="0"/>
            <c:extLst>
              <c:ext xmlns:c16="http://schemas.microsoft.com/office/drawing/2014/chart" uri="{C3380CC4-5D6E-409C-BE32-E72D297353CC}">
                <c16:uniqueId val="{00000006-2CCE-4C11-B272-97082558A306}"/>
              </c:ext>
            </c:extLst>
          </c:dPt>
          <c:dLbls>
            <c:spPr>
              <a:noFill/>
              <a:ln>
                <a:no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Sheet1!$A$2:$A$4</c:f>
              <c:strCache>
                <c:ptCount val="3"/>
                <c:pt idx="0">
                  <c:v>Warga, Riska</c:v>
                </c:pt>
                <c:pt idx="1">
                  <c:v>Warga, Uli</c:v>
                </c:pt>
                <c:pt idx="2">
                  <c:v>Kepala DPP Kota Pekanbaru, Ingot Ahmad Hutasuhut</c:v>
                </c:pt>
              </c:strCache>
            </c:strRef>
          </c:cat>
          <c:val>
            <c:numRef>
              <c:f>Sheet1!$B$2:$B$4</c:f>
              <c:numCache>
                <c:formatCode>General</c:formatCode>
                <c:ptCount val="3"/>
                <c:pt idx="0">
                  <c:v>1</c:v>
                </c:pt>
                <c:pt idx="1">
                  <c:v>1</c:v>
                </c:pt>
                <c:pt idx="2">
                  <c:v>12</c:v>
                </c:pt>
              </c:numCache>
            </c:numRef>
          </c:val>
          <c:extLst>
            <c:ext xmlns:c16="http://schemas.microsoft.com/office/drawing/2014/chart" uri="{C3380CC4-5D6E-409C-BE32-E72D297353CC}">
              <c16:uniqueId val="{00000001-8FFE-40C0-A592-C64948017129}"/>
            </c:ext>
          </c:extLst>
        </c:ser>
        <c:dLbls>
          <c:showLegendKey val="0"/>
          <c:showVal val="0"/>
          <c:showCatName val="0"/>
          <c:showSerName val="0"/>
          <c:showPercent val="0"/>
          <c:showBubbleSize val="0"/>
        </c:dLbls>
        <c:gapWidth val="182"/>
        <c:axId val="145201408"/>
        <c:axId val="145211392"/>
      </c:barChart>
      <c:catAx>
        <c:axId val="1452014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145211392"/>
        <c:crosses val="autoZero"/>
        <c:auto val="1"/>
        <c:lblAlgn val="ctr"/>
        <c:lblOffset val="100"/>
        <c:noMultiLvlLbl val="0"/>
      </c:catAx>
      <c:valAx>
        <c:axId val="14521139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145201408"/>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Sheet1!$A$2:$A$11</c:f>
              <c:strCache>
                <c:ptCount val="10"/>
                <c:pt idx="0">
                  <c:v>Seputar Riau</c:v>
                </c:pt>
                <c:pt idx="1">
                  <c:v>Riau 24</c:v>
                </c:pt>
                <c:pt idx="2">
                  <c:v>Riauin.com</c:v>
                </c:pt>
                <c:pt idx="3">
                  <c:v>KiblatRiau.com</c:v>
                </c:pt>
                <c:pt idx="4">
                  <c:v>Riau Pembaruan</c:v>
                </c:pt>
                <c:pt idx="5">
                  <c:v>Hallo Riau</c:v>
                </c:pt>
                <c:pt idx="6">
                  <c:v>Antara Riau</c:v>
                </c:pt>
                <c:pt idx="7">
                  <c:v>Tribun News Pekanbaru</c:v>
                </c:pt>
                <c:pt idx="8">
                  <c:v>Riau1.com</c:v>
                </c:pt>
                <c:pt idx="9">
                  <c:v>Bertuah Pos</c:v>
                </c:pt>
              </c:strCache>
            </c:strRef>
          </c:cat>
          <c:val>
            <c:numRef>
              <c:f>Sheet1!$B$2:$B$11</c:f>
              <c:numCache>
                <c:formatCode>General</c:formatCode>
                <c:ptCount val="10"/>
                <c:pt idx="0">
                  <c:v>1</c:v>
                </c:pt>
                <c:pt idx="1">
                  <c:v>1</c:v>
                </c:pt>
                <c:pt idx="2">
                  <c:v>1</c:v>
                </c:pt>
                <c:pt idx="3">
                  <c:v>1</c:v>
                </c:pt>
                <c:pt idx="4">
                  <c:v>1</c:v>
                </c:pt>
                <c:pt idx="5">
                  <c:v>1</c:v>
                </c:pt>
                <c:pt idx="6">
                  <c:v>1</c:v>
                </c:pt>
                <c:pt idx="7">
                  <c:v>1</c:v>
                </c:pt>
                <c:pt idx="8">
                  <c:v>2</c:v>
                </c:pt>
                <c:pt idx="9">
                  <c:v>3</c:v>
                </c:pt>
              </c:numCache>
            </c:numRef>
          </c:val>
          <c:extLst>
            <c:ext xmlns:c16="http://schemas.microsoft.com/office/drawing/2014/chart" uri="{C3380CC4-5D6E-409C-BE32-E72D297353CC}">
              <c16:uniqueId val="{00000000-ABC3-4020-AE5C-FFD1E09513EB}"/>
            </c:ext>
          </c:extLst>
        </c:ser>
        <c:dLbls>
          <c:showLegendKey val="0"/>
          <c:showVal val="0"/>
          <c:showCatName val="0"/>
          <c:showSerName val="0"/>
          <c:showPercent val="0"/>
          <c:showBubbleSize val="0"/>
        </c:dLbls>
        <c:gapWidth val="182"/>
        <c:axId val="145201408"/>
        <c:axId val="145211392"/>
      </c:barChart>
      <c:catAx>
        <c:axId val="1452014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145211392"/>
        <c:crosses val="autoZero"/>
        <c:auto val="1"/>
        <c:lblAlgn val="ctr"/>
        <c:lblOffset val="100"/>
        <c:noMultiLvlLbl val="0"/>
      </c:catAx>
      <c:valAx>
        <c:axId val="14521139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145201408"/>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strCache>
            </c:strRef>
          </c:tx>
          <c:spPr>
            <a:solidFill>
              <a:schemeClr val="accent1"/>
            </a:solidFill>
          </c:spPr>
          <c:invertIfNegative val="0"/>
          <c:dPt>
            <c:idx val="0"/>
            <c:invertIfNegative val="0"/>
            <c:bubble3D val="0"/>
            <c:extLst>
              <c:ext xmlns:c16="http://schemas.microsoft.com/office/drawing/2014/chart" uri="{C3380CC4-5D6E-409C-BE32-E72D297353CC}">
                <c16:uniqueId val="{00000000-8FFE-40C0-A592-C64948017129}"/>
              </c:ext>
            </c:extLst>
          </c:dPt>
          <c:dPt>
            <c:idx val="1"/>
            <c:invertIfNegative val="0"/>
            <c:bubble3D val="0"/>
            <c:spPr>
              <a:solidFill>
                <a:srgbClr val="EF03BC"/>
              </a:solidFill>
            </c:spPr>
            <c:extLst>
              <c:ext xmlns:c16="http://schemas.microsoft.com/office/drawing/2014/chart" uri="{C3380CC4-5D6E-409C-BE32-E72D297353CC}">
                <c16:uniqueId val="{00000005-5432-42E0-BC72-B46DEC6F74C5}"/>
              </c:ext>
            </c:extLst>
          </c:dPt>
          <c:dPt>
            <c:idx val="2"/>
            <c:invertIfNegative val="0"/>
            <c:bubble3D val="0"/>
            <c:extLst>
              <c:ext xmlns:c16="http://schemas.microsoft.com/office/drawing/2014/chart" uri="{C3380CC4-5D6E-409C-BE32-E72D297353CC}">
                <c16:uniqueId val="{00000008-477B-4BB9-955A-08221297B52C}"/>
              </c:ext>
            </c:extLst>
          </c:dPt>
          <c:dPt>
            <c:idx val="3"/>
            <c:invertIfNegative val="0"/>
            <c:bubble3D val="0"/>
            <c:extLst>
              <c:ext xmlns:c16="http://schemas.microsoft.com/office/drawing/2014/chart" uri="{C3380CC4-5D6E-409C-BE32-E72D297353CC}">
                <c16:uniqueId val="{0000000A-6563-420E-B202-39EE3D9AEC6E}"/>
              </c:ext>
            </c:extLst>
          </c:dPt>
          <c:dPt>
            <c:idx val="4"/>
            <c:invertIfNegative val="0"/>
            <c:bubble3D val="0"/>
            <c:extLst>
              <c:ext xmlns:c16="http://schemas.microsoft.com/office/drawing/2014/chart" uri="{C3380CC4-5D6E-409C-BE32-E72D297353CC}">
                <c16:uniqueId val="{00000001-6BDC-4D2D-8CD5-DABB009F3E2D}"/>
              </c:ext>
            </c:extLst>
          </c:dPt>
          <c:dPt>
            <c:idx val="5"/>
            <c:invertIfNegative val="0"/>
            <c:bubble3D val="0"/>
            <c:extLst>
              <c:ext xmlns:c16="http://schemas.microsoft.com/office/drawing/2014/chart" uri="{C3380CC4-5D6E-409C-BE32-E72D297353CC}">
                <c16:uniqueId val="{00000002-6BDC-4D2D-8CD5-DABB009F3E2D}"/>
              </c:ext>
            </c:extLst>
          </c:dPt>
          <c:dPt>
            <c:idx val="6"/>
            <c:invertIfNegative val="0"/>
            <c:bubble3D val="0"/>
            <c:extLst>
              <c:ext xmlns:c16="http://schemas.microsoft.com/office/drawing/2014/chart" uri="{C3380CC4-5D6E-409C-BE32-E72D297353CC}">
                <c16:uniqueId val="{00000005-2CCE-4C11-B272-97082558A306}"/>
              </c:ext>
            </c:extLst>
          </c:dPt>
          <c:dPt>
            <c:idx val="7"/>
            <c:invertIfNegative val="0"/>
            <c:bubble3D val="0"/>
            <c:extLst>
              <c:ext xmlns:c16="http://schemas.microsoft.com/office/drawing/2014/chart" uri="{C3380CC4-5D6E-409C-BE32-E72D297353CC}">
                <c16:uniqueId val="{00000006-2CCE-4C11-B272-97082558A306}"/>
              </c:ext>
            </c:extLst>
          </c:dPt>
          <c:dLbls>
            <c:spPr>
              <a:noFill/>
              <a:ln>
                <a:no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Sheet1!$A$2:$A$4</c:f>
              <c:strCache>
                <c:ptCount val="3"/>
                <c:pt idx="0">
                  <c:v>PPTK Dinkes Kota Pekanbaru, Wardah Bima</c:v>
                </c:pt>
                <c:pt idx="1">
                  <c:v>Direktur Eksekutif LSM IMD, R Adnan</c:v>
                </c:pt>
                <c:pt idx="2">
                  <c:v>Kepala BNNP Riau, Untung Subagyo</c:v>
                </c:pt>
              </c:strCache>
            </c:strRef>
          </c:cat>
          <c:val>
            <c:numRef>
              <c:f>Sheet1!$B$2:$B$4</c:f>
              <c:numCache>
                <c:formatCode>General</c:formatCode>
                <c:ptCount val="3"/>
                <c:pt idx="0">
                  <c:v>1</c:v>
                </c:pt>
                <c:pt idx="1">
                  <c:v>1</c:v>
                </c:pt>
                <c:pt idx="2">
                  <c:v>1</c:v>
                </c:pt>
              </c:numCache>
            </c:numRef>
          </c:val>
          <c:extLst>
            <c:ext xmlns:c16="http://schemas.microsoft.com/office/drawing/2014/chart" uri="{C3380CC4-5D6E-409C-BE32-E72D297353CC}">
              <c16:uniqueId val="{00000001-8FFE-40C0-A592-C64948017129}"/>
            </c:ext>
          </c:extLst>
        </c:ser>
        <c:dLbls>
          <c:showLegendKey val="0"/>
          <c:showVal val="0"/>
          <c:showCatName val="0"/>
          <c:showSerName val="0"/>
          <c:showPercent val="0"/>
          <c:showBubbleSize val="0"/>
        </c:dLbls>
        <c:gapWidth val="182"/>
        <c:axId val="145201408"/>
        <c:axId val="145211392"/>
      </c:barChart>
      <c:catAx>
        <c:axId val="1452014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145211392"/>
        <c:crosses val="autoZero"/>
        <c:auto val="1"/>
        <c:lblAlgn val="ctr"/>
        <c:lblOffset val="100"/>
        <c:noMultiLvlLbl val="0"/>
      </c:catAx>
      <c:valAx>
        <c:axId val="14521139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145201408"/>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strCache>
            </c:strRef>
          </c:tx>
          <c:spPr>
            <a:solidFill>
              <a:schemeClr val="accent1"/>
            </a:solidFill>
            <a:ln>
              <a:noFill/>
            </a:ln>
            <a:effectLst>
              <a:outerShdw blurRad="50800" dist="38100" dir="13500000" algn="br" rotWithShape="0">
                <a:prstClr val="black">
                  <a:alpha val="40000"/>
                </a:prstClr>
              </a:outerShdw>
            </a:effectLst>
          </c:spPr>
          <c:invertIfNegative val="0"/>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Sheet1!$A$2:$A$3</c:f>
              <c:strCache>
                <c:ptCount val="2"/>
                <c:pt idx="0">
                  <c:v>Riau Kontras</c:v>
                </c:pt>
                <c:pt idx="1">
                  <c:v>Riau Post</c:v>
                </c:pt>
              </c:strCache>
            </c:strRef>
          </c:cat>
          <c:val>
            <c:numRef>
              <c:f>Sheet1!$B$2:$B$3</c:f>
              <c:numCache>
                <c:formatCode>General</c:formatCode>
                <c:ptCount val="2"/>
                <c:pt idx="0">
                  <c:v>1</c:v>
                </c:pt>
                <c:pt idx="1">
                  <c:v>1</c:v>
                </c:pt>
              </c:numCache>
            </c:numRef>
          </c:val>
          <c:extLst>
            <c:ext xmlns:c16="http://schemas.microsoft.com/office/drawing/2014/chart" uri="{C3380CC4-5D6E-409C-BE32-E72D297353CC}">
              <c16:uniqueId val="{00000000-ABC3-4020-AE5C-FFD1E09513EB}"/>
            </c:ext>
          </c:extLst>
        </c:ser>
        <c:dLbls>
          <c:showLegendKey val="0"/>
          <c:showVal val="0"/>
          <c:showCatName val="0"/>
          <c:showSerName val="0"/>
          <c:showPercent val="0"/>
          <c:showBubbleSize val="0"/>
        </c:dLbls>
        <c:gapWidth val="182"/>
        <c:axId val="145201408"/>
        <c:axId val="145211392"/>
      </c:barChart>
      <c:catAx>
        <c:axId val="1452014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145211392"/>
        <c:crosses val="autoZero"/>
        <c:auto val="1"/>
        <c:lblAlgn val="ctr"/>
        <c:lblOffset val="100"/>
        <c:noMultiLvlLbl val="0"/>
      </c:catAx>
      <c:valAx>
        <c:axId val="14521139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145201408"/>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Pt>
            <c:idx val="0"/>
            <c:invertIfNegative val="0"/>
            <c:bubble3D val="0"/>
            <c:extLst>
              <c:ext xmlns:c16="http://schemas.microsoft.com/office/drawing/2014/chart" uri="{C3380CC4-5D6E-409C-BE32-E72D297353CC}">
                <c16:uniqueId val="{00000009-371B-4FA7-9F17-56CBD4B69613}"/>
              </c:ext>
            </c:extLst>
          </c:dPt>
          <c:dPt>
            <c:idx val="1"/>
            <c:invertIfNegative val="0"/>
            <c:bubble3D val="0"/>
            <c:spPr>
              <a:solidFill>
                <a:srgbClr val="FFFF99"/>
              </a:solidFill>
              <a:ln>
                <a:noFill/>
              </a:ln>
              <a:effectLst>
                <a:outerShdw blurRad="50800" dist="38100" dir="13500000" algn="br" rotWithShape="0">
                  <a:prstClr val="black">
                    <a:alpha val="40000"/>
                  </a:prstClr>
                </a:outerShdw>
              </a:effectLst>
            </c:spPr>
            <c:extLst>
              <c:ext xmlns:c16="http://schemas.microsoft.com/office/drawing/2014/chart" uri="{C3380CC4-5D6E-409C-BE32-E72D297353CC}">
                <c16:uniqueId val="{00000001-268E-4A08-9CF7-7CA586539A12}"/>
              </c:ext>
            </c:extLst>
          </c:dPt>
          <c:dPt>
            <c:idx val="2"/>
            <c:invertIfNegative val="0"/>
            <c:bubble3D val="0"/>
            <c:spPr>
              <a:solidFill>
                <a:srgbClr val="FFFF99"/>
              </a:solidFill>
              <a:ln>
                <a:noFill/>
              </a:ln>
              <a:effectLst>
                <a:outerShdw blurRad="50800" dist="38100" dir="13500000" algn="br" rotWithShape="0">
                  <a:prstClr val="black">
                    <a:alpha val="40000"/>
                  </a:prstClr>
                </a:outerShdw>
              </a:effectLst>
            </c:spPr>
            <c:extLst>
              <c:ext xmlns:c16="http://schemas.microsoft.com/office/drawing/2014/chart" uri="{C3380CC4-5D6E-409C-BE32-E72D297353CC}">
                <c16:uniqueId val="{00000008-371B-4FA7-9F17-56CBD4B69613}"/>
              </c:ext>
            </c:extLst>
          </c:dPt>
          <c:dPt>
            <c:idx val="3"/>
            <c:invertIfNegative val="0"/>
            <c:bubble3D val="0"/>
            <c:extLst>
              <c:ext xmlns:c16="http://schemas.microsoft.com/office/drawing/2014/chart" uri="{C3380CC4-5D6E-409C-BE32-E72D297353CC}">
                <c16:uniqueId val="{00000002-268E-4A08-9CF7-7CA586539A12}"/>
              </c:ext>
            </c:extLst>
          </c:dPt>
          <c:dPt>
            <c:idx val="4"/>
            <c:invertIfNegative val="0"/>
            <c:bubble3D val="0"/>
            <c:extLst>
              <c:ext xmlns:c16="http://schemas.microsoft.com/office/drawing/2014/chart" uri="{C3380CC4-5D6E-409C-BE32-E72D297353CC}">
                <c16:uniqueId val="{00000003-268E-4A08-9CF7-7CA586539A12}"/>
              </c:ext>
            </c:extLst>
          </c:dPt>
          <c:dPt>
            <c:idx val="5"/>
            <c:invertIfNegative val="0"/>
            <c:bubble3D val="0"/>
            <c:extLst>
              <c:ext xmlns:c16="http://schemas.microsoft.com/office/drawing/2014/chart" uri="{C3380CC4-5D6E-409C-BE32-E72D297353CC}">
                <c16:uniqueId val="{00000007-371B-4FA7-9F17-56CBD4B69613}"/>
              </c:ext>
            </c:extLst>
          </c:dPt>
          <c:dPt>
            <c:idx val="6"/>
            <c:invertIfNegative val="0"/>
            <c:bubble3D val="0"/>
            <c:extLst>
              <c:ext xmlns:c16="http://schemas.microsoft.com/office/drawing/2014/chart" uri="{C3380CC4-5D6E-409C-BE32-E72D297353CC}">
                <c16:uniqueId val="{00000005-268E-4A08-9CF7-7CA586539A12}"/>
              </c:ext>
            </c:extLst>
          </c:dPt>
          <c:dPt>
            <c:idx val="7"/>
            <c:invertIfNegative val="0"/>
            <c:bubble3D val="0"/>
            <c:extLst>
              <c:ext xmlns:c16="http://schemas.microsoft.com/office/drawing/2014/chart" uri="{C3380CC4-5D6E-409C-BE32-E72D297353CC}">
                <c16:uniqueId val="{00000006-371B-4FA7-9F17-56CBD4B69613}"/>
              </c:ext>
            </c:extLst>
          </c:dPt>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Sheet1!$A$2:$A$4</c:f>
              <c:strCache>
                <c:ptCount val="3"/>
                <c:pt idx="0">
                  <c:v>Kepala DPUPR Kota Pekanbaru, Indra Pomi Nasution</c:v>
                </c:pt>
                <c:pt idx="1">
                  <c:v>Warga, Wandi</c:v>
                </c:pt>
                <c:pt idx="2">
                  <c:v>Warga, Yudi</c:v>
                </c:pt>
              </c:strCache>
            </c:strRef>
          </c:cat>
          <c:val>
            <c:numRef>
              <c:f>Sheet1!$B$2:$B$4</c:f>
              <c:numCache>
                <c:formatCode>General</c:formatCode>
                <c:ptCount val="3"/>
                <c:pt idx="0">
                  <c:v>1</c:v>
                </c:pt>
                <c:pt idx="1">
                  <c:v>1</c:v>
                </c:pt>
                <c:pt idx="2">
                  <c:v>1</c:v>
                </c:pt>
              </c:numCache>
            </c:numRef>
          </c:val>
          <c:extLst>
            <c:ext xmlns:c16="http://schemas.microsoft.com/office/drawing/2014/chart" uri="{C3380CC4-5D6E-409C-BE32-E72D297353CC}">
              <c16:uniqueId val="{00000004-268E-4A08-9CF7-7CA586539A12}"/>
            </c:ext>
          </c:extLst>
        </c:ser>
        <c:dLbls>
          <c:showLegendKey val="0"/>
          <c:showVal val="0"/>
          <c:showCatName val="0"/>
          <c:showSerName val="0"/>
          <c:showPercent val="0"/>
          <c:showBubbleSize val="0"/>
        </c:dLbls>
        <c:gapWidth val="182"/>
        <c:axId val="145201408"/>
        <c:axId val="145211392"/>
      </c:barChart>
      <c:catAx>
        <c:axId val="1452014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145211392"/>
        <c:crosses val="autoZero"/>
        <c:auto val="1"/>
        <c:lblAlgn val="ctr"/>
        <c:lblOffset val="100"/>
        <c:noMultiLvlLbl val="0"/>
      </c:catAx>
      <c:valAx>
        <c:axId val="14521139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145201408"/>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Pt>
            <c:idx val="0"/>
            <c:invertIfNegative val="0"/>
            <c:bubble3D val="0"/>
            <c:extLst>
              <c:ext xmlns:c16="http://schemas.microsoft.com/office/drawing/2014/chart" uri="{C3380CC4-5D6E-409C-BE32-E72D297353CC}">
                <c16:uniqueId val="{00000000-3F8C-4CF4-8018-54E8BE94A611}"/>
              </c:ext>
            </c:extLst>
          </c:dPt>
          <c:dPt>
            <c:idx val="1"/>
            <c:invertIfNegative val="0"/>
            <c:bubble3D val="0"/>
            <c:extLst>
              <c:ext xmlns:c16="http://schemas.microsoft.com/office/drawing/2014/chart" uri="{C3380CC4-5D6E-409C-BE32-E72D297353CC}">
                <c16:uniqueId val="{00000001-3F8C-4CF4-8018-54E8BE94A611}"/>
              </c:ext>
            </c:extLst>
          </c:dPt>
          <c:dPt>
            <c:idx val="2"/>
            <c:invertIfNegative val="0"/>
            <c:bubble3D val="0"/>
            <c:extLst>
              <c:ext xmlns:c16="http://schemas.microsoft.com/office/drawing/2014/chart" uri="{C3380CC4-5D6E-409C-BE32-E72D297353CC}">
                <c16:uniqueId val="{00000002-3F8C-4CF4-8018-54E8BE94A611}"/>
              </c:ext>
            </c:extLst>
          </c:dPt>
          <c:dPt>
            <c:idx val="3"/>
            <c:invertIfNegative val="0"/>
            <c:bubble3D val="0"/>
            <c:extLst>
              <c:ext xmlns:c16="http://schemas.microsoft.com/office/drawing/2014/chart" uri="{C3380CC4-5D6E-409C-BE32-E72D297353CC}">
                <c16:uniqueId val="{00000003-3F8C-4CF4-8018-54E8BE94A611}"/>
              </c:ext>
            </c:extLst>
          </c:dPt>
          <c:dPt>
            <c:idx val="4"/>
            <c:invertIfNegative val="0"/>
            <c:bubble3D val="0"/>
            <c:extLst>
              <c:ext xmlns:c16="http://schemas.microsoft.com/office/drawing/2014/chart" uri="{C3380CC4-5D6E-409C-BE32-E72D297353CC}">
                <c16:uniqueId val="{00000004-3F8C-4CF4-8018-54E8BE94A611}"/>
              </c:ext>
            </c:extLst>
          </c:dPt>
          <c:dPt>
            <c:idx val="5"/>
            <c:invertIfNegative val="0"/>
            <c:bubble3D val="0"/>
            <c:extLst>
              <c:ext xmlns:c16="http://schemas.microsoft.com/office/drawing/2014/chart" uri="{C3380CC4-5D6E-409C-BE32-E72D297353CC}">
                <c16:uniqueId val="{00000005-3F8C-4CF4-8018-54E8BE94A611}"/>
              </c:ext>
            </c:extLst>
          </c:dPt>
          <c:dPt>
            <c:idx val="6"/>
            <c:invertIfNegative val="0"/>
            <c:bubble3D val="0"/>
            <c:extLst>
              <c:ext xmlns:c16="http://schemas.microsoft.com/office/drawing/2014/chart" uri="{C3380CC4-5D6E-409C-BE32-E72D297353CC}">
                <c16:uniqueId val="{00000006-3F8C-4CF4-8018-54E8BE94A611}"/>
              </c:ext>
            </c:extLst>
          </c:dPt>
          <c:dPt>
            <c:idx val="7"/>
            <c:invertIfNegative val="0"/>
            <c:bubble3D val="0"/>
            <c:extLst>
              <c:ext xmlns:c16="http://schemas.microsoft.com/office/drawing/2014/chart" uri="{C3380CC4-5D6E-409C-BE32-E72D297353CC}">
                <c16:uniqueId val="{00000007-3F8C-4CF4-8018-54E8BE94A611}"/>
              </c:ext>
            </c:extLst>
          </c:dPt>
          <c:dPt>
            <c:idx val="8"/>
            <c:invertIfNegative val="0"/>
            <c:bubble3D val="0"/>
            <c:extLst>
              <c:ext xmlns:c16="http://schemas.microsoft.com/office/drawing/2014/chart" uri="{C3380CC4-5D6E-409C-BE32-E72D297353CC}">
                <c16:uniqueId val="{00000008-3F8C-4CF4-8018-54E8BE94A611}"/>
              </c:ext>
            </c:extLst>
          </c:dPt>
          <c:dPt>
            <c:idx val="9"/>
            <c:invertIfNegative val="0"/>
            <c:bubble3D val="0"/>
            <c:extLst>
              <c:ext xmlns:c16="http://schemas.microsoft.com/office/drawing/2014/chart" uri="{C3380CC4-5D6E-409C-BE32-E72D297353CC}">
                <c16:uniqueId val="{00000009-3F8C-4CF4-8018-54E8BE94A611}"/>
              </c:ext>
            </c:extLst>
          </c:dPt>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Sheet1!$A$17:$A$24</c:f>
              <c:strCache>
                <c:ptCount val="8"/>
                <c:pt idx="0">
                  <c:v>Kabid P2P Dinkes Kota Pekanbaru, Maisel Fidayesi</c:v>
                </c:pt>
                <c:pt idx="1">
                  <c:v>Kepala Disdik Kota Pekanbaru, Abdul Jamal</c:v>
                </c:pt>
                <c:pt idx="2">
                  <c:v>Gubernur Riau, Syamsuar</c:v>
                </c:pt>
                <c:pt idx="3">
                  <c:v>Kabid Yankes Dinkes Riau, Yohanes</c:v>
                </c:pt>
                <c:pt idx="4">
                  <c:v>Analis BMKG Stasiun Pekanbaru, Sanya Gautami</c:v>
                </c:pt>
                <c:pt idx="5">
                  <c:v>Sekda Kota Pekanbaru, M Noer</c:v>
                </c:pt>
                <c:pt idx="6">
                  <c:v>Wakil Komandan Satgas Karhutla Riau, Edwar Sanger</c:v>
                </c:pt>
                <c:pt idx="7">
                  <c:v>Plt. Kepala Dinkes Kota Pekanbaru, Muhammad Amin</c:v>
                </c:pt>
              </c:strCache>
            </c:strRef>
          </c:cat>
          <c:val>
            <c:numRef>
              <c:f>Sheet1!$B$17:$B$24</c:f>
              <c:numCache>
                <c:formatCode>General</c:formatCode>
                <c:ptCount val="8"/>
                <c:pt idx="0">
                  <c:v>23</c:v>
                </c:pt>
                <c:pt idx="1">
                  <c:v>24</c:v>
                </c:pt>
                <c:pt idx="2">
                  <c:v>34</c:v>
                </c:pt>
                <c:pt idx="3">
                  <c:v>35</c:v>
                </c:pt>
                <c:pt idx="4">
                  <c:v>45</c:v>
                </c:pt>
                <c:pt idx="5">
                  <c:v>46</c:v>
                </c:pt>
                <c:pt idx="6">
                  <c:v>47</c:v>
                </c:pt>
                <c:pt idx="7">
                  <c:v>77</c:v>
                </c:pt>
              </c:numCache>
            </c:numRef>
          </c:val>
          <c:extLst>
            <c:ext xmlns:c16="http://schemas.microsoft.com/office/drawing/2014/chart" uri="{C3380CC4-5D6E-409C-BE32-E72D297353CC}">
              <c16:uniqueId val="{0000000A-3F8C-4CF4-8018-54E8BE94A611}"/>
            </c:ext>
          </c:extLst>
        </c:ser>
        <c:dLbls>
          <c:showLegendKey val="0"/>
          <c:showVal val="0"/>
          <c:showCatName val="0"/>
          <c:showSerName val="0"/>
          <c:showPercent val="0"/>
          <c:showBubbleSize val="0"/>
        </c:dLbls>
        <c:gapWidth val="182"/>
        <c:axId val="145201408"/>
        <c:axId val="145211392"/>
      </c:barChart>
      <c:catAx>
        <c:axId val="1452014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145211392"/>
        <c:crosses val="autoZero"/>
        <c:auto val="1"/>
        <c:lblAlgn val="ctr"/>
        <c:lblOffset val="100"/>
        <c:noMultiLvlLbl val="0"/>
      </c:catAx>
      <c:valAx>
        <c:axId val="14521139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145201408"/>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c:f>
              <c:strCache>
                <c:ptCount val="1"/>
                <c:pt idx="0">
                  <c:v>Riau Post</c:v>
                </c:pt>
              </c:strCache>
            </c:strRef>
          </c:cat>
          <c:val>
            <c:numRef>
              <c:f>Sheet1!$B$2</c:f>
              <c:numCache>
                <c:formatCode>General</c:formatCode>
                <c:ptCount val="1"/>
                <c:pt idx="0">
                  <c:v>2</c:v>
                </c:pt>
              </c:numCache>
            </c:numRef>
          </c:val>
          <c:extLst>
            <c:ext xmlns:c16="http://schemas.microsoft.com/office/drawing/2014/chart" uri="{C3380CC4-5D6E-409C-BE32-E72D297353CC}">
              <c16:uniqueId val="{00000000-3672-42AD-85A7-A4ED43905BFA}"/>
            </c:ext>
          </c:extLst>
        </c:ser>
        <c:dLbls>
          <c:showLegendKey val="0"/>
          <c:showVal val="0"/>
          <c:showCatName val="0"/>
          <c:showSerName val="0"/>
          <c:showPercent val="0"/>
          <c:showBubbleSize val="0"/>
        </c:dLbls>
        <c:gapWidth val="182"/>
        <c:axId val="145201408"/>
        <c:axId val="145211392"/>
      </c:barChart>
      <c:catAx>
        <c:axId val="1452014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145211392"/>
        <c:crosses val="autoZero"/>
        <c:auto val="1"/>
        <c:lblAlgn val="ctr"/>
        <c:lblOffset val="100"/>
        <c:noMultiLvlLbl val="0"/>
      </c:catAx>
      <c:valAx>
        <c:axId val="14521139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145201408"/>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Sheet1!$A$138:$A$147</c:f>
              <c:strCache>
                <c:ptCount val="10"/>
                <c:pt idx="0">
                  <c:v>Bertuah Pos</c:v>
                </c:pt>
                <c:pt idx="1">
                  <c:v>Cakaplah</c:v>
                </c:pt>
                <c:pt idx="2">
                  <c:v>Ini Riau</c:v>
                </c:pt>
                <c:pt idx="3">
                  <c:v>Riau 24</c:v>
                </c:pt>
                <c:pt idx="4">
                  <c:v>Riau Post</c:v>
                </c:pt>
                <c:pt idx="5">
                  <c:v>Antara</c:v>
                </c:pt>
                <c:pt idx="6">
                  <c:v>Riau Expose</c:v>
                </c:pt>
                <c:pt idx="7">
                  <c:v>Hallo Riau</c:v>
                </c:pt>
                <c:pt idx="8">
                  <c:v>Tribun News Pekanbaru</c:v>
                </c:pt>
                <c:pt idx="9">
                  <c:v>Antara Riau</c:v>
                </c:pt>
              </c:strCache>
            </c:strRef>
          </c:cat>
          <c:val>
            <c:numRef>
              <c:f>Sheet1!$B$138:$B$147</c:f>
              <c:numCache>
                <c:formatCode>General</c:formatCode>
                <c:ptCount val="10"/>
                <c:pt idx="0">
                  <c:v>12</c:v>
                </c:pt>
                <c:pt idx="1">
                  <c:v>12</c:v>
                </c:pt>
                <c:pt idx="2">
                  <c:v>12</c:v>
                </c:pt>
                <c:pt idx="3">
                  <c:v>12</c:v>
                </c:pt>
                <c:pt idx="4">
                  <c:v>12</c:v>
                </c:pt>
                <c:pt idx="5">
                  <c:v>13</c:v>
                </c:pt>
                <c:pt idx="6">
                  <c:v>13</c:v>
                </c:pt>
                <c:pt idx="7">
                  <c:v>14</c:v>
                </c:pt>
                <c:pt idx="8">
                  <c:v>17</c:v>
                </c:pt>
                <c:pt idx="9">
                  <c:v>21</c:v>
                </c:pt>
              </c:numCache>
            </c:numRef>
          </c:val>
          <c:extLst>
            <c:ext xmlns:c16="http://schemas.microsoft.com/office/drawing/2014/chart" uri="{C3380CC4-5D6E-409C-BE32-E72D297353CC}">
              <c16:uniqueId val="{00000000-C9FE-4FD7-9903-6FC375C401CE}"/>
            </c:ext>
          </c:extLst>
        </c:ser>
        <c:dLbls>
          <c:showLegendKey val="0"/>
          <c:showVal val="0"/>
          <c:showCatName val="0"/>
          <c:showSerName val="0"/>
          <c:showPercent val="0"/>
          <c:showBubbleSize val="0"/>
        </c:dLbls>
        <c:gapWidth val="182"/>
        <c:axId val="145201408"/>
        <c:axId val="145211392"/>
      </c:barChart>
      <c:catAx>
        <c:axId val="1452014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145211392"/>
        <c:crosses val="autoZero"/>
        <c:auto val="1"/>
        <c:lblAlgn val="ctr"/>
        <c:lblOffset val="100"/>
        <c:noMultiLvlLbl val="0"/>
      </c:catAx>
      <c:valAx>
        <c:axId val="14521139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145201408"/>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lang="en-US" sz="1860" b="0" i="0" u="none" strike="noStrike" kern="1200" spc="0" baseline="0">
                <a:solidFill>
                  <a:schemeClr val="tx1">
                    <a:lumMod val="65000"/>
                    <a:lumOff val="35000"/>
                  </a:schemeClr>
                </a:solidFill>
                <a:latin typeface="+mn-lt"/>
                <a:ea typeface="+mn-ea"/>
                <a:cs typeface="+mn-cs"/>
              </a:defRPr>
            </a:pPr>
            <a:r>
              <a:rPr lang="en-US" sz="1800" b="1" dirty="0">
                <a:solidFill>
                  <a:schemeClr val="tx1"/>
                </a:solidFill>
                <a:latin typeface="Trebuchet MS" panose="020B0603020202020204" pitchFamily="34" charset="0"/>
              </a:rPr>
              <a:t>PERISTIWA</a:t>
            </a:r>
            <a:r>
              <a:rPr lang="id-ID" sz="1800" b="1" dirty="0">
                <a:solidFill>
                  <a:schemeClr val="tx1"/>
                </a:solidFill>
                <a:latin typeface="Trebuchet MS" panose="020B0603020202020204" pitchFamily="34" charset="0"/>
              </a:rPr>
              <a:t> </a:t>
            </a:r>
            <a:r>
              <a:rPr lang="en-US" sz="1800" b="1" dirty="0">
                <a:solidFill>
                  <a:schemeClr val="tx1"/>
                </a:solidFill>
                <a:latin typeface="Trebuchet MS" panose="020B0603020202020204" pitchFamily="34" charset="0"/>
              </a:rPr>
              <a:t>DAERAH</a:t>
            </a:r>
            <a:endParaRPr lang="en-US" sz="1800" b="1" baseline="0" dirty="0">
              <a:solidFill>
                <a:schemeClr val="tx1"/>
              </a:solidFill>
              <a:latin typeface="Trebuchet MS" panose="020B0603020202020204" pitchFamily="34" charset="0"/>
            </a:endParaRPr>
          </a:p>
        </c:rich>
      </c:tx>
      <c:layout>
        <c:manualLayout>
          <c:xMode val="edge"/>
          <c:yMode val="edge"/>
          <c:x val="0.24073579734589801"/>
          <c:y val="1.2101238004290501E-2"/>
        </c:manualLayout>
      </c:layout>
      <c:overlay val="0"/>
      <c:spPr>
        <a:noFill/>
        <a:ln>
          <a:noFill/>
        </a:ln>
        <a:effectLst/>
      </c:spPr>
      <c:txPr>
        <a:bodyPr rot="0" spcFirstLastPara="1" vertOverflow="ellipsis" vert="horz" wrap="square" anchor="ctr" anchorCtr="1"/>
        <a:lstStyle/>
        <a:p>
          <a:pPr>
            <a:defRPr lang="en-US" sz="186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212138354036846"/>
          <c:y val="0.147976735548072"/>
          <c:w val="0.57508169131147502"/>
          <c:h val="0.42027216555459002"/>
        </c:manualLayout>
      </c:layout>
      <c:pieChart>
        <c:varyColors val="1"/>
        <c:ser>
          <c:idx val="0"/>
          <c:order val="0"/>
          <c:tx>
            <c:strRef>
              <c:f>Sheet1!$B$1</c:f>
              <c:strCache>
                <c:ptCount val="1"/>
                <c:pt idx="0">
                  <c:v>JUMLAH</c:v>
                </c:pt>
              </c:strCache>
            </c:strRef>
          </c:tx>
          <c:spPr>
            <a:scene3d>
              <a:camera prst="orthographicFront"/>
              <a:lightRig rig="threePt" dir="t"/>
            </a:scene3d>
            <a:sp3d>
              <a:bevelT w="190500" h="38100"/>
            </a:sp3d>
          </c:spPr>
          <c:dPt>
            <c:idx val="0"/>
            <c:bubble3D val="0"/>
            <c:spPr>
              <a:solidFill>
                <a:schemeClr val="accent1"/>
              </a:solidFill>
              <a:ln>
                <a:noFill/>
              </a:ln>
              <a:effectLst/>
              <a:scene3d>
                <a:camera prst="orthographicFront"/>
                <a:lightRig rig="threePt" dir="t"/>
              </a:scene3d>
              <a:sp3d>
                <a:bevelT w="190500" h="38100"/>
              </a:sp3d>
            </c:spPr>
            <c:extLst>
              <c:ext xmlns:c16="http://schemas.microsoft.com/office/drawing/2014/chart" uri="{C3380CC4-5D6E-409C-BE32-E72D297353CC}">
                <c16:uniqueId val="{00000001-6AD2-451C-BB2B-0520C80FB72C}"/>
              </c:ext>
            </c:extLst>
          </c:dPt>
          <c:dPt>
            <c:idx val="1"/>
            <c:bubble3D val="0"/>
            <c:spPr>
              <a:solidFill>
                <a:schemeClr val="accent2"/>
              </a:solidFill>
              <a:ln>
                <a:noFill/>
              </a:ln>
              <a:effectLst/>
              <a:scene3d>
                <a:camera prst="orthographicFront"/>
                <a:lightRig rig="threePt" dir="t"/>
              </a:scene3d>
              <a:sp3d>
                <a:bevelT w="190500" h="38100"/>
              </a:sp3d>
            </c:spPr>
            <c:extLst>
              <c:ext xmlns:c16="http://schemas.microsoft.com/office/drawing/2014/chart" uri="{C3380CC4-5D6E-409C-BE32-E72D297353CC}">
                <c16:uniqueId val="{00000003-6AD2-451C-BB2B-0520C80FB72C}"/>
              </c:ext>
            </c:extLst>
          </c:dPt>
          <c:dPt>
            <c:idx val="2"/>
            <c:bubble3D val="0"/>
            <c:spPr>
              <a:solidFill>
                <a:schemeClr val="accent3"/>
              </a:solidFill>
              <a:ln>
                <a:noFill/>
              </a:ln>
              <a:effectLst/>
              <a:scene3d>
                <a:camera prst="orthographicFront"/>
                <a:lightRig rig="threePt" dir="t"/>
              </a:scene3d>
              <a:sp3d>
                <a:bevelT w="190500" h="38100"/>
              </a:sp3d>
            </c:spPr>
            <c:extLst>
              <c:ext xmlns:c16="http://schemas.microsoft.com/office/drawing/2014/chart" uri="{C3380CC4-5D6E-409C-BE32-E72D297353CC}">
                <c16:uniqueId val="{00000005-6AD2-451C-BB2B-0520C80FB72C}"/>
              </c:ext>
            </c:extLst>
          </c:dPt>
          <c:dPt>
            <c:idx val="3"/>
            <c:bubble3D val="0"/>
            <c:spPr>
              <a:solidFill>
                <a:schemeClr val="accent4"/>
              </a:solidFill>
              <a:ln>
                <a:noFill/>
              </a:ln>
              <a:effectLst/>
              <a:scene3d>
                <a:camera prst="orthographicFront"/>
                <a:lightRig rig="threePt" dir="t"/>
              </a:scene3d>
              <a:sp3d>
                <a:bevelT w="190500" h="38100"/>
              </a:sp3d>
            </c:spPr>
            <c:extLst>
              <c:ext xmlns:c16="http://schemas.microsoft.com/office/drawing/2014/chart" uri="{C3380CC4-5D6E-409C-BE32-E72D297353CC}">
                <c16:uniqueId val="{00000007-6AD2-451C-BB2B-0520C80FB72C}"/>
              </c:ext>
            </c:extLst>
          </c:dPt>
          <c:dPt>
            <c:idx val="4"/>
            <c:bubble3D val="0"/>
            <c:spPr>
              <a:solidFill>
                <a:schemeClr val="accent5"/>
              </a:solidFill>
              <a:ln>
                <a:noFill/>
              </a:ln>
              <a:effectLst/>
              <a:scene3d>
                <a:camera prst="orthographicFront"/>
                <a:lightRig rig="threePt" dir="t"/>
              </a:scene3d>
              <a:sp3d>
                <a:bevelT w="190500" h="38100"/>
              </a:sp3d>
            </c:spPr>
            <c:extLst>
              <c:ext xmlns:c16="http://schemas.microsoft.com/office/drawing/2014/chart" uri="{C3380CC4-5D6E-409C-BE32-E72D297353CC}">
                <c16:uniqueId val="{00000009-6AD2-451C-BB2B-0520C80FB72C}"/>
              </c:ext>
            </c:extLst>
          </c:dPt>
          <c:dPt>
            <c:idx val="5"/>
            <c:bubble3D val="0"/>
            <c:spPr>
              <a:solidFill>
                <a:schemeClr val="accent6"/>
              </a:solidFill>
              <a:ln>
                <a:noFill/>
              </a:ln>
              <a:effectLst/>
              <a:scene3d>
                <a:camera prst="orthographicFront"/>
                <a:lightRig rig="threePt" dir="t"/>
              </a:scene3d>
              <a:sp3d>
                <a:bevelT w="190500" h="38100"/>
              </a:sp3d>
            </c:spPr>
            <c:extLst>
              <c:ext xmlns:c16="http://schemas.microsoft.com/office/drawing/2014/chart" uri="{C3380CC4-5D6E-409C-BE32-E72D297353CC}">
                <c16:uniqueId val="{0000000B-6AD2-451C-BB2B-0520C80FB72C}"/>
              </c:ext>
            </c:extLst>
          </c:dPt>
          <c:dPt>
            <c:idx val="6"/>
            <c:bubble3D val="0"/>
            <c:spPr>
              <a:solidFill>
                <a:schemeClr val="accent1">
                  <a:lumMod val="60000"/>
                </a:schemeClr>
              </a:solidFill>
              <a:ln>
                <a:noFill/>
              </a:ln>
              <a:effectLst/>
              <a:scene3d>
                <a:camera prst="orthographicFront"/>
                <a:lightRig rig="threePt" dir="t"/>
              </a:scene3d>
              <a:sp3d>
                <a:bevelT w="190500" h="38100"/>
              </a:sp3d>
            </c:spPr>
            <c:extLst>
              <c:ext xmlns:c16="http://schemas.microsoft.com/office/drawing/2014/chart" uri="{C3380CC4-5D6E-409C-BE32-E72D297353CC}">
                <c16:uniqueId val="{0000000D-6AD2-451C-BB2B-0520C80FB72C}"/>
              </c:ext>
            </c:extLst>
          </c:dPt>
          <c:dPt>
            <c:idx val="7"/>
            <c:bubble3D val="0"/>
            <c:spPr>
              <a:solidFill>
                <a:schemeClr val="accent2">
                  <a:lumMod val="60000"/>
                </a:schemeClr>
              </a:solidFill>
              <a:ln>
                <a:noFill/>
              </a:ln>
              <a:effectLst/>
              <a:scene3d>
                <a:camera prst="orthographicFront"/>
                <a:lightRig rig="threePt" dir="t"/>
              </a:scene3d>
              <a:sp3d>
                <a:bevelT w="190500" h="38100"/>
              </a:sp3d>
            </c:spPr>
            <c:extLst>
              <c:ext xmlns:c16="http://schemas.microsoft.com/office/drawing/2014/chart" uri="{C3380CC4-5D6E-409C-BE32-E72D297353CC}">
                <c16:uniqueId val="{0000000F-6AD2-451C-BB2B-0520C80FB72C}"/>
              </c:ext>
            </c:extLst>
          </c:dPt>
          <c:dLbls>
            <c:spPr>
              <a:noFill/>
              <a:ln>
                <a:noFill/>
              </a:ln>
              <a:effectLst/>
            </c:spPr>
            <c:txPr>
              <a:bodyPr rot="0" spcFirstLastPara="1" vertOverflow="ellipsis" vert="horz" wrap="square" lIns="38100" tIns="19050" rIns="38100" bIns="19050" anchor="ctr" anchorCtr="1">
                <a:spAutoFit/>
              </a:bodyPr>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inEnd"/>
            <c:showLegendKey val="0"/>
            <c:showVal val="0"/>
            <c:showCatName val="0"/>
            <c:showSerName val="0"/>
            <c:showPercent val="1"/>
            <c:showBubbleSize val="0"/>
            <c:showLeaderLines val="0"/>
            <c:extLst>
              <c:ext xmlns:c15="http://schemas.microsoft.com/office/drawing/2012/chart" uri="{CE6537A1-D6FC-4f65-9D91-7224C49458BB}"/>
            </c:extLst>
          </c:dLbls>
          <c:cat>
            <c:strRef>
              <c:f>Sheet1!$A$2:$A$6</c:f>
              <c:strCache>
                <c:ptCount val="5"/>
                <c:pt idx="0">
                  <c:v>Karhutla dan Kabut Asap di Pekanbaru</c:v>
                </c:pt>
                <c:pt idx="1">
                  <c:v>Distankan Buka Layanan Pengaduan Hewan Kurban</c:v>
                </c:pt>
                <c:pt idx="2">
                  <c:v>KPK Hibahkan Aset Nazaruddin ke Pemko</c:v>
                </c:pt>
                <c:pt idx="3">
                  <c:v>Pemko Lunasi Tagihan PJU ke PLN</c:v>
                </c:pt>
                <c:pt idx="4">
                  <c:v>Pemko Kerja Sama dengan Gojek dan Bukalapak Permudah Bayar PBB</c:v>
                </c:pt>
              </c:strCache>
            </c:strRef>
          </c:cat>
          <c:val>
            <c:numRef>
              <c:f>Sheet1!$B$2:$B$6</c:f>
              <c:numCache>
                <c:formatCode>General</c:formatCode>
                <c:ptCount val="5"/>
                <c:pt idx="0">
                  <c:v>551</c:v>
                </c:pt>
                <c:pt idx="1">
                  <c:v>34</c:v>
                </c:pt>
                <c:pt idx="2">
                  <c:v>29</c:v>
                </c:pt>
                <c:pt idx="3">
                  <c:v>28</c:v>
                </c:pt>
                <c:pt idx="4">
                  <c:v>13</c:v>
                </c:pt>
              </c:numCache>
            </c:numRef>
          </c:val>
          <c:extLst>
            <c:ext xmlns:c16="http://schemas.microsoft.com/office/drawing/2014/chart" uri="{C3380CC4-5D6E-409C-BE32-E72D297353CC}">
              <c16:uniqueId val="{00000010-6AD2-451C-BB2B-0520C80FB72C}"/>
            </c:ext>
          </c:extLst>
        </c:ser>
        <c:dLbls>
          <c:showLegendKey val="0"/>
          <c:showVal val="0"/>
          <c:showCatName val="0"/>
          <c:showSerName val="0"/>
          <c:showPercent val="0"/>
          <c:showBubbleSize val="0"/>
          <c:showLeaderLines val="0"/>
        </c:dLbls>
        <c:firstSliceAng val="0"/>
      </c:pieChart>
      <c:spPr>
        <a:noFill/>
        <a:ln>
          <a:noFill/>
        </a:ln>
        <a:effectLst/>
      </c:spPr>
    </c:plotArea>
    <c:legend>
      <c:legendPos val="b"/>
      <c:layout>
        <c:manualLayout>
          <c:xMode val="edge"/>
          <c:yMode val="edge"/>
          <c:x val="3.2871987243905103E-2"/>
          <c:y val="0.62922187896208304"/>
          <c:w val="0.943290195982737"/>
          <c:h val="0.37077812103791702"/>
        </c:manualLayout>
      </c:layout>
      <c:overlay val="0"/>
      <c:spPr>
        <a:noFill/>
        <a:ln>
          <a:noFill/>
        </a:ln>
        <a:effectLst/>
      </c:spPr>
      <c:txPr>
        <a:bodyPr rot="0" spcFirstLastPara="1" vertOverflow="ellipsis" vert="horz" wrap="square" anchor="ctr" anchorCtr="1"/>
        <a:lstStyle/>
        <a:p>
          <a:pPr>
            <a:defRPr lang="en-US" sz="1050" b="0" i="0" u="none" strike="noStrike" kern="1200" baseline="0">
              <a:solidFill>
                <a:schemeClr val="tx1"/>
              </a:solidFill>
              <a:latin typeface="Trebuchet MS" panose="020B0603020202020204" pitchFamily="34" charset="0"/>
              <a:ea typeface="+mn-ea"/>
              <a:cs typeface="+mn-cs"/>
            </a:defRPr>
          </a:pPr>
          <a:endParaRPr lang="en-US"/>
        </a:p>
      </c:txPr>
    </c:legend>
    <c:plotVisOnly val="1"/>
    <c:dispBlanksAs val="zero"/>
    <c:showDLblsOverMax val="0"/>
  </c:chart>
  <c:spPr>
    <a:noFill/>
    <a:ln w="6350" cap="flat" cmpd="sng" algn="ctr">
      <a:solidFill>
        <a:schemeClr val="accent1"/>
      </a:solidFill>
      <a:prstDash val="solid"/>
      <a:miter lim="800000"/>
    </a:ln>
    <a:effectLst/>
  </c:spPr>
  <c:txPr>
    <a:bodyPr/>
    <a:lstStyle/>
    <a:p>
      <a:pPr>
        <a:defRPr lang="en-US"/>
      </a:pPr>
      <a:endParaRPr lang="en-US"/>
    </a:p>
  </c:txPr>
  <c:externalData r:id="rId3">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lang="en-US" sz="1860" b="0" i="0" u="none" strike="noStrike" kern="1200" spc="0" baseline="0">
                <a:solidFill>
                  <a:schemeClr val="tx1">
                    <a:lumMod val="65000"/>
                    <a:lumOff val="35000"/>
                  </a:schemeClr>
                </a:solidFill>
                <a:latin typeface="+mn-lt"/>
                <a:ea typeface="+mn-ea"/>
                <a:cs typeface="+mn-cs"/>
              </a:defRPr>
            </a:pPr>
            <a:r>
              <a:rPr lang="en-US" sz="1800" b="1" dirty="0">
                <a:solidFill>
                  <a:schemeClr val="tx1"/>
                </a:solidFill>
                <a:latin typeface="Trebuchet MS" panose="020B0603020202020204" pitchFamily="34" charset="0"/>
              </a:rPr>
              <a:t>PERISTIWA</a:t>
            </a:r>
            <a:r>
              <a:rPr lang="id-ID" sz="1800" b="1" dirty="0">
                <a:solidFill>
                  <a:schemeClr val="tx1"/>
                </a:solidFill>
                <a:latin typeface="Trebuchet MS" panose="020B0603020202020204" pitchFamily="34" charset="0"/>
              </a:rPr>
              <a:t> </a:t>
            </a:r>
            <a:r>
              <a:rPr lang="en-US" sz="1800" b="1" dirty="0">
                <a:solidFill>
                  <a:schemeClr val="tx1"/>
                </a:solidFill>
                <a:latin typeface="Trebuchet MS" panose="020B0603020202020204" pitchFamily="34" charset="0"/>
              </a:rPr>
              <a:t>KEPALA DAERAH</a:t>
            </a:r>
            <a:endParaRPr lang="en-US" sz="1800" b="1" baseline="0" dirty="0">
              <a:solidFill>
                <a:schemeClr val="tx1"/>
              </a:solidFill>
              <a:latin typeface="Trebuchet MS" panose="020B0603020202020204" pitchFamily="34" charset="0"/>
            </a:endParaRPr>
          </a:p>
        </c:rich>
      </c:tx>
      <c:overlay val="0"/>
      <c:spPr>
        <a:noFill/>
        <a:ln>
          <a:noFill/>
        </a:ln>
        <a:effectLst/>
      </c:spPr>
    </c:title>
    <c:autoTitleDeleted val="0"/>
    <c:plotArea>
      <c:layout>
        <c:manualLayout>
          <c:layoutTarget val="inner"/>
          <c:xMode val="edge"/>
          <c:yMode val="edge"/>
          <c:x val="0.212138354036846"/>
          <c:y val="0.147976735548072"/>
          <c:w val="0.57508169131147502"/>
          <c:h val="0.42027216555459002"/>
        </c:manualLayout>
      </c:layout>
      <c:pieChart>
        <c:varyColors val="1"/>
        <c:ser>
          <c:idx val="0"/>
          <c:order val="0"/>
          <c:tx>
            <c:strRef>
              <c:f>Sheet1!$B$1</c:f>
              <c:strCache>
                <c:ptCount val="1"/>
                <c:pt idx="0">
                  <c:v>JUMLAH</c:v>
                </c:pt>
              </c:strCache>
            </c:strRef>
          </c:tx>
          <c:spPr>
            <a:scene3d>
              <a:camera prst="orthographicFront"/>
              <a:lightRig rig="threePt" dir="t"/>
            </a:scene3d>
            <a:sp3d>
              <a:bevelT w="190500" h="38100"/>
            </a:sp3d>
          </c:spPr>
          <c:dPt>
            <c:idx val="0"/>
            <c:bubble3D val="0"/>
            <c:extLst>
              <c:ext xmlns:c16="http://schemas.microsoft.com/office/drawing/2014/chart" uri="{C3380CC4-5D6E-409C-BE32-E72D297353CC}">
                <c16:uniqueId val="{00000001-AF94-4B01-8952-D0A1EEEFB79D}"/>
              </c:ext>
            </c:extLst>
          </c:dPt>
          <c:dPt>
            <c:idx val="1"/>
            <c:bubble3D val="0"/>
            <c:extLst>
              <c:ext xmlns:c16="http://schemas.microsoft.com/office/drawing/2014/chart" uri="{C3380CC4-5D6E-409C-BE32-E72D297353CC}">
                <c16:uniqueId val="{00000003-AF94-4B01-8952-D0A1EEEFB79D}"/>
              </c:ext>
            </c:extLst>
          </c:dPt>
          <c:dPt>
            <c:idx val="2"/>
            <c:bubble3D val="0"/>
            <c:extLst>
              <c:ext xmlns:c16="http://schemas.microsoft.com/office/drawing/2014/chart" uri="{C3380CC4-5D6E-409C-BE32-E72D297353CC}">
                <c16:uniqueId val="{00000005-AF94-4B01-8952-D0A1EEEFB79D}"/>
              </c:ext>
            </c:extLst>
          </c:dPt>
          <c:dPt>
            <c:idx val="3"/>
            <c:bubble3D val="0"/>
            <c:extLst>
              <c:ext xmlns:c16="http://schemas.microsoft.com/office/drawing/2014/chart" uri="{C3380CC4-5D6E-409C-BE32-E72D297353CC}">
                <c16:uniqueId val="{00000007-AF94-4B01-8952-D0A1EEEFB79D}"/>
              </c:ext>
            </c:extLst>
          </c:dPt>
          <c:dPt>
            <c:idx val="4"/>
            <c:bubble3D val="0"/>
            <c:extLst>
              <c:ext xmlns:c16="http://schemas.microsoft.com/office/drawing/2014/chart" uri="{C3380CC4-5D6E-409C-BE32-E72D297353CC}">
                <c16:uniqueId val="{00000009-AF94-4B01-8952-D0A1EEEFB79D}"/>
              </c:ext>
            </c:extLst>
          </c:dPt>
          <c:dPt>
            <c:idx val="5"/>
            <c:bubble3D val="0"/>
            <c:extLst>
              <c:ext xmlns:c16="http://schemas.microsoft.com/office/drawing/2014/chart" uri="{C3380CC4-5D6E-409C-BE32-E72D297353CC}">
                <c16:uniqueId val="{0000000B-AF94-4B01-8952-D0A1EEEFB79D}"/>
              </c:ext>
            </c:extLst>
          </c:dPt>
          <c:dPt>
            <c:idx val="6"/>
            <c:bubble3D val="0"/>
            <c:extLst>
              <c:ext xmlns:c16="http://schemas.microsoft.com/office/drawing/2014/chart" uri="{C3380CC4-5D6E-409C-BE32-E72D297353CC}">
                <c16:uniqueId val="{0000000D-AF94-4B01-8952-D0A1EEEFB79D}"/>
              </c:ext>
            </c:extLst>
          </c:dPt>
          <c:dPt>
            <c:idx val="7"/>
            <c:bubble3D val="0"/>
            <c:extLst>
              <c:ext xmlns:c16="http://schemas.microsoft.com/office/drawing/2014/chart" uri="{C3380CC4-5D6E-409C-BE32-E72D297353CC}">
                <c16:uniqueId val="{0000000F-AF94-4B01-8952-D0A1EEEFB79D}"/>
              </c:ext>
            </c:extLst>
          </c:dPt>
          <c:dLbls>
            <c:spPr>
              <a:noFill/>
              <a:ln>
                <a:noFill/>
              </a:ln>
              <a:effectLst/>
            </c:spPr>
            <c:txPr>
              <a:bodyPr rot="0" spcFirstLastPara="1" vertOverflow="ellipsis" vert="horz" wrap="square" lIns="38100" tIns="19050" rIns="38100" bIns="19050" anchor="ctr" anchorCtr="1">
                <a:spAutoFit/>
              </a:bodyPr>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inEnd"/>
            <c:showLegendKey val="0"/>
            <c:showVal val="0"/>
            <c:showCatName val="0"/>
            <c:showSerName val="0"/>
            <c:showPercent val="1"/>
            <c:showBubbleSize val="0"/>
            <c:showLeaderLines val="0"/>
            <c:extLst>
              <c:ext xmlns:c15="http://schemas.microsoft.com/office/drawing/2012/chart" uri="{CE6537A1-D6FC-4f65-9D91-7224C49458BB}"/>
            </c:extLst>
          </c:dLbls>
          <c:cat>
            <c:strRef>
              <c:f>Sheet1!$A$2:$A$9</c:f>
              <c:strCache>
                <c:ptCount val="8"/>
                <c:pt idx="0">
                  <c:v>Nyatakan Pemko Akan Evaluasi Aset Nazaruddin yang Dilimpahkan oleh KPK</c:v>
                </c:pt>
                <c:pt idx="1">
                  <c:v>Hadiri Tebingtinggi Expo 2019</c:v>
                </c:pt>
                <c:pt idx="2">
                  <c:v>Nyatakan Pihaknya Belum Dapat Laporan terkait Penggunaan DAK Fisik 2019</c:v>
                </c:pt>
                <c:pt idx="3">
                  <c:v>Raih Penghargaan dari Appernas Jaya</c:v>
                </c:pt>
                <c:pt idx="4">
                  <c:v>Hadiri Rapat Koordinasi Nasional Penanggulangan Karhutla di Jakarta</c:v>
                </c:pt>
                <c:pt idx="5">
                  <c:v>Nyatakan Kementerian ESDM Akan Bangun 25 Ribu Jargas di Pekanbaru</c:v>
                </c:pt>
                <c:pt idx="6">
                  <c:v>Nyatakan Pihaknya Belum Bisa Tanggapi Aspirasi Guru Terkait Tunjangan Perbaikan Penghasilan dalam APBD 2020</c:v>
                </c:pt>
                <c:pt idx="7">
                  <c:v>Terima Kunjungan Investor Korea Bahas Investasi Bidang Peternakan Sapi</c:v>
                </c:pt>
              </c:strCache>
            </c:strRef>
          </c:cat>
          <c:val>
            <c:numRef>
              <c:f>Sheet1!$B$2:$B$9</c:f>
              <c:numCache>
                <c:formatCode>General</c:formatCode>
                <c:ptCount val="8"/>
                <c:pt idx="0">
                  <c:v>27</c:v>
                </c:pt>
                <c:pt idx="1">
                  <c:v>12</c:v>
                </c:pt>
                <c:pt idx="2">
                  <c:v>10</c:v>
                </c:pt>
                <c:pt idx="3">
                  <c:v>9</c:v>
                </c:pt>
                <c:pt idx="4">
                  <c:v>8</c:v>
                </c:pt>
                <c:pt idx="5">
                  <c:v>7</c:v>
                </c:pt>
                <c:pt idx="6">
                  <c:v>5</c:v>
                </c:pt>
                <c:pt idx="7">
                  <c:v>5</c:v>
                </c:pt>
              </c:numCache>
            </c:numRef>
          </c:val>
          <c:extLst>
            <c:ext xmlns:c16="http://schemas.microsoft.com/office/drawing/2014/chart" uri="{C3380CC4-5D6E-409C-BE32-E72D297353CC}">
              <c16:uniqueId val="{00000010-AF94-4B01-8952-D0A1EEEFB79D}"/>
            </c:ext>
          </c:extLst>
        </c:ser>
        <c:dLbls>
          <c:showLegendKey val="0"/>
          <c:showVal val="0"/>
          <c:showCatName val="0"/>
          <c:showSerName val="0"/>
          <c:showPercent val="0"/>
          <c:showBubbleSize val="0"/>
          <c:showLeaderLines val="0"/>
        </c:dLbls>
        <c:firstSliceAng val="0"/>
      </c:pieChart>
      <c:spPr>
        <a:noFill/>
        <a:ln>
          <a:noFill/>
        </a:ln>
        <a:effectLst/>
      </c:spPr>
    </c:plotArea>
    <c:legend>
      <c:legendPos val="b"/>
      <c:layout>
        <c:manualLayout>
          <c:xMode val="edge"/>
          <c:yMode val="edge"/>
          <c:x val="5.1654148922823301E-2"/>
          <c:y val="0.624381383760367"/>
          <c:w val="0.92763851614494197"/>
          <c:h val="0.34899589263019398"/>
        </c:manualLayout>
      </c:layout>
      <c:overlay val="0"/>
      <c:spPr>
        <a:noFill/>
        <a:ln>
          <a:noFill/>
        </a:ln>
        <a:effectLst/>
      </c:spPr>
      <c:txPr>
        <a:bodyPr rot="0" spcFirstLastPara="1" vertOverflow="ellipsis" vert="horz" wrap="square" anchor="ctr" anchorCtr="1"/>
        <a:lstStyle/>
        <a:p>
          <a:pPr>
            <a:defRPr lang="en-US" sz="1050" b="0" i="0" u="none" strike="noStrike" kern="1200" baseline="0">
              <a:solidFill>
                <a:schemeClr val="tx1"/>
              </a:solidFill>
              <a:latin typeface="Trebuchet MS" panose="020B0603020202020204" pitchFamily="34" charset="0"/>
              <a:ea typeface="+mn-ea"/>
              <a:cs typeface="+mn-cs"/>
            </a:defRPr>
          </a:pPr>
          <a:endParaRPr lang="en-US"/>
        </a:p>
      </c:txPr>
    </c:legend>
    <c:plotVisOnly val="1"/>
    <c:dispBlanksAs val="zero"/>
    <c:showDLblsOverMax val="0"/>
  </c:chart>
  <c:spPr>
    <a:noFill/>
    <a:ln>
      <a:solidFill>
        <a:schemeClr val="accent1"/>
      </a:solidFill>
    </a:ln>
    <a:effectLst/>
  </c:spPr>
  <c:txPr>
    <a:bodyPr/>
    <a:lstStyle/>
    <a:p>
      <a:pPr>
        <a:defRPr lang="en-US"/>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Column1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en-US" sz="1195" b="0"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Lingkungan &amp; Satwa</c:v>
                </c:pt>
                <c:pt idx="1">
                  <c:v>Politik</c:v>
                </c:pt>
                <c:pt idx="2">
                  <c:v>Ekonomi</c:v>
                </c:pt>
                <c:pt idx="3">
                  <c:v>Administrasi &amp; Pemerintahan</c:v>
                </c:pt>
                <c:pt idx="4">
                  <c:v>Kebencanaan</c:v>
                </c:pt>
                <c:pt idx="5">
                  <c:v>Hukum &amp; Kriminalitas</c:v>
                </c:pt>
                <c:pt idx="6">
                  <c:v>Sosial &amp; Kesehatan</c:v>
                </c:pt>
              </c:strCache>
            </c:strRef>
          </c:cat>
          <c:val>
            <c:numRef>
              <c:f>Sheet1!$B$2:$B$8</c:f>
              <c:numCache>
                <c:formatCode>General</c:formatCode>
                <c:ptCount val="7"/>
                <c:pt idx="0">
                  <c:v>1</c:v>
                </c:pt>
                <c:pt idx="1">
                  <c:v>5</c:v>
                </c:pt>
                <c:pt idx="2">
                  <c:v>6</c:v>
                </c:pt>
                <c:pt idx="3">
                  <c:v>7</c:v>
                </c:pt>
                <c:pt idx="4">
                  <c:v>11</c:v>
                </c:pt>
                <c:pt idx="5">
                  <c:v>20</c:v>
                </c:pt>
                <c:pt idx="6">
                  <c:v>23</c:v>
                </c:pt>
              </c:numCache>
            </c:numRef>
          </c:val>
          <c:extLst>
            <c:ext xmlns:c16="http://schemas.microsoft.com/office/drawing/2014/chart" uri="{C3380CC4-5D6E-409C-BE32-E72D297353CC}">
              <c16:uniqueId val="{00000000-A65C-40CC-A942-CAF4C8E123F9}"/>
            </c:ext>
          </c:extLst>
        </c:ser>
        <c:dLbls>
          <c:showLegendKey val="0"/>
          <c:showVal val="0"/>
          <c:showCatName val="0"/>
          <c:showSerName val="0"/>
          <c:showPercent val="0"/>
          <c:showBubbleSize val="0"/>
        </c:dLbls>
        <c:gapWidth val="182"/>
        <c:axId val="210494335"/>
        <c:axId val="77987775"/>
      </c:barChart>
      <c:catAx>
        <c:axId val="210494335"/>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US" sz="1200" b="1" i="0" u="none" strike="noStrike" kern="1200" baseline="0">
                <a:solidFill>
                  <a:schemeClr val="tx1"/>
                </a:solidFill>
                <a:latin typeface="Trebuchet MS" panose="020B0603020202020204" pitchFamily="34" charset="0"/>
                <a:ea typeface="+mn-ea"/>
                <a:cs typeface="+mn-cs"/>
              </a:defRPr>
            </a:pPr>
            <a:endParaRPr lang="en-US"/>
          </a:p>
        </c:txPr>
        <c:crossAx val="77987775"/>
        <c:crosses val="autoZero"/>
        <c:auto val="1"/>
        <c:lblAlgn val="ctr"/>
        <c:lblOffset val="100"/>
        <c:noMultiLvlLbl val="0"/>
      </c:catAx>
      <c:valAx>
        <c:axId val="77987775"/>
        <c:scaling>
          <c:orientation val="minMax"/>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210494335"/>
        <c:crosses val="autoZero"/>
        <c:crossBetween val="between"/>
      </c:valAx>
      <c:spPr>
        <a:noFill/>
        <a:ln>
          <a:noFill/>
        </a:ln>
        <a:effectLst/>
      </c:spPr>
    </c:plotArea>
    <c:plotVisOnly val="1"/>
    <c:dispBlanksAs val="gap"/>
    <c:showDLblsOverMax val="0"/>
  </c:chart>
  <c:spPr>
    <a:noFill/>
    <a:ln>
      <a:noFill/>
    </a:ln>
    <a:effectLst/>
  </c:spPr>
  <c:txPr>
    <a:bodyPr/>
    <a:lstStyle/>
    <a:p>
      <a:pPr>
        <a:defRPr lang="en-US"/>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Pt>
            <c:idx val="0"/>
            <c:invertIfNegative val="0"/>
            <c:bubble3D val="0"/>
            <c:extLst>
              <c:ext xmlns:c16="http://schemas.microsoft.com/office/drawing/2014/chart" uri="{C3380CC4-5D6E-409C-BE32-E72D297353CC}">
                <c16:uniqueId val="{00000000-F145-49AC-A308-FCA79FE282F8}"/>
              </c:ext>
            </c:extLst>
          </c:dPt>
          <c:dPt>
            <c:idx val="1"/>
            <c:invertIfNegative val="0"/>
            <c:bubble3D val="0"/>
            <c:extLst>
              <c:ext xmlns:c16="http://schemas.microsoft.com/office/drawing/2014/chart" uri="{C3380CC4-5D6E-409C-BE32-E72D297353CC}">
                <c16:uniqueId val="{00000002-F145-49AC-A308-FCA79FE282F8}"/>
              </c:ext>
            </c:extLst>
          </c:dPt>
          <c:dPt>
            <c:idx val="2"/>
            <c:invertIfNegative val="0"/>
            <c:bubble3D val="0"/>
            <c:extLst>
              <c:ext xmlns:c16="http://schemas.microsoft.com/office/drawing/2014/chart" uri="{C3380CC4-5D6E-409C-BE32-E72D297353CC}">
                <c16:uniqueId val="{00000011-F145-49AC-A308-FCA79FE282F8}"/>
              </c:ext>
            </c:extLst>
          </c:dPt>
          <c:dPt>
            <c:idx val="3"/>
            <c:invertIfNegative val="0"/>
            <c:bubble3D val="0"/>
            <c:extLst>
              <c:ext xmlns:c16="http://schemas.microsoft.com/office/drawing/2014/chart" uri="{C3380CC4-5D6E-409C-BE32-E72D297353CC}">
                <c16:uniqueId val="{00000011-A5D6-469A-AF9B-11D47E412705}"/>
              </c:ext>
            </c:extLst>
          </c:dPt>
          <c:dPt>
            <c:idx val="5"/>
            <c:invertIfNegative val="0"/>
            <c:bubble3D val="0"/>
            <c:extLst>
              <c:ext xmlns:c16="http://schemas.microsoft.com/office/drawing/2014/chart" uri="{C3380CC4-5D6E-409C-BE32-E72D297353CC}">
                <c16:uniqueId val="{00000003-F145-49AC-A308-FCA79FE282F8}"/>
              </c:ext>
            </c:extLst>
          </c:dPt>
          <c:dPt>
            <c:idx val="6"/>
            <c:invertIfNegative val="0"/>
            <c:bubble3D val="0"/>
            <c:extLst>
              <c:ext xmlns:c16="http://schemas.microsoft.com/office/drawing/2014/chart" uri="{C3380CC4-5D6E-409C-BE32-E72D297353CC}">
                <c16:uniqueId val="{00000004-F145-49AC-A308-FCA79FE282F8}"/>
              </c:ext>
            </c:extLst>
          </c:dPt>
          <c:dPt>
            <c:idx val="7"/>
            <c:invertIfNegative val="0"/>
            <c:bubble3D val="0"/>
            <c:extLst>
              <c:ext xmlns:c16="http://schemas.microsoft.com/office/drawing/2014/chart" uri="{C3380CC4-5D6E-409C-BE32-E72D297353CC}">
                <c16:uniqueId val="{00000005-F145-49AC-A308-FCA79FE282F8}"/>
              </c:ext>
            </c:extLst>
          </c:dPt>
          <c:dPt>
            <c:idx val="8"/>
            <c:invertIfNegative val="0"/>
            <c:bubble3D val="0"/>
            <c:extLst>
              <c:ext xmlns:c16="http://schemas.microsoft.com/office/drawing/2014/chart" uri="{C3380CC4-5D6E-409C-BE32-E72D297353CC}">
                <c16:uniqueId val="{00000006-F145-49AC-A308-FCA79FE282F8}"/>
              </c:ext>
            </c:extLst>
          </c:dPt>
          <c:dPt>
            <c:idx val="9"/>
            <c:invertIfNegative val="0"/>
            <c:bubble3D val="0"/>
            <c:extLst>
              <c:ext xmlns:c16="http://schemas.microsoft.com/office/drawing/2014/chart" uri="{C3380CC4-5D6E-409C-BE32-E72D297353CC}">
                <c16:uniqueId val="{00000007-F145-49AC-A308-FCA79FE282F8}"/>
              </c:ext>
            </c:extLst>
          </c:dPt>
          <c:dPt>
            <c:idx val="11"/>
            <c:invertIfNegative val="0"/>
            <c:bubble3D val="0"/>
            <c:extLst>
              <c:ext xmlns:c16="http://schemas.microsoft.com/office/drawing/2014/chart" uri="{C3380CC4-5D6E-409C-BE32-E72D297353CC}">
                <c16:uniqueId val="{00000008-F145-49AC-A308-FCA79FE282F8}"/>
              </c:ext>
            </c:extLst>
          </c:dPt>
          <c:dPt>
            <c:idx val="12"/>
            <c:invertIfNegative val="0"/>
            <c:bubble3D val="0"/>
            <c:extLst>
              <c:ext xmlns:c16="http://schemas.microsoft.com/office/drawing/2014/chart" uri="{C3380CC4-5D6E-409C-BE32-E72D297353CC}">
                <c16:uniqueId val="{00000009-F145-49AC-A308-FCA79FE282F8}"/>
              </c:ext>
            </c:extLst>
          </c:dPt>
          <c:dPt>
            <c:idx val="13"/>
            <c:invertIfNegative val="0"/>
            <c:bubble3D val="0"/>
            <c:extLst>
              <c:ext xmlns:c16="http://schemas.microsoft.com/office/drawing/2014/chart" uri="{C3380CC4-5D6E-409C-BE32-E72D297353CC}">
                <c16:uniqueId val="{0000000A-F145-49AC-A308-FCA79FE282F8}"/>
              </c:ext>
            </c:extLst>
          </c:dPt>
          <c:dPt>
            <c:idx val="14"/>
            <c:invertIfNegative val="0"/>
            <c:bubble3D val="0"/>
            <c:extLst>
              <c:ext xmlns:c16="http://schemas.microsoft.com/office/drawing/2014/chart" uri="{C3380CC4-5D6E-409C-BE32-E72D297353CC}">
                <c16:uniqueId val="{0000000B-F145-49AC-A308-FCA79FE282F8}"/>
              </c:ext>
            </c:extLst>
          </c:dPt>
          <c:dPt>
            <c:idx val="17"/>
            <c:invertIfNegative val="0"/>
            <c:bubble3D val="0"/>
            <c:extLst>
              <c:ext xmlns:c16="http://schemas.microsoft.com/office/drawing/2014/chart" uri="{C3380CC4-5D6E-409C-BE32-E72D297353CC}">
                <c16:uniqueId val="{0000000C-F145-49AC-A308-FCA79FE282F8}"/>
              </c:ext>
            </c:extLst>
          </c:dPt>
          <c:dPt>
            <c:idx val="19"/>
            <c:invertIfNegative val="0"/>
            <c:bubble3D val="0"/>
            <c:extLst>
              <c:ext xmlns:c16="http://schemas.microsoft.com/office/drawing/2014/chart" uri="{C3380CC4-5D6E-409C-BE32-E72D297353CC}">
                <c16:uniqueId val="{0000000D-F145-49AC-A308-FCA79FE282F8}"/>
              </c:ext>
            </c:extLst>
          </c:dPt>
          <c:dPt>
            <c:idx val="21"/>
            <c:invertIfNegative val="0"/>
            <c:bubble3D val="0"/>
            <c:extLst>
              <c:ext xmlns:c16="http://schemas.microsoft.com/office/drawing/2014/chart" uri="{C3380CC4-5D6E-409C-BE32-E72D297353CC}">
                <c16:uniqueId val="{0000000E-F145-49AC-A308-FCA79FE282F8}"/>
              </c:ext>
            </c:extLst>
          </c:dPt>
          <c:dPt>
            <c:idx val="22"/>
            <c:invertIfNegative val="0"/>
            <c:bubble3D val="0"/>
            <c:extLst>
              <c:ext xmlns:c16="http://schemas.microsoft.com/office/drawing/2014/chart" uri="{C3380CC4-5D6E-409C-BE32-E72D297353CC}">
                <c16:uniqueId val="{0000000F-F145-49AC-A308-FCA79FE282F8}"/>
              </c:ext>
            </c:extLst>
          </c:dPt>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Sheet1!$A$2:$A$3</c:f>
              <c:strCache>
                <c:ptCount val="2"/>
                <c:pt idx="0">
                  <c:v>Kabid Perbendaharaan BPKAD Kota Pekanbaru, Basri</c:v>
                </c:pt>
                <c:pt idx="1">
                  <c:v>Sekda Kota Pekanbaru, M Noer</c:v>
                </c:pt>
              </c:strCache>
            </c:strRef>
          </c:cat>
          <c:val>
            <c:numRef>
              <c:f>Sheet1!$B$2:$B$3</c:f>
              <c:numCache>
                <c:formatCode>General</c:formatCode>
                <c:ptCount val="2"/>
                <c:pt idx="0">
                  <c:v>1</c:v>
                </c:pt>
                <c:pt idx="1">
                  <c:v>6</c:v>
                </c:pt>
              </c:numCache>
            </c:numRef>
          </c:val>
          <c:extLst>
            <c:ext xmlns:c16="http://schemas.microsoft.com/office/drawing/2014/chart" uri="{C3380CC4-5D6E-409C-BE32-E72D297353CC}">
              <c16:uniqueId val="{00000010-F145-49AC-A308-FCA79FE282F8}"/>
            </c:ext>
          </c:extLst>
        </c:ser>
        <c:dLbls>
          <c:showLegendKey val="0"/>
          <c:showVal val="0"/>
          <c:showCatName val="0"/>
          <c:showSerName val="0"/>
          <c:showPercent val="0"/>
          <c:showBubbleSize val="0"/>
        </c:dLbls>
        <c:gapWidth val="182"/>
        <c:axId val="145201408"/>
        <c:axId val="145211392"/>
      </c:barChart>
      <c:catAx>
        <c:axId val="1452014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145211392"/>
        <c:crosses val="autoZero"/>
        <c:auto val="1"/>
        <c:lblAlgn val="ctr"/>
        <c:lblOffset val="100"/>
        <c:noMultiLvlLbl val="0"/>
      </c:catAx>
      <c:valAx>
        <c:axId val="14521139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145201408"/>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Pt>
            <c:idx val="0"/>
            <c:invertIfNegative val="0"/>
            <c:bubble3D val="0"/>
            <c:spPr>
              <a:solidFill>
                <a:srgbClr val="EF03BC"/>
              </a:solidFill>
              <a:ln>
                <a:noFill/>
              </a:ln>
              <a:effectLst>
                <a:outerShdw blurRad="50800" dist="38100" dir="13500000" algn="br" rotWithShape="0">
                  <a:prstClr val="black">
                    <a:alpha val="40000"/>
                  </a:prstClr>
                </a:outerShdw>
              </a:effectLst>
            </c:spPr>
            <c:extLst>
              <c:ext xmlns:c16="http://schemas.microsoft.com/office/drawing/2014/chart" uri="{C3380CC4-5D6E-409C-BE32-E72D297353CC}">
                <c16:uniqueId val="{00000000-6856-4F76-8804-62C088E8684D}"/>
              </c:ext>
            </c:extLst>
          </c:dPt>
          <c:dPt>
            <c:idx val="1"/>
            <c:invertIfNegative val="0"/>
            <c:bubble3D val="0"/>
            <c:spPr>
              <a:solidFill>
                <a:srgbClr val="FFFF99"/>
              </a:solidFill>
              <a:ln>
                <a:noFill/>
              </a:ln>
              <a:effectLst>
                <a:outerShdw blurRad="50800" dist="38100" dir="13500000" algn="br" rotWithShape="0">
                  <a:prstClr val="black">
                    <a:alpha val="40000"/>
                  </a:prstClr>
                </a:outerShdw>
              </a:effectLst>
            </c:spPr>
            <c:extLst>
              <c:ext xmlns:c16="http://schemas.microsoft.com/office/drawing/2014/chart" uri="{C3380CC4-5D6E-409C-BE32-E72D297353CC}">
                <c16:uniqueId val="{00000001-6856-4F76-8804-62C088E8684D}"/>
              </c:ext>
            </c:extLst>
          </c:dPt>
          <c:dPt>
            <c:idx val="2"/>
            <c:invertIfNegative val="0"/>
            <c:bubble3D val="0"/>
            <c:spPr>
              <a:solidFill>
                <a:srgbClr val="FFFF99"/>
              </a:solidFill>
              <a:ln>
                <a:noFill/>
              </a:ln>
              <a:effectLst>
                <a:outerShdw blurRad="50800" dist="38100" dir="13500000" algn="br" rotWithShape="0">
                  <a:prstClr val="black">
                    <a:alpha val="40000"/>
                  </a:prstClr>
                </a:outerShdw>
              </a:effectLst>
            </c:spPr>
            <c:extLst>
              <c:ext xmlns:c16="http://schemas.microsoft.com/office/drawing/2014/chart" uri="{C3380CC4-5D6E-409C-BE32-E72D297353CC}">
                <c16:uniqueId val="{00000003-6856-4F76-8804-62C088E8684D}"/>
              </c:ext>
            </c:extLst>
          </c:dPt>
          <c:dPt>
            <c:idx val="3"/>
            <c:invertIfNegative val="0"/>
            <c:bubble3D val="0"/>
            <c:spPr>
              <a:solidFill>
                <a:srgbClr val="FFFF99"/>
              </a:solidFill>
              <a:ln>
                <a:noFill/>
              </a:ln>
              <a:effectLst>
                <a:outerShdw blurRad="50800" dist="38100" dir="13500000" algn="br" rotWithShape="0">
                  <a:prstClr val="black">
                    <a:alpha val="40000"/>
                  </a:prstClr>
                </a:outerShdw>
              </a:effectLst>
            </c:spPr>
            <c:extLst>
              <c:ext xmlns:c16="http://schemas.microsoft.com/office/drawing/2014/chart" uri="{C3380CC4-5D6E-409C-BE32-E72D297353CC}">
                <c16:uniqueId val="{00000012-C313-47FD-A0AA-27C8685C5F3C}"/>
              </c:ext>
            </c:extLst>
          </c:dPt>
          <c:dPt>
            <c:idx val="4"/>
            <c:invertIfNegative val="0"/>
            <c:bubble3D val="0"/>
            <c:spPr>
              <a:solidFill>
                <a:srgbClr val="FFFF99"/>
              </a:solidFill>
              <a:ln>
                <a:noFill/>
              </a:ln>
              <a:effectLst>
                <a:outerShdw blurRad="50800" dist="38100" dir="13500000" algn="br" rotWithShape="0">
                  <a:prstClr val="black">
                    <a:alpha val="40000"/>
                  </a:prstClr>
                </a:outerShdw>
              </a:effectLst>
            </c:spPr>
            <c:extLst>
              <c:ext xmlns:c16="http://schemas.microsoft.com/office/drawing/2014/chart" uri="{C3380CC4-5D6E-409C-BE32-E72D297353CC}">
                <c16:uniqueId val="{00000011-C313-47FD-A0AA-27C8685C5F3C}"/>
              </c:ext>
            </c:extLst>
          </c:dPt>
          <c:dPt>
            <c:idx val="5"/>
            <c:invertIfNegative val="0"/>
            <c:bubble3D val="0"/>
            <c:extLst>
              <c:ext xmlns:c16="http://schemas.microsoft.com/office/drawing/2014/chart" uri="{C3380CC4-5D6E-409C-BE32-E72D297353CC}">
                <c16:uniqueId val="{00000004-6856-4F76-8804-62C088E8684D}"/>
              </c:ext>
            </c:extLst>
          </c:dPt>
          <c:dPt>
            <c:idx val="6"/>
            <c:invertIfNegative val="0"/>
            <c:bubble3D val="0"/>
            <c:extLst>
              <c:ext xmlns:c16="http://schemas.microsoft.com/office/drawing/2014/chart" uri="{C3380CC4-5D6E-409C-BE32-E72D297353CC}">
                <c16:uniqueId val="{00000005-6856-4F76-8804-62C088E8684D}"/>
              </c:ext>
            </c:extLst>
          </c:dPt>
          <c:dPt>
            <c:idx val="7"/>
            <c:invertIfNegative val="0"/>
            <c:bubble3D val="0"/>
            <c:extLst>
              <c:ext xmlns:c16="http://schemas.microsoft.com/office/drawing/2014/chart" uri="{C3380CC4-5D6E-409C-BE32-E72D297353CC}">
                <c16:uniqueId val="{00000006-6856-4F76-8804-62C088E8684D}"/>
              </c:ext>
            </c:extLst>
          </c:dPt>
          <c:dPt>
            <c:idx val="8"/>
            <c:invertIfNegative val="0"/>
            <c:bubble3D val="0"/>
            <c:extLst>
              <c:ext xmlns:c16="http://schemas.microsoft.com/office/drawing/2014/chart" uri="{C3380CC4-5D6E-409C-BE32-E72D297353CC}">
                <c16:uniqueId val="{00000007-6856-4F76-8804-62C088E8684D}"/>
              </c:ext>
            </c:extLst>
          </c:dPt>
          <c:dPt>
            <c:idx val="9"/>
            <c:invertIfNegative val="0"/>
            <c:bubble3D val="0"/>
            <c:spPr>
              <a:solidFill>
                <a:srgbClr val="FFFF99"/>
              </a:solidFill>
              <a:ln>
                <a:noFill/>
              </a:ln>
              <a:effectLst>
                <a:outerShdw blurRad="50800" dist="38100" dir="13500000" algn="br" rotWithShape="0">
                  <a:prstClr val="black">
                    <a:alpha val="40000"/>
                  </a:prstClr>
                </a:outerShdw>
              </a:effectLst>
            </c:spPr>
            <c:extLst>
              <c:ext xmlns:c16="http://schemas.microsoft.com/office/drawing/2014/chart" uri="{C3380CC4-5D6E-409C-BE32-E72D297353CC}">
                <c16:uniqueId val="{00000008-6856-4F76-8804-62C088E8684D}"/>
              </c:ext>
            </c:extLst>
          </c:dPt>
          <c:dPt>
            <c:idx val="11"/>
            <c:invertIfNegative val="0"/>
            <c:bubble3D val="0"/>
            <c:extLst>
              <c:ext xmlns:c16="http://schemas.microsoft.com/office/drawing/2014/chart" uri="{C3380CC4-5D6E-409C-BE32-E72D297353CC}">
                <c16:uniqueId val="{00000009-6856-4F76-8804-62C088E8684D}"/>
              </c:ext>
            </c:extLst>
          </c:dPt>
          <c:dPt>
            <c:idx val="12"/>
            <c:invertIfNegative val="0"/>
            <c:bubble3D val="0"/>
            <c:extLst>
              <c:ext xmlns:c16="http://schemas.microsoft.com/office/drawing/2014/chart" uri="{C3380CC4-5D6E-409C-BE32-E72D297353CC}">
                <c16:uniqueId val="{0000000A-6856-4F76-8804-62C088E8684D}"/>
              </c:ext>
            </c:extLst>
          </c:dPt>
          <c:dPt>
            <c:idx val="13"/>
            <c:invertIfNegative val="0"/>
            <c:bubble3D val="0"/>
            <c:extLst>
              <c:ext xmlns:c16="http://schemas.microsoft.com/office/drawing/2014/chart" uri="{C3380CC4-5D6E-409C-BE32-E72D297353CC}">
                <c16:uniqueId val="{0000000B-6856-4F76-8804-62C088E8684D}"/>
              </c:ext>
            </c:extLst>
          </c:dPt>
          <c:dPt>
            <c:idx val="14"/>
            <c:invertIfNegative val="0"/>
            <c:bubble3D val="0"/>
            <c:extLst>
              <c:ext xmlns:c16="http://schemas.microsoft.com/office/drawing/2014/chart" uri="{C3380CC4-5D6E-409C-BE32-E72D297353CC}">
                <c16:uniqueId val="{0000000C-6856-4F76-8804-62C088E8684D}"/>
              </c:ext>
            </c:extLst>
          </c:dPt>
          <c:dPt>
            <c:idx val="17"/>
            <c:invertIfNegative val="0"/>
            <c:bubble3D val="0"/>
            <c:extLst>
              <c:ext xmlns:c16="http://schemas.microsoft.com/office/drawing/2014/chart" uri="{C3380CC4-5D6E-409C-BE32-E72D297353CC}">
                <c16:uniqueId val="{0000000D-6856-4F76-8804-62C088E8684D}"/>
              </c:ext>
            </c:extLst>
          </c:dPt>
          <c:dPt>
            <c:idx val="19"/>
            <c:invertIfNegative val="0"/>
            <c:bubble3D val="0"/>
            <c:extLst>
              <c:ext xmlns:c16="http://schemas.microsoft.com/office/drawing/2014/chart" uri="{C3380CC4-5D6E-409C-BE32-E72D297353CC}">
                <c16:uniqueId val="{0000000E-6856-4F76-8804-62C088E8684D}"/>
              </c:ext>
            </c:extLst>
          </c:dPt>
          <c:dPt>
            <c:idx val="21"/>
            <c:invertIfNegative val="0"/>
            <c:bubble3D val="0"/>
            <c:extLst>
              <c:ext xmlns:c16="http://schemas.microsoft.com/office/drawing/2014/chart" uri="{C3380CC4-5D6E-409C-BE32-E72D297353CC}">
                <c16:uniqueId val="{0000000F-6856-4F76-8804-62C088E8684D}"/>
              </c:ext>
            </c:extLst>
          </c:dPt>
          <c:dPt>
            <c:idx val="22"/>
            <c:invertIfNegative val="0"/>
            <c:bubble3D val="0"/>
            <c:extLst>
              <c:ext xmlns:c16="http://schemas.microsoft.com/office/drawing/2014/chart" uri="{C3380CC4-5D6E-409C-BE32-E72D297353CC}">
                <c16:uniqueId val="{00000010-6856-4F76-8804-62C088E8684D}"/>
              </c:ext>
            </c:extLst>
          </c:dPt>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Sheet1!$A$2:$A$11</c:f>
              <c:strCache>
                <c:ptCount val="10"/>
                <c:pt idx="0">
                  <c:v>Ketua LSM Perkara Riau, V Freddy</c:v>
                </c:pt>
                <c:pt idx="1">
                  <c:v>Mahasiswa UNRI, Abdul Hamid</c:v>
                </c:pt>
                <c:pt idx="2">
                  <c:v>Warga, Ade</c:v>
                </c:pt>
                <c:pt idx="3">
                  <c:v>Warga, Sudirman</c:v>
                </c:pt>
                <c:pt idx="4">
                  <c:v>Pengungsi dari Agfanistan, Shawali Shahab</c:v>
                </c:pt>
                <c:pt idx="5">
                  <c:v>Sekretaris Distankan Kota Pekanbaru, Firdaus</c:v>
                </c:pt>
                <c:pt idx="6">
                  <c:v>Korem 031/Wirabima, Brigjen TNI Muhammad Fajar</c:v>
                </c:pt>
                <c:pt idx="7">
                  <c:v>Kapolda Riau, Irjen Pol Widodo Eko Prihastopo</c:v>
                </c:pt>
                <c:pt idx="8">
                  <c:v>Kabid Humas Polda Riau, Kombes Pol Sunarto</c:v>
                </c:pt>
                <c:pt idx="9">
                  <c:v>Pengungsi dari Agfanistan, Azzad</c:v>
                </c:pt>
              </c:strCache>
            </c:strRef>
          </c:cat>
          <c:val>
            <c:numRef>
              <c:f>Sheet1!$B$2:$B$11</c:f>
              <c:numCache>
                <c:formatCode>General</c:formatCode>
                <c:ptCount val="10"/>
                <c:pt idx="0">
                  <c:v>1</c:v>
                </c:pt>
                <c:pt idx="1">
                  <c:v>1</c:v>
                </c:pt>
                <c:pt idx="2">
                  <c:v>1</c:v>
                </c:pt>
                <c:pt idx="3">
                  <c:v>1</c:v>
                </c:pt>
                <c:pt idx="4">
                  <c:v>2</c:v>
                </c:pt>
                <c:pt idx="5">
                  <c:v>2</c:v>
                </c:pt>
                <c:pt idx="6">
                  <c:v>3</c:v>
                </c:pt>
                <c:pt idx="7">
                  <c:v>4</c:v>
                </c:pt>
                <c:pt idx="8">
                  <c:v>5</c:v>
                </c:pt>
                <c:pt idx="9">
                  <c:v>8</c:v>
                </c:pt>
              </c:numCache>
            </c:numRef>
          </c:val>
          <c:extLst>
            <c:ext xmlns:c16="http://schemas.microsoft.com/office/drawing/2014/chart" uri="{C3380CC4-5D6E-409C-BE32-E72D297353CC}">
              <c16:uniqueId val="{00000011-6856-4F76-8804-62C088E8684D}"/>
            </c:ext>
          </c:extLst>
        </c:ser>
        <c:dLbls>
          <c:showLegendKey val="0"/>
          <c:showVal val="0"/>
          <c:showCatName val="0"/>
          <c:showSerName val="0"/>
          <c:showPercent val="0"/>
          <c:showBubbleSize val="0"/>
        </c:dLbls>
        <c:gapWidth val="182"/>
        <c:axId val="145201408"/>
        <c:axId val="145211392"/>
      </c:barChart>
      <c:catAx>
        <c:axId val="1452014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145211392"/>
        <c:crosses val="autoZero"/>
        <c:auto val="1"/>
        <c:lblAlgn val="ctr"/>
        <c:lblOffset val="100"/>
        <c:noMultiLvlLbl val="0"/>
      </c:catAx>
      <c:valAx>
        <c:axId val="14521139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145201408"/>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Sheet1!$A$2:$A$7</c:f>
              <c:strCache>
                <c:ptCount val="6"/>
                <c:pt idx="0">
                  <c:v>Cakaplah</c:v>
                </c:pt>
                <c:pt idx="1">
                  <c:v>KiblatRiau.com</c:v>
                </c:pt>
                <c:pt idx="2">
                  <c:v>Riau Aktual</c:v>
                </c:pt>
                <c:pt idx="3">
                  <c:v>Riau Post</c:v>
                </c:pt>
                <c:pt idx="4">
                  <c:v>Tribun News Pekanbaru</c:v>
                </c:pt>
                <c:pt idx="5">
                  <c:v>Bertuah Pos</c:v>
                </c:pt>
              </c:strCache>
            </c:strRef>
          </c:cat>
          <c:val>
            <c:numRef>
              <c:f>Sheet1!$B$2:$B$7</c:f>
              <c:numCache>
                <c:formatCode>General</c:formatCode>
                <c:ptCount val="6"/>
                <c:pt idx="0">
                  <c:v>1</c:v>
                </c:pt>
                <c:pt idx="1">
                  <c:v>1</c:v>
                </c:pt>
                <c:pt idx="2">
                  <c:v>1</c:v>
                </c:pt>
                <c:pt idx="3">
                  <c:v>1</c:v>
                </c:pt>
                <c:pt idx="4">
                  <c:v>1</c:v>
                </c:pt>
                <c:pt idx="5">
                  <c:v>2</c:v>
                </c:pt>
              </c:numCache>
            </c:numRef>
          </c:val>
          <c:extLst>
            <c:ext xmlns:c16="http://schemas.microsoft.com/office/drawing/2014/chart" uri="{C3380CC4-5D6E-409C-BE32-E72D297353CC}">
              <c16:uniqueId val="{00000000-4A22-4F97-A0E2-C192131BA266}"/>
            </c:ext>
          </c:extLst>
        </c:ser>
        <c:dLbls>
          <c:showLegendKey val="0"/>
          <c:showVal val="0"/>
          <c:showCatName val="0"/>
          <c:showSerName val="0"/>
          <c:showPercent val="0"/>
          <c:showBubbleSize val="0"/>
        </c:dLbls>
        <c:gapWidth val="182"/>
        <c:axId val="145201408"/>
        <c:axId val="145211392"/>
      </c:barChart>
      <c:catAx>
        <c:axId val="1452014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145211392"/>
        <c:crosses val="autoZero"/>
        <c:auto val="1"/>
        <c:lblAlgn val="ctr"/>
        <c:lblOffset val="100"/>
        <c:noMultiLvlLbl val="0"/>
      </c:catAx>
      <c:valAx>
        <c:axId val="14521139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145201408"/>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Pt>
            <c:idx val="0"/>
            <c:invertIfNegative val="0"/>
            <c:bubble3D val="0"/>
            <c:extLst>
              <c:ext xmlns:c16="http://schemas.microsoft.com/office/drawing/2014/chart" uri="{C3380CC4-5D6E-409C-BE32-E72D297353CC}">
                <c16:uniqueId val="{00000000-DD53-4842-A738-A70C3C21ECC0}"/>
              </c:ext>
            </c:extLst>
          </c:dPt>
          <c:dPt>
            <c:idx val="1"/>
            <c:invertIfNegative val="0"/>
            <c:bubble3D val="0"/>
            <c:extLst>
              <c:ext xmlns:c16="http://schemas.microsoft.com/office/drawing/2014/chart" uri="{C3380CC4-5D6E-409C-BE32-E72D297353CC}">
                <c16:uniqueId val="{00000001-DD53-4842-A738-A70C3C21ECC0}"/>
              </c:ext>
            </c:extLst>
          </c:dPt>
          <c:dPt>
            <c:idx val="2"/>
            <c:invertIfNegative val="0"/>
            <c:bubble3D val="0"/>
            <c:extLst>
              <c:ext xmlns:c16="http://schemas.microsoft.com/office/drawing/2014/chart" uri="{C3380CC4-5D6E-409C-BE32-E72D297353CC}">
                <c16:uniqueId val="{00000003-DD53-4842-A738-A70C3C21ECC0}"/>
              </c:ext>
            </c:extLst>
          </c:dPt>
          <c:dPt>
            <c:idx val="5"/>
            <c:invertIfNegative val="0"/>
            <c:bubble3D val="0"/>
            <c:extLst>
              <c:ext xmlns:c16="http://schemas.microsoft.com/office/drawing/2014/chart" uri="{C3380CC4-5D6E-409C-BE32-E72D297353CC}">
                <c16:uniqueId val="{00000004-DD53-4842-A738-A70C3C21ECC0}"/>
              </c:ext>
            </c:extLst>
          </c:dPt>
          <c:dPt>
            <c:idx val="6"/>
            <c:invertIfNegative val="0"/>
            <c:bubble3D val="0"/>
            <c:extLst>
              <c:ext xmlns:c16="http://schemas.microsoft.com/office/drawing/2014/chart" uri="{C3380CC4-5D6E-409C-BE32-E72D297353CC}">
                <c16:uniqueId val="{00000005-DD53-4842-A738-A70C3C21ECC0}"/>
              </c:ext>
            </c:extLst>
          </c:dPt>
          <c:dPt>
            <c:idx val="7"/>
            <c:invertIfNegative val="0"/>
            <c:bubble3D val="0"/>
            <c:extLst>
              <c:ext xmlns:c16="http://schemas.microsoft.com/office/drawing/2014/chart" uri="{C3380CC4-5D6E-409C-BE32-E72D297353CC}">
                <c16:uniqueId val="{00000006-DD53-4842-A738-A70C3C21ECC0}"/>
              </c:ext>
            </c:extLst>
          </c:dPt>
          <c:dPt>
            <c:idx val="8"/>
            <c:invertIfNegative val="0"/>
            <c:bubble3D val="0"/>
            <c:extLst>
              <c:ext xmlns:c16="http://schemas.microsoft.com/office/drawing/2014/chart" uri="{C3380CC4-5D6E-409C-BE32-E72D297353CC}">
                <c16:uniqueId val="{00000007-DD53-4842-A738-A70C3C21ECC0}"/>
              </c:ext>
            </c:extLst>
          </c:dPt>
          <c:dPt>
            <c:idx val="9"/>
            <c:invertIfNegative val="0"/>
            <c:bubble3D val="0"/>
            <c:extLst>
              <c:ext xmlns:c16="http://schemas.microsoft.com/office/drawing/2014/chart" uri="{C3380CC4-5D6E-409C-BE32-E72D297353CC}">
                <c16:uniqueId val="{00000008-DD53-4842-A738-A70C3C21ECC0}"/>
              </c:ext>
            </c:extLst>
          </c:dPt>
          <c:dPt>
            <c:idx val="11"/>
            <c:invertIfNegative val="0"/>
            <c:bubble3D val="0"/>
            <c:extLst>
              <c:ext xmlns:c16="http://schemas.microsoft.com/office/drawing/2014/chart" uri="{C3380CC4-5D6E-409C-BE32-E72D297353CC}">
                <c16:uniqueId val="{00000009-DD53-4842-A738-A70C3C21ECC0}"/>
              </c:ext>
            </c:extLst>
          </c:dPt>
          <c:dPt>
            <c:idx val="12"/>
            <c:invertIfNegative val="0"/>
            <c:bubble3D val="0"/>
            <c:extLst>
              <c:ext xmlns:c16="http://schemas.microsoft.com/office/drawing/2014/chart" uri="{C3380CC4-5D6E-409C-BE32-E72D297353CC}">
                <c16:uniqueId val="{0000000A-DD53-4842-A738-A70C3C21ECC0}"/>
              </c:ext>
            </c:extLst>
          </c:dPt>
          <c:dPt>
            <c:idx val="13"/>
            <c:invertIfNegative val="0"/>
            <c:bubble3D val="0"/>
            <c:extLst>
              <c:ext xmlns:c16="http://schemas.microsoft.com/office/drawing/2014/chart" uri="{C3380CC4-5D6E-409C-BE32-E72D297353CC}">
                <c16:uniqueId val="{0000000B-DD53-4842-A738-A70C3C21ECC0}"/>
              </c:ext>
            </c:extLst>
          </c:dPt>
          <c:dPt>
            <c:idx val="14"/>
            <c:invertIfNegative val="0"/>
            <c:bubble3D val="0"/>
            <c:extLst>
              <c:ext xmlns:c16="http://schemas.microsoft.com/office/drawing/2014/chart" uri="{C3380CC4-5D6E-409C-BE32-E72D297353CC}">
                <c16:uniqueId val="{0000000C-DD53-4842-A738-A70C3C21ECC0}"/>
              </c:ext>
            </c:extLst>
          </c:dPt>
          <c:dPt>
            <c:idx val="17"/>
            <c:invertIfNegative val="0"/>
            <c:bubble3D val="0"/>
            <c:extLst>
              <c:ext xmlns:c16="http://schemas.microsoft.com/office/drawing/2014/chart" uri="{C3380CC4-5D6E-409C-BE32-E72D297353CC}">
                <c16:uniqueId val="{0000000D-DD53-4842-A738-A70C3C21ECC0}"/>
              </c:ext>
            </c:extLst>
          </c:dPt>
          <c:dPt>
            <c:idx val="19"/>
            <c:invertIfNegative val="0"/>
            <c:bubble3D val="0"/>
            <c:extLst>
              <c:ext xmlns:c16="http://schemas.microsoft.com/office/drawing/2014/chart" uri="{C3380CC4-5D6E-409C-BE32-E72D297353CC}">
                <c16:uniqueId val="{0000000E-DD53-4842-A738-A70C3C21ECC0}"/>
              </c:ext>
            </c:extLst>
          </c:dPt>
          <c:dPt>
            <c:idx val="21"/>
            <c:invertIfNegative val="0"/>
            <c:bubble3D val="0"/>
            <c:extLst>
              <c:ext xmlns:c16="http://schemas.microsoft.com/office/drawing/2014/chart" uri="{C3380CC4-5D6E-409C-BE32-E72D297353CC}">
                <c16:uniqueId val="{0000000F-DD53-4842-A738-A70C3C21ECC0}"/>
              </c:ext>
            </c:extLst>
          </c:dPt>
          <c:dPt>
            <c:idx val="22"/>
            <c:invertIfNegative val="0"/>
            <c:bubble3D val="0"/>
            <c:extLst>
              <c:ext xmlns:c16="http://schemas.microsoft.com/office/drawing/2014/chart" uri="{C3380CC4-5D6E-409C-BE32-E72D297353CC}">
                <c16:uniqueId val="{00000010-DD53-4842-A738-A70C3C21ECC0}"/>
              </c:ext>
            </c:extLst>
          </c:dPt>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Sheet1!$A$9:$A$17</c:f>
              <c:strCache>
                <c:ptCount val="9"/>
                <c:pt idx="0">
                  <c:v>Riau1.com</c:v>
                </c:pt>
                <c:pt idx="1">
                  <c:v>Seriau</c:v>
                </c:pt>
                <c:pt idx="2">
                  <c:v>Sijori Post</c:v>
                </c:pt>
                <c:pt idx="3">
                  <c:v>Suluh Riau</c:v>
                </c:pt>
                <c:pt idx="4">
                  <c:v>Antara Riau</c:v>
                </c:pt>
                <c:pt idx="5">
                  <c:v>Riau Terkini</c:v>
                </c:pt>
                <c:pt idx="6">
                  <c:v>Tribun News Pekanbaru</c:v>
                </c:pt>
                <c:pt idx="7">
                  <c:v>Antara</c:v>
                </c:pt>
                <c:pt idx="8">
                  <c:v>Riau Online</c:v>
                </c:pt>
              </c:strCache>
            </c:strRef>
          </c:cat>
          <c:val>
            <c:numRef>
              <c:f>Sheet1!$B$9:$B$17</c:f>
              <c:numCache>
                <c:formatCode>General</c:formatCode>
                <c:ptCount val="9"/>
                <c:pt idx="0">
                  <c:v>1</c:v>
                </c:pt>
                <c:pt idx="1">
                  <c:v>1</c:v>
                </c:pt>
                <c:pt idx="2">
                  <c:v>1</c:v>
                </c:pt>
                <c:pt idx="3">
                  <c:v>1</c:v>
                </c:pt>
                <c:pt idx="4">
                  <c:v>2</c:v>
                </c:pt>
                <c:pt idx="5">
                  <c:v>2</c:v>
                </c:pt>
                <c:pt idx="6">
                  <c:v>2</c:v>
                </c:pt>
                <c:pt idx="7">
                  <c:v>3</c:v>
                </c:pt>
                <c:pt idx="8">
                  <c:v>3</c:v>
                </c:pt>
              </c:numCache>
            </c:numRef>
          </c:val>
          <c:extLst>
            <c:ext xmlns:c16="http://schemas.microsoft.com/office/drawing/2014/chart" uri="{C3380CC4-5D6E-409C-BE32-E72D297353CC}">
              <c16:uniqueId val="{00000011-DD53-4842-A738-A70C3C21ECC0}"/>
            </c:ext>
          </c:extLst>
        </c:ser>
        <c:dLbls>
          <c:showLegendKey val="0"/>
          <c:showVal val="0"/>
          <c:showCatName val="0"/>
          <c:showSerName val="0"/>
          <c:showPercent val="0"/>
          <c:showBubbleSize val="0"/>
        </c:dLbls>
        <c:gapWidth val="182"/>
        <c:axId val="145201408"/>
        <c:axId val="145211392"/>
      </c:barChart>
      <c:catAx>
        <c:axId val="1452014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145211392"/>
        <c:crosses val="autoZero"/>
        <c:auto val="1"/>
        <c:lblAlgn val="ctr"/>
        <c:lblOffset val="100"/>
        <c:noMultiLvlLbl val="0"/>
      </c:catAx>
      <c:valAx>
        <c:axId val="14521139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145201408"/>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c:spPr>
          <c:invertIfNegative val="0"/>
          <c:dPt>
            <c:idx val="0"/>
            <c:invertIfNegative val="0"/>
            <c:bubble3D val="0"/>
            <c:spPr>
              <a:solidFill>
                <a:srgbClr val="FFFF99"/>
              </a:solidFill>
            </c:spPr>
            <c:extLst>
              <c:ext xmlns:c16="http://schemas.microsoft.com/office/drawing/2014/chart" uri="{C3380CC4-5D6E-409C-BE32-E72D297353CC}">
                <c16:uniqueId val="{00000000-8FFE-40C0-A592-C64948017129}"/>
              </c:ext>
            </c:extLst>
          </c:dPt>
          <c:dPt>
            <c:idx val="1"/>
            <c:invertIfNegative val="0"/>
            <c:bubble3D val="0"/>
            <c:spPr>
              <a:solidFill>
                <a:srgbClr val="FFFF99"/>
              </a:solidFill>
            </c:spPr>
            <c:extLst>
              <c:ext xmlns:c16="http://schemas.microsoft.com/office/drawing/2014/chart" uri="{C3380CC4-5D6E-409C-BE32-E72D297353CC}">
                <c16:uniqueId val="{00000005-5432-42E0-BC72-B46DEC6F74C5}"/>
              </c:ext>
            </c:extLst>
          </c:dPt>
          <c:dPt>
            <c:idx val="2"/>
            <c:invertIfNegative val="0"/>
            <c:bubble3D val="0"/>
            <c:spPr>
              <a:solidFill>
                <a:srgbClr val="FFFF99"/>
              </a:solidFill>
            </c:spPr>
            <c:extLst>
              <c:ext xmlns:c16="http://schemas.microsoft.com/office/drawing/2014/chart" uri="{C3380CC4-5D6E-409C-BE32-E72D297353CC}">
                <c16:uniqueId val="{00000007-FB6A-4F44-8443-6B2F8B780424}"/>
              </c:ext>
            </c:extLst>
          </c:dPt>
          <c:dPt>
            <c:idx val="3"/>
            <c:invertIfNegative val="0"/>
            <c:bubble3D val="0"/>
            <c:spPr>
              <a:solidFill>
                <a:srgbClr val="FFFF99"/>
              </a:solidFill>
            </c:spPr>
            <c:extLst>
              <c:ext xmlns:c16="http://schemas.microsoft.com/office/drawing/2014/chart" uri="{C3380CC4-5D6E-409C-BE32-E72D297353CC}">
                <c16:uniqueId val="{00000008-54CF-4142-9E8C-02DF76245174}"/>
              </c:ext>
            </c:extLst>
          </c:dPt>
          <c:dPt>
            <c:idx val="4"/>
            <c:invertIfNegative val="0"/>
            <c:bubble3D val="0"/>
            <c:extLst>
              <c:ext xmlns:c16="http://schemas.microsoft.com/office/drawing/2014/chart" uri="{C3380CC4-5D6E-409C-BE32-E72D297353CC}">
                <c16:uniqueId val="{00000001-6BDC-4D2D-8CD5-DABB009F3E2D}"/>
              </c:ext>
            </c:extLst>
          </c:dPt>
          <c:dPt>
            <c:idx val="5"/>
            <c:invertIfNegative val="0"/>
            <c:bubble3D val="0"/>
            <c:extLst>
              <c:ext xmlns:c16="http://schemas.microsoft.com/office/drawing/2014/chart" uri="{C3380CC4-5D6E-409C-BE32-E72D297353CC}">
                <c16:uniqueId val="{00000002-6BDC-4D2D-8CD5-DABB009F3E2D}"/>
              </c:ext>
            </c:extLst>
          </c:dPt>
          <c:dPt>
            <c:idx val="6"/>
            <c:invertIfNegative val="0"/>
            <c:bubble3D val="0"/>
            <c:extLst>
              <c:ext xmlns:c16="http://schemas.microsoft.com/office/drawing/2014/chart" uri="{C3380CC4-5D6E-409C-BE32-E72D297353CC}">
                <c16:uniqueId val="{00000005-2CCE-4C11-B272-97082558A306}"/>
              </c:ext>
            </c:extLst>
          </c:dPt>
          <c:dPt>
            <c:idx val="7"/>
            <c:invertIfNegative val="0"/>
            <c:bubble3D val="0"/>
            <c:extLst>
              <c:ext xmlns:c16="http://schemas.microsoft.com/office/drawing/2014/chart" uri="{C3380CC4-5D6E-409C-BE32-E72D297353CC}">
                <c16:uniqueId val="{00000006-2CCE-4C11-B272-97082558A306}"/>
              </c:ext>
            </c:extLst>
          </c:dPt>
          <c:dLbls>
            <c:spPr>
              <a:noFill/>
              <a:ln>
                <a:no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Sheet1!$A$2:$A$5</c:f>
              <c:strCache>
                <c:ptCount val="4"/>
                <c:pt idx="0">
                  <c:v>Warga, Andi</c:v>
                </c:pt>
                <c:pt idx="1">
                  <c:v>Warga, Leni</c:v>
                </c:pt>
                <c:pt idx="2">
                  <c:v>Pedagang, Yuni</c:v>
                </c:pt>
                <c:pt idx="3">
                  <c:v>Kabiro Komunikasi dan Umum PT Semen Padang, Nur Anita Rahmawati</c:v>
                </c:pt>
              </c:strCache>
            </c:strRef>
          </c:cat>
          <c:val>
            <c:numRef>
              <c:f>Sheet1!$B$2:$B$5</c:f>
              <c:numCache>
                <c:formatCode>General</c:formatCode>
                <c:ptCount val="4"/>
                <c:pt idx="0">
                  <c:v>1</c:v>
                </c:pt>
                <c:pt idx="1">
                  <c:v>1</c:v>
                </c:pt>
                <c:pt idx="2">
                  <c:v>5</c:v>
                </c:pt>
                <c:pt idx="3">
                  <c:v>5</c:v>
                </c:pt>
              </c:numCache>
            </c:numRef>
          </c:val>
          <c:extLst>
            <c:ext xmlns:c16="http://schemas.microsoft.com/office/drawing/2014/chart" uri="{C3380CC4-5D6E-409C-BE32-E72D297353CC}">
              <c16:uniqueId val="{00000001-8FFE-40C0-A592-C64948017129}"/>
            </c:ext>
          </c:extLst>
        </c:ser>
        <c:dLbls>
          <c:showLegendKey val="0"/>
          <c:showVal val="0"/>
          <c:showCatName val="0"/>
          <c:showSerName val="0"/>
          <c:showPercent val="0"/>
          <c:showBubbleSize val="0"/>
        </c:dLbls>
        <c:gapWidth val="182"/>
        <c:axId val="145201408"/>
        <c:axId val="145211392"/>
      </c:barChart>
      <c:catAx>
        <c:axId val="1452014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145211392"/>
        <c:crosses val="autoZero"/>
        <c:auto val="1"/>
        <c:lblAlgn val="ctr"/>
        <c:lblOffset val="100"/>
        <c:noMultiLvlLbl val="0"/>
      </c:catAx>
      <c:valAx>
        <c:axId val="14521139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145201408"/>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c:spPr>
          <c:invertIfNegative val="0"/>
          <c:dPt>
            <c:idx val="0"/>
            <c:invertIfNegative val="0"/>
            <c:bubble3D val="0"/>
            <c:extLst>
              <c:ext xmlns:c16="http://schemas.microsoft.com/office/drawing/2014/chart" uri="{C3380CC4-5D6E-409C-BE32-E72D297353CC}">
                <c16:uniqueId val="{00000000-EB45-4B32-A365-85E630DA5C4E}"/>
              </c:ext>
            </c:extLst>
          </c:dPt>
          <c:dPt>
            <c:idx val="1"/>
            <c:invertIfNegative val="0"/>
            <c:bubble3D val="0"/>
            <c:extLst>
              <c:ext xmlns:c16="http://schemas.microsoft.com/office/drawing/2014/chart" uri="{C3380CC4-5D6E-409C-BE32-E72D297353CC}">
                <c16:uniqueId val="{00000001-EB45-4B32-A365-85E630DA5C4E}"/>
              </c:ext>
            </c:extLst>
          </c:dPt>
          <c:dPt>
            <c:idx val="2"/>
            <c:invertIfNegative val="0"/>
            <c:bubble3D val="0"/>
            <c:extLst>
              <c:ext xmlns:c16="http://schemas.microsoft.com/office/drawing/2014/chart" uri="{C3380CC4-5D6E-409C-BE32-E72D297353CC}">
                <c16:uniqueId val="{00000002-EB45-4B32-A365-85E630DA5C4E}"/>
              </c:ext>
            </c:extLst>
          </c:dPt>
          <c:dPt>
            <c:idx val="4"/>
            <c:invertIfNegative val="0"/>
            <c:bubble3D val="0"/>
            <c:extLst>
              <c:ext xmlns:c16="http://schemas.microsoft.com/office/drawing/2014/chart" uri="{C3380CC4-5D6E-409C-BE32-E72D297353CC}">
                <c16:uniqueId val="{00000003-EB45-4B32-A365-85E630DA5C4E}"/>
              </c:ext>
            </c:extLst>
          </c:dPt>
          <c:dPt>
            <c:idx val="5"/>
            <c:invertIfNegative val="0"/>
            <c:bubble3D val="0"/>
            <c:extLst>
              <c:ext xmlns:c16="http://schemas.microsoft.com/office/drawing/2014/chart" uri="{C3380CC4-5D6E-409C-BE32-E72D297353CC}">
                <c16:uniqueId val="{00000004-EB45-4B32-A365-85E630DA5C4E}"/>
              </c:ext>
            </c:extLst>
          </c:dPt>
          <c:dPt>
            <c:idx val="6"/>
            <c:invertIfNegative val="0"/>
            <c:bubble3D val="0"/>
            <c:extLst>
              <c:ext xmlns:c16="http://schemas.microsoft.com/office/drawing/2014/chart" uri="{C3380CC4-5D6E-409C-BE32-E72D297353CC}">
                <c16:uniqueId val="{00000005-EB45-4B32-A365-85E630DA5C4E}"/>
              </c:ext>
            </c:extLst>
          </c:dPt>
          <c:dPt>
            <c:idx val="7"/>
            <c:invertIfNegative val="0"/>
            <c:bubble3D val="0"/>
            <c:extLst>
              <c:ext xmlns:c16="http://schemas.microsoft.com/office/drawing/2014/chart" uri="{C3380CC4-5D6E-409C-BE32-E72D297353CC}">
                <c16:uniqueId val="{00000006-EB45-4B32-A365-85E630DA5C4E}"/>
              </c:ext>
            </c:extLst>
          </c:dPt>
          <c:dLbls>
            <c:spPr>
              <a:noFill/>
              <a:ln>
                <a:no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Sheet1!$A$2:$A$3</c:f>
              <c:strCache>
                <c:ptCount val="2"/>
                <c:pt idx="0">
                  <c:v>Kasatreskrim Polresta Pekanbaru, AKP Awaluddin Syam</c:v>
                </c:pt>
                <c:pt idx="1">
                  <c:v>Ketua KPU Kota Pekanbaru, Anton Merciyanto</c:v>
                </c:pt>
              </c:strCache>
            </c:strRef>
          </c:cat>
          <c:val>
            <c:numRef>
              <c:f>Sheet1!$B$2:$B$3</c:f>
              <c:numCache>
                <c:formatCode>General</c:formatCode>
                <c:ptCount val="2"/>
                <c:pt idx="0">
                  <c:v>1</c:v>
                </c:pt>
                <c:pt idx="1">
                  <c:v>4</c:v>
                </c:pt>
              </c:numCache>
            </c:numRef>
          </c:val>
          <c:extLst>
            <c:ext xmlns:c16="http://schemas.microsoft.com/office/drawing/2014/chart" uri="{C3380CC4-5D6E-409C-BE32-E72D297353CC}">
              <c16:uniqueId val="{00000007-EB45-4B32-A365-85E630DA5C4E}"/>
            </c:ext>
          </c:extLst>
        </c:ser>
        <c:dLbls>
          <c:showLegendKey val="0"/>
          <c:showVal val="0"/>
          <c:showCatName val="0"/>
          <c:showSerName val="0"/>
          <c:showPercent val="0"/>
          <c:showBubbleSize val="0"/>
        </c:dLbls>
        <c:gapWidth val="182"/>
        <c:axId val="145201408"/>
        <c:axId val="145211392"/>
      </c:barChart>
      <c:catAx>
        <c:axId val="1452014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145211392"/>
        <c:crosses val="autoZero"/>
        <c:auto val="1"/>
        <c:lblAlgn val="ctr"/>
        <c:lblOffset val="100"/>
        <c:noMultiLvlLbl val="0"/>
      </c:catAx>
      <c:valAx>
        <c:axId val="14521139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145201408"/>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c:spPr>
          <c:invertIfNegative val="0"/>
          <c:dPt>
            <c:idx val="0"/>
            <c:invertIfNegative val="0"/>
            <c:bubble3D val="0"/>
            <c:extLst>
              <c:ext xmlns:c16="http://schemas.microsoft.com/office/drawing/2014/chart" uri="{C3380CC4-5D6E-409C-BE32-E72D297353CC}">
                <c16:uniqueId val="{00000001-016A-4810-8DBF-E21E09D1896B}"/>
              </c:ext>
            </c:extLst>
          </c:dPt>
          <c:dPt>
            <c:idx val="1"/>
            <c:invertIfNegative val="0"/>
            <c:bubble3D val="0"/>
            <c:extLst>
              <c:ext xmlns:c16="http://schemas.microsoft.com/office/drawing/2014/chart" uri="{C3380CC4-5D6E-409C-BE32-E72D297353CC}">
                <c16:uniqueId val="{00000003-016A-4810-8DBF-E21E09D1896B}"/>
              </c:ext>
            </c:extLst>
          </c:dPt>
          <c:dPt>
            <c:idx val="2"/>
            <c:invertIfNegative val="0"/>
            <c:bubble3D val="0"/>
            <c:extLst>
              <c:ext xmlns:c16="http://schemas.microsoft.com/office/drawing/2014/chart" uri="{C3380CC4-5D6E-409C-BE32-E72D297353CC}">
                <c16:uniqueId val="{00000004-016A-4810-8DBF-E21E09D1896B}"/>
              </c:ext>
            </c:extLst>
          </c:dPt>
          <c:dPt>
            <c:idx val="4"/>
            <c:invertIfNegative val="0"/>
            <c:bubble3D val="0"/>
            <c:extLst>
              <c:ext xmlns:c16="http://schemas.microsoft.com/office/drawing/2014/chart" uri="{C3380CC4-5D6E-409C-BE32-E72D297353CC}">
                <c16:uniqueId val="{00000005-016A-4810-8DBF-E21E09D1896B}"/>
              </c:ext>
            </c:extLst>
          </c:dPt>
          <c:dPt>
            <c:idx val="5"/>
            <c:invertIfNegative val="0"/>
            <c:bubble3D val="0"/>
            <c:extLst>
              <c:ext xmlns:c16="http://schemas.microsoft.com/office/drawing/2014/chart" uri="{C3380CC4-5D6E-409C-BE32-E72D297353CC}">
                <c16:uniqueId val="{00000006-016A-4810-8DBF-E21E09D1896B}"/>
              </c:ext>
            </c:extLst>
          </c:dPt>
          <c:dPt>
            <c:idx val="6"/>
            <c:invertIfNegative val="0"/>
            <c:bubble3D val="0"/>
            <c:extLst>
              <c:ext xmlns:c16="http://schemas.microsoft.com/office/drawing/2014/chart" uri="{C3380CC4-5D6E-409C-BE32-E72D297353CC}">
                <c16:uniqueId val="{00000007-016A-4810-8DBF-E21E09D1896B}"/>
              </c:ext>
            </c:extLst>
          </c:dPt>
          <c:dPt>
            <c:idx val="7"/>
            <c:invertIfNegative val="0"/>
            <c:bubble3D val="0"/>
            <c:extLst>
              <c:ext xmlns:c16="http://schemas.microsoft.com/office/drawing/2014/chart" uri="{C3380CC4-5D6E-409C-BE32-E72D297353CC}">
                <c16:uniqueId val="{00000008-016A-4810-8DBF-E21E09D1896B}"/>
              </c:ext>
            </c:extLst>
          </c:dPt>
          <c:dLbls>
            <c:spPr>
              <a:noFill/>
              <a:ln>
                <a:no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Sheet1!$A$2:$A$5</c:f>
              <c:strCache>
                <c:ptCount val="4"/>
                <c:pt idx="0">
                  <c:v>Riau Post</c:v>
                </c:pt>
                <c:pt idx="1">
                  <c:v>Haluan Riau</c:v>
                </c:pt>
                <c:pt idx="2">
                  <c:v>Riau Mandiri</c:v>
                </c:pt>
                <c:pt idx="3">
                  <c:v>Haluan</c:v>
                </c:pt>
              </c:strCache>
            </c:strRef>
          </c:cat>
          <c:val>
            <c:numRef>
              <c:f>Sheet1!$B$2:$B$5</c:f>
              <c:numCache>
                <c:formatCode>General</c:formatCode>
                <c:ptCount val="4"/>
                <c:pt idx="0">
                  <c:v>1</c:v>
                </c:pt>
                <c:pt idx="1">
                  <c:v>1</c:v>
                </c:pt>
                <c:pt idx="2">
                  <c:v>1</c:v>
                </c:pt>
                <c:pt idx="3">
                  <c:v>3</c:v>
                </c:pt>
              </c:numCache>
            </c:numRef>
          </c:val>
          <c:extLst>
            <c:ext xmlns:c16="http://schemas.microsoft.com/office/drawing/2014/chart" uri="{C3380CC4-5D6E-409C-BE32-E72D297353CC}">
              <c16:uniqueId val="{00000009-016A-4810-8DBF-E21E09D1896B}"/>
            </c:ext>
          </c:extLst>
        </c:ser>
        <c:dLbls>
          <c:showLegendKey val="0"/>
          <c:showVal val="0"/>
          <c:showCatName val="0"/>
          <c:showSerName val="0"/>
          <c:showPercent val="0"/>
          <c:showBubbleSize val="0"/>
        </c:dLbls>
        <c:gapWidth val="182"/>
        <c:axId val="145201408"/>
        <c:axId val="145211392"/>
      </c:barChart>
      <c:catAx>
        <c:axId val="1452014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145211392"/>
        <c:crosses val="autoZero"/>
        <c:auto val="1"/>
        <c:lblAlgn val="ctr"/>
        <c:lblOffset val="100"/>
        <c:noMultiLvlLbl val="0"/>
      </c:catAx>
      <c:valAx>
        <c:axId val="14521139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145201408"/>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c:spPr>
          <c:invertIfNegative val="0"/>
          <c:dPt>
            <c:idx val="0"/>
            <c:invertIfNegative val="0"/>
            <c:bubble3D val="0"/>
            <c:extLst>
              <c:ext xmlns:c16="http://schemas.microsoft.com/office/drawing/2014/chart" uri="{C3380CC4-5D6E-409C-BE32-E72D297353CC}">
                <c16:uniqueId val="{00000000-3E17-4C5C-B9CB-DD7804324BCD}"/>
              </c:ext>
            </c:extLst>
          </c:dPt>
          <c:dPt>
            <c:idx val="1"/>
            <c:invertIfNegative val="0"/>
            <c:bubble3D val="0"/>
            <c:extLst>
              <c:ext xmlns:c16="http://schemas.microsoft.com/office/drawing/2014/chart" uri="{C3380CC4-5D6E-409C-BE32-E72D297353CC}">
                <c16:uniqueId val="{00000001-3E17-4C5C-B9CB-DD7804324BCD}"/>
              </c:ext>
            </c:extLst>
          </c:dPt>
          <c:dPt>
            <c:idx val="2"/>
            <c:invertIfNegative val="0"/>
            <c:bubble3D val="0"/>
            <c:extLst>
              <c:ext xmlns:c16="http://schemas.microsoft.com/office/drawing/2014/chart" uri="{C3380CC4-5D6E-409C-BE32-E72D297353CC}">
                <c16:uniqueId val="{00000002-3E17-4C5C-B9CB-DD7804324BCD}"/>
              </c:ext>
            </c:extLst>
          </c:dPt>
          <c:dPt>
            <c:idx val="4"/>
            <c:invertIfNegative val="0"/>
            <c:bubble3D val="0"/>
            <c:extLst>
              <c:ext xmlns:c16="http://schemas.microsoft.com/office/drawing/2014/chart" uri="{C3380CC4-5D6E-409C-BE32-E72D297353CC}">
                <c16:uniqueId val="{00000003-3E17-4C5C-B9CB-DD7804324BCD}"/>
              </c:ext>
            </c:extLst>
          </c:dPt>
          <c:dPt>
            <c:idx val="5"/>
            <c:invertIfNegative val="0"/>
            <c:bubble3D val="0"/>
            <c:extLst>
              <c:ext xmlns:c16="http://schemas.microsoft.com/office/drawing/2014/chart" uri="{C3380CC4-5D6E-409C-BE32-E72D297353CC}">
                <c16:uniqueId val="{00000004-3E17-4C5C-B9CB-DD7804324BCD}"/>
              </c:ext>
            </c:extLst>
          </c:dPt>
          <c:dPt>
            <c:idx val="6"/>
            <c:invertIfNegative val="0"/>
            <c:bubble3D val="0"/>
            <c:extLst>
              <c:ext xmlns:c16="http://schemas.microsoft.com/office/drawing/2014/chart" uri="{C3380CC4-5D6E-409C-BE32-E72D297353CC}">
                <c16:uniqueId val="{00000005-3E17-4C5C-B9CB-DD7804324BCD}"/>
              </c:ext>
            </c:extLst>
          </c:dPt>
          <c:dPt>
            <c:idx val="7"/>
            <c:invertIfNegative val="0"/>
            <c:bubble3D val="0"/>
            <c:extLst>
              <c:ext xmlns:c16="http://schemas.microsoft.com/office/drawing/2014/chart" uri="{C3380CC4-5D6E-409C-BE32-E72D297353CC}">
                <c16:uniqueId val="{00000006-3E17-4C5C-B9CB-DD7804324BCD}"/>
              </c:ext>
            </c:extLst>
          </c:dPt>
          <c:dLbls>
            <c:spPr>
              <a:noFill/>
              <a:ln>
                <a:no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Sheet1!$A$2:$A$6</c:f>
              <c:strCache>
                <c:ptCount val="5"/>
                <c:pt idx="0">
                  <c:v>Riau Post</c:v>
                </c:pt>
                <c:pt idx="1">
                  <c:v>RRI News</c:v>
                </c:pt>
                <c:pt idx="2">
                  <c:v>GoRiau</c:v>
                </c:pt>
                <c:pt idx="3">
                  <c:v>Haluan Riau</c:v>
                </c:pt>
                <c:pt idx="4">
                  <c:v>Cakaplah</c:v>
                </c:pt>
              </c:strCache>
            </c:strRef>
          </c:cat>
          <c:val>
            <c:numRef>
              <c:f>Sheet1!$B$2:$B$6</c:f>
              <c:numCache>
                <c:formatCode>General</c:formatCode>
                <c:ptCount val="5"/>
                <c:pt idx="0">
                  <c:v>1</c:v>
                </c:pt>
                <c:pt idx="1">
                  <c:v>1</c:v>
                </c:pt>
                <c:pt idx="2">
                  <c:v>1</c:v>
                </c:pt>
                <c:pt idx="3">
                  <c:v>1</c:v>
                </c:pt>
                <c:pt idx="4">
                  <c:v>1</c:v>
                </c:pt>
              </c:numCache>
            </c:numRef>
          </c:val>
          <c:extLst>
            <c:ext xmlns:c16="http://schemas.microsoft.com/office/drawing/2014/chart" uri="{C3380CC4-5D6E-409C-BE32-E72D297353CC}">
              <c16:uniqueId val="{00000007-3E17-4C5C-B9CB-DD7804324BCD}"/>
            </c:ext>
          </c:extLst>
        </c:ser>
        <c:dLbls>
          <c:showLegendKey val="0"/>
          <c:showVal val="0"/>
          <c:showCatName val="0"/>
          <c:showSerName val="0"/>
          <c:showPercent val="0"/>
          <c:showBubbleSize val="0"/>
        </c:dLbls>
        <c:gapWidth val="182"/>
        <c:axId val="145201408"/>
        <c:axId val="145211392"/>
      </c:barChart>
      <c:catAx>
        <c:axId val="1452014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145211392"/>
        <c:crosses val="autoZero"/>
        <c:auto val="1"/>
        <c:lblAlgn val="ctr"/>
        <c:lblOffset val="100"/>
        <c:noMultiLvlLbl val="0"/>
      </c:catAx>
      <c:valAx>
        <c:axId val="14521139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145201408"/>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c:spPr>
          <c:invertIfNegative val="0"/>
          <c:dPt>
            <c:idx val="0"/>
            <c:invertIfNegative val="0"/>
            <c:bubble3D val="0"/>
            <c:extLst>
              <c:ext xmlns:c16="http://schemas.microsoft.com/office/drawing/2014/chart" uri="{C3380CC4-5D6E-409C-BE32-E72D297353CC}">
                <c16:uniqueId val="{00000000-8FFE-40C0-A592-C64948017129}"/>
              </c:ext>
            </c:extLst>
          </c:dPt>
          <c:dPt>
            <c:idx val="1"/>
            <c:invertIfNegative val="0"/>
            <c:bubble3D val="0"/>
            <c:extLst>
              <c:ext xmlns:c16="http://schemas.microsoft.com/office/drawing/2014/chart" uri="{C3380CC4-5D6E-409C-BE32-E72D297353CC}">
                <c16:uniqueId val="{00000005-5432-42E0-BC72-B46DEC6F74C5}"/>
              </c:ext>
            </c:extLst>
          </c:dPt>
          <c:dPt>
            <c:idx val="2"/>
            <c:invertIfNegative val="0"/>
            <c:bubble3D val="0"/>
            <c:extLst>
              <c:ext xmlns:c16="http://schemas.microsoft.com/office/drawing/2014/chart" uri="{C3380CC4-5D6E-409C-BE32-E72D297353CC}">
                <c16:uniqueId val="{00000007-6F81-480D-B1C3-8413D40F235A}"/>
              </c:ext>
            </c:extLst>
          </c:dPt>
          <c:dPt>
            <c:idx val="3"/>
            <c:invertIfNegative val="0"/>
            <c:bubble3D val="0"/>
            <c:extLst>
              <c:ext xmlns:c16="http://schemas.microsoft.com/office/drawing/2014/chart" uri="{C3380CC4-5D6E-409C-BE32-E72D297353CC}">
                <c16:uniqueId val="{00000006-6F81-480D-B1C3-8413D40F235A}"/>
              </c:ext>
            </c:extLst>
          </c:dPt>
          <c:dPt>
            <c:idx val="4"/>
            <c:invertIfNegative val="0"/>
            <c:bubble3D val="0"/>
            <c:extLst>
              <c:ext xmlns:c16="http://schemas.microsoft.com/office/drawing/2014/chart" uri="{C3380CC4-5D6E-409C-BE32-E72D297353CC}">
                <c16:uniqueId val="{00000001-6BDC-4D2D-8CD5-DABB009F3E2D}"/>
              </c:ext>
            </c:extLst>
          </c:dPt>
          <c:dPt>
            <c:idx val="5"/>
            <c:invertIfNegative val="0"/>
            <c:bubble3D val="0"/>
            <c:extLst>
              <c:ext xmlns:c16="http://schemas.microsoft.com/office/drawing/2014/chart" uri="{C3380CC4-5D6E-409C-BE32-E72D297353CC}">
                <c16:uniqueId val="{00000002-6BDC-4D2D-8CD5-DABB009F3E2D}"/>
              </c:ext>
            </c:extLst>
          </c:dPt>
          <c:dPt>
            <c:idx val="6"/>
            <c:invertIfNegative val="0"/>
            <c:bubble3D val="0"/>
            <c:extLst>
              <c:ext xmlns:c16="http://schemas.microsoft.com/office/drawing/2014/chart" uri="{C3380CC4-5D6E-409C-BE32-E72D297353CC}">
                <c16:uniqueId val="{00000005-2CCE-4C11-B272-97082558A306}"/>
              </c:ext>
            </c:extLst>
          </c:dPt>
          <c:dPt>
            <c:idx val="7"/>
            <c:invertIfNegative val="0"/>
            <c:bubble3D val="0"/>
            <c:spPr>
              <a:solidFill>
                <a:srgbClr val="FFFF99"/>
              </a:solidFill>
            </c:spPr>
            <c:extLst>
              <c:ext xmlns:c16="http://schemas.microsoft.com/office/drawing/2014/chart" uri="{C3380CC4-5D6E-409C-BE32-E72D297353CC}">
                <c16:uniqueId val="{00000006-2CCE-4C11-B272-97082558A306}"/>
              </c:ext>
            </c:extLst>
          </c:dPt>
          <c:dLbls>
            <c:spPr>
              <a:noFill/>
              <a:ln>
                <a:no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Sheet1!$A$2:$A$11</c:f>
              <c:strCache>
                <c:ptCount val="10"/>
                <c:pt idx="0">
                  <c:v>Kabid Humas Polda Riau, Kombes Pol Sunarto</c:v>
                </c:pt>
                <c:pt idx="1">
                  <c:v>Kanit Reskrim Polsek Senapelan, Ipda Budi Winarko</c:v>
                </c:pt>
                <c:pt idx="2">
                  <c:v>Kanit Reskrim Polsek Sukajadi, Iptu Abdul Halim</c:v>
                </c:pt>
                <c:pt idx="3">
                  <c:v>Kapolda Riau, Irjen Pol Widodo Eko Prihastopo</c:v>
                </c:pt>
                <c:pt idx="4">
                  <c:v>Ditresnarkoba Polda Riau, Kombes Suhirman</c:v>
                </c:pt>
                <c:pt idx="5">
                  <c:v>Kasubdit Gakkum Ditlantas Polda Riau, AKBP Eko Wimpiyanto</c:v>
                </c:pt>
                <c:pt idx="6">
                  <c:v>Hakim PN Pekanbaru, Nurul Hidayah</c:v>
                </c:pt>
                <c:pt idx="7">
                  <c:v>Terdakwa Kasus Narkoba, Syamsuddin</c:v>
                </c:pt>
                <c:pt idx="8">
                  <c:v>Kapolresta Pekanbaru, Kombes Pol Susanto</c:v>
                </c:pt>
                <c:pt idx="9">
                  <c:v>Kapolres Kampar, AKBP Andri Ananta Yudhistira</c:v>
                </c:pt>
              </c:strCache>
            </c:strRef>
          </c:cat>
          <c:val>
            <c:numRef>
              <c:f>Sheet1!$B$2:$B$11</c:f>
              <c:numCache>
                <c:formatCode>General</c:formatCode>
                <c:ptCount val="10"/>
                <c:pt idx="0">
                  <c:v>1</c:v>
                </c:pt>
                <c:pt idx="1">
                  <c:v>1</c:v>
                </c:pt>
                <c:pt idx="2">
                  <c:v>4</c:v>
                </c:pt>
                <c:pt idx="3">
                  <c:v>5</c:v>
                </c:pt>
                <c:pt idx="4">
                  <c:v>5</c:v>
                </c:pt>
                <c:pt idx="5">
                  <c:v>8</c:v>
                </c:pt>
                <c:pt idx="6">
                  <c:v>9</c:v>
                </c:pt>
                <c:pt idx="7">
                  <c:v>9</c:v>
                </c:pt>
                <c:pt idx="8">
                  <c:v>15</c:v>
                </c:pt>
                <c:pt idx="9">
                  <c:v>23</c:v>
                </c:pt>
              </c:numCache>
            </c:numRef>
          </c:val>
          <c:extLst>
            <c:ext xmlns:c16="http://schemas.microsoft.com/office/drawing/2014/chart" uri="{C3380CC4-5D6E-409C-BE32-E72D297353CC}">
              <c16:uniqueId val="{00000001-8FFE-40C0-A592-C64948017129}"/>
            </c:ext>
          </c:extLst>
        </c:ser>
        <c:dLbls>
          <c:showLegendKey val="0"/>
          <c:showVal val="0"/>
          <c:showCatName val="0"/>
          <c:showSerName val="0"/>
          <c:showPercent val="0"/>
          <c:showBubbleSize val="0"/>
        </c:dLbls>
        <c:gapWidth val="182"/>
        <c:axId val="145201408"/>
        <c:axId val="145211392"/>
      </c:barChart>
      <c:catAx>
        <c:axId val="1452014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145211392"/>
        <c:crosses val="autoZero"/>
        <c:auto val="1"/>
        <c:lblAlgn val="ctr"/>
        <c:lblOffset val="100"/>
        <c:noMultiLvlLbl val="0"/>
      </c:catAx>
      <c:valAx>
        <c:axId val="14521139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145201408"/>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Sheet1!$A$6:$A$17</c:f>
              <c:strCache>
                <c:ptCount val="12"/>
                <c:pt idx="0">
                  <c:v>Nada Riau</c:v>
                </c:pt>
                <c:pt idx="1">
                  <c:v>News24.co.id</c:v>
                </c:pt>
                <c:pt idx="2">
                  <c:v>PotretNews.com</c:v>
                </c:pt>
                <c:pt idx="3">
                  <c:v>Riau Aktual</c:v>
                </c:pt>
                <c:pt idx="4">
                  <c:v>Riau Editor</c:v>
                </c:pt>
                <c:pt idx="5">
                  <c:v>Riau Kepri</c:v>
                </c:pt>
                <c:pt idx="6">
                  <c:v>Riau Link</c:v>
                </c:pt>
                <c:pt idx="7">
                  <c:v>Riau Sky</c:v>
                </c:pt>
                <c:pt idx="8">
                  <c:v>Riau1.com</c:v>
                </c:pt>
                <c:pt idx="9">
                  <c:v>Hallo Riau</c:v>
                </c:pt>
                <c:pt idx="10">
                  <c:v>Riau Post</c:v>
                </c:pt>
                <c:pt idx="11">
                  <c:v>Tribun News Pekanbaru</c:v>
                </c:pt>
              </c:strCache>
            </c:strRef>
          </c:cat>
          <c:val>
            <c:numRef>
              <c:f>Sheet1!$B$6:$B$17</c:f>
              <c:numCache>
                <c:formatCode>General</c:formatCode>
                <c:ptCount val="12"/>
                <c:pt idx="0">
                  <c:v>1</c:v>
                </c:pt>
                <c:pt idx="1">
                  <c:v>1</c:v>
                </c:pt>
                <c:pt idx="2">
                  <c:v>1</c:v>
                </c:pt>
                <c:pt idx="3">
                  <c:v>1</c:v>
                </c:pt>
                <c:pt idx="4">
                  <c:v>1</c:v>
                </c:pt>
                <c:pt idx="5">
                  <c:v>1</c:v>
                </c:pt>
                <c:pt idx="6">
                  <c:v>1</c:v>
                </c:pt>
                <c:pt idx="7">
                  <c:v>1</c:v>
                </c:pt>
                <c:pt idx="8">
                  <c:v>1</c:v>
                </c:pt>
                <c:pt idx="9">
                  <c:v>2</c:v>
                </c:pt>
                <c:pt idx="10">
                  <c:v>2</c:v>
                </c:pt>
                <c:pt idx="11">
                  <c:v>3</c:v>
                </c:pt>
              </c:numCache>
            </c:numRef>
          </c:val>
          <c:extLst>
            <c:ext xmlns:c16="http://schemas.microsoft.com/office/drawing/2014/chart" uri="{C3380CC4-5D6E-409C-BE32-E72D297353CC}">
              <c16:uniqueId val="{00000000-ABC3-4020-AE5C-FFD1E09513EB}"/>
            </c:ext>
          </c:extLst>
        </c:ser>
        <c:dLbls>
          <c:showLegendKey val="0"/>
          <c:showVal val="0"/>
          <c:showCatName val="0"/>
          <c:showSerName val="0"/>
          <c:showPercent val="0"/>
          <c:showBubbleSize val="0"/>
        </c:dLbls>
        <c:gapWidth val="182"/>
        <c:axId val="145201408"/>
        <c:axId val="145211392"/>
      </c:barChart>
      <c:catAx>
        <c:axId val="1452014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145211392"/>
        <c:crosses val="autoZero"/>
        <c:auto val="1"/>
        <c:lblAlgn val="ctr"/>
        <c:lblOffset val="100"/>
        <c:noMultiLvlLbl val="0"/>
      </c:catAx>
      <c:valAx>
        <c:axId val="14521139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145201408"/>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Pt>
            <c:idx val="0"/>
            <c:invertIfNegative val="0"/>
            <c:bubble3D val="0"/>
            <c:extLst>
              <c:ext xmlns:c16="http://schemas.microsoft.com/office/drawing/2014/chart" uri="{C3380CC4-5D6E-409C-BE32-E72D297353CC}">
                <c16:uniqueId val="{00000005-0491-4717-A9A2-18A999CC0F66}"/>
              </c:ext>
            </c:extLst>
          </c:dPt>
          <c:dPt>
            <c:idx val="1"/>
            <c:invertIfNegative val="0"/>
            <c:bubble3D val="0"/>
            <c:extLst>
              <c:ext xmlns:c16="http://schemas.microsoft.com/office/drawing/2014/chart" uri="{C3380CC4-5D6E-409C-BE32-E72D297353CC}">
                <c16:uniqueId val="{00000001-268E-4A08-9CF7-7CA586539A12}"/>
              </c:ext>
            </c:extLst>
          </c:dPt>
          <c:dPt>
            <c:idx val="2"/>
            <c:invertIfNegative val="0"/>
            <c:bubble3D val="0"/>
            <c:spPr>
              <a:solidFill>
                <a:srgbClr val="FFFF99"/>
              </a:solidFill>
              <a:ln>
                <a:noFill/>
              </a:ln>
              <a:effectLst>
                <a:outerShdw blurRad="50800" dist="38100" dir="13500000" algn="br" rotWithShape="0">
                  <a:prstClr val="black">
                    <a:alpha val="40000"/>
                  </a:prstClr>
                </a:outerShdw>
              </a:effectLst>
            </c:spPr>
            <c:extLst>
              <c:ext xmlns:c16="http://schemas.microsoft.com/office/drawing/2014/chart" uri="{C3380CC4-5D6E-409C-BE32-E72D297353CC}">
                <c16:uniqueId val="{00000000-D2A7-460F-B2C8-F5DF3BC49976}"/>
              </c:ext>
            </c:extLst>
          </c:dPt>
          <c:dPt>
            <c:idx val="3"/>
            <c:invertIfNegative val="0"/>
            <c:bubble3D val="0"/>
            <c:extLst>
              <c:ext xmlns:c16="http://schemas.microsoft.com/office/drawing/2014/chart" uri="{C3380CC4-5D6E-409C-BE32-E72D297353CC}">
                <c16:uniqueId val="{00000002-268E-4A08-9CF7-7CA586539A12}"/>
              </c:ext>
            </c:extLst>
          </c:dPt>
          <c:dPt>
            <c:idx val="4"/>
            <c:invertIfNegative val="0"/>
            <c:bubble3D val="0"/>
            <c:extLst>
              <c:ext xmlns:c16="http://schemas.microsoft.com/office/drawing/2014/chart" uri="{C3380CC4-5D6E-409C-BE32-E72D297353CC}">
                <c16:uniqueId val="{00000003-268E-4A08-9CF7-7CA586539A12}"/>
              </c:ext>
            </c:extLst>
          </c:dPt>
          <c:dPt>
            <c:idx val="6"/>
            <c:invertIfNegative val="0"/>
            <c:bubble3D val="0"/>
            <c:extLst>
              <c:ext xmlns:c16="http://schemas.microsoft.com/office/drawing/2014/chart" uri="{C3380CC4-5D6E-409C-BE32-E72D297353CC}">
                <c16:uniqueId val="{00000005-268E-4A08-9CF7-7CA586539A12}"/>
              </c:ext>
            </c:extLst>
          </c:dPt>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Sheet1!$A$2:$A$7</c:f>
              <c:strCache>
                <c:ptCount val="6"/>
                <c:pt idx="0">
                  <c:v>Kasi Penyelamatan Damkar DPKP Kota Pekanbaru, Ibas Sembiring</c:v>
                </c:pt>
                <c:pt idx="1">
                  <c:v>Kapolsek Limapuluh, AKP Sanny Handityo</c:v>
                </c:pt>
                <c:pt idx="2">
                  <c:v>Warga, Kardi</c:v>
                </c:pt>
                <c:pt idx="3">
                  <c:v>Kasi Ops DPKP Kota Pekanbaru, Fahriansyah</c:v>
                </c:pt>
                <c:pt idx="4">
                  <c:v>Plt. Kepala Dinkes Kota Pekanbaru, M Amin</c:v>
                </c:pt>
                <c:pt idx="5">
                  <c:v>Sekda Kota Pekanbaru, M Noer</c:v>
                </c:pt>
              </c:strCache>
            </c:strRef>
          </c:cat>
          <c:val>
            <c:numRef>
              <c:f>Sheet1!$B$2:$B$7</c:f>
              <c:numCache>
                <c:formatCode>General</c:formatCode>
                <c:ptCount val="6"/>
                <c:pt idx="0">
                  <c:v>1</c:v>
                </c:pt>
                <c:pt idx="1">
                  <c:v>1</c:v>
                </c:pt>
                <c:pt idx="2">
                  <c:v>1</c:v>
                </c:pt>
                <c:pt idx="3">
                  <c:v>2</c:v>
                </c:pt>
                <c:pt idx="4">
                  <c:v>2</c:v>
                </c:pt>
                <c:pt idx="5">
                  <c:v>2</c:v>
                </c:pt>
              </c:numCache>
            </c:numRef>
          </c:val>
          <c:extLst>
            <c:ext xmlns:c16="http://schemas.microsoft.com/office/drawing/2014/chart" uri="{C3380CC4-5D6E-409C-BE32-E72D297353CC}">
              <c16:uniqueId val="{00000004-268E-4A08-9CF7-7CA586539A12}"/>
            </c:ext>
          </c:extLst>
        </c:ser>
        <c:dLbls>
          <c:showLegendKey val="0"/>
          <c:showVal val="0"/>
          <c:showCatName val="0"/>
          <c:showSerName val="0"/>
          <c:showPercent val="0"/>
          <c:showBubbleSize val="0"/>
        </c:dLbls>
        <c:gapWidth val="182"/>
        <c:axId val="145201408"/>
        <c:axId val="145211392"/>
      </c:barChart>
      <c:catAx>
        <c:axId val="1452014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145211392"/>
        <c:crosses val="autoZero"/>
        <c:auto val="1"/>
        <c:lblAlgn val="ctr"/>
        <c:lblOffset val="100"/>
        <c:noMultiLvlLbl val="0"/>
      </c:catAx>
      <c:valAx>
        <c:axId val="14521139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145201408"/>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Pt>
            <c:idx val="0"/>
            <c:invertIfNegative val="0"/>
            <c:bubble3D val="0"/>
            <c:extLst>
              <c:ext xmlns:c16="http://schemas.microsoft.com/office/drawing/2014/chart" uri="{C3380CC4-5D6E-409C-BE32-E72D297353CC}">
                <c16:uniqueId val="{00000000-2991-4A57-BE3D-35FC8FE1159A}"/>
              </c:ext>
            </c:extLst>
          </c:dPt>
          <c:dPt>
            <c:idx val="1"/>
            <c:invertIfNegative val="0"/>
            <c:bubble3D val="0"/>
            <c:extLst>
              <c:ext xmlns:c16="http://schemas.microsoft.com/office/drawing/2014/chart" uri="{C3380CC4-5D6E-409C-BE32-E72D297353CC}">
                <c16:uniqueId val="{00000001-2991-4A57-BE3D-35FC8FE1159A}"/>
              </c:ext>
            </c:extLst>
          </c:dPt>
          <c:dPt>
            <c:idx val="2"/>
            <c:invertIfNegative val="0"/>
            <c:bubble3D val="0"/>
            <c:extLst>
              <c:ext xmlns:c16="http://schemas.microsoft.com/office/drawing/2014/chart" uri="{C3380CC4-5D6E-409C-BE32-E72D297353CC}">
                <c16:uniqueId val="{00000002-2991-4A57-BE3D-35FC8FE1159A}"/>
              </c:ext>
            </c:extLst>
          </c:dPt>
          <c:dPt>
            <c:idx val="3"/>
            <c:invertIfNegative val="0"/>
            <c:bubble3D val="0"/>
            <c:extLst>
              <c:ext xmlns:c16="http://schemas.microsoft.com/office/drawing/2014/chart" uri="{C3380CC4-5D6E-409C-BE32-E72D297353CC}">
                <c16:uniqueId val="{00000003-2991-4A57-BE3D-35FC8FE1159A}"/>
              </c:ext>
            </c:extLst>
          </c:dPt>
          <c:dPt>
            <c:idx val="4"/>
            <c:invertIfNegative val="0"/>
            <c:bubble3D val="0"/>
            <c:extLst>
              <c:ext xmlns:c16="http://schemas.microsoft.com/office/drawing/2014/chart" uri="{C3380CC4-5D6E-409C-BE32-E72D297353CC}">
                <c16:uniqueId val="{00000004-2991-4A57-BE3D-35FC8FE1159A}"/>
              </c:ext>
            </c:extLst>
          </c:dPt>
          <c:dPt>
            <c:idx val="6"/>
            <c:invertIfNegative val="0"/>
            <c:bubble3D val="0"/>
            <c:extLst>
              <c:ext xmlns:c16="http://schemas.microsoft.com/office/drawing/2014/chart" uri="{C3380CC4-5D6E-409C-BE32-E72D297353CC}">
                <c16:uniqueId val="{00000005-2991-4A57-BE3D-35FC8FE1159A}"/>
              </c:ext>
            </c:extLst>
          </c:dPt>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Sheet1!$A$2:$A$3</c:f>
              <c:strCache>
                <c:ptCount val="2"/>
                <c:pt idx="0">
                  <c:v>Kabid Humas Polda Riau Kombes Pol Sunarto</c:v>
                </c:pt>
                <c:pt idx="1">
                  <c:v>Ditreskrimsus Polda Riau, Kombes Pol Gidion Arif Setyawan</c:v>
                </c:pt>
              </c:strCache>
            </c:strRef>
          </c:cat>
          <c:val>
            <c:numRef>
              <c:f>Sheet1!$B$2:$B$3</c:f>
              <c:numCache>
                <c:formatCode>General</c:formatCode>
                <c:ptCount val="2"/>
                <c:pt idx="0">
                  <c:v>1</c:v>
                </c:pt>
                <c:pt idx="1">
                  <c:v>1</c:v>
                </c:pt>
              </c:numCache>
            </c:numRef>
          </c:val>
          <c:extLst>
            <c:ext xmlns:c16="http://schemas.microsoft.com/office/drawing/2014/chart" uri="{C3380CC4-5D6E-409C-BE32-E72D297353CC}">
              <c16:uniqueId val="{00000006-2991-4A57-BE3D-35FC8FE1159A}"/>
            </c:ext>
          </c:extLst>
        </c:ser>
        <c:dLbls>
          <c:showLegendKey val="0"/>
          <c:showVal val="0"/>
          <c:showCatName val="0"/>
          <c:showSerName val="0"/>
          <c:showPercent val="0"/>
          <c:showBubbleSize val="0"/>
        </c:dLbls>
        <c:gapWidth val="182"/>
        <c:axId val="145201408"/>
        <c:axId val="145211392"/>
      </c:barChart>
      <c:catAx>
        <c:axId val="1452014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145211392"/>
        <c:crosses val="autoZero"/>
        <c:auto val="1"/>
        <c:lblAlgn val="ctr"/>
        <c:lblOffset val="100"/>
        <c:noMultiLvlLbl val="0"/>
      </c:catAx>
      <c:valAx>
        <c:axId val="14521139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145201408"/>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Sheet1!$A$2:$A$8</c:f>
              <c:strCache>
                <c:ptCount val="7"/>
                <c:pt idx="0">
                  <c:v>Riau Green</c:v>
                </c:pt>
                <c:pt idx="1">
                  <c:v>Riau Expose</c:v>
                </c:pt>
                <c:pt idx="2">
                  <c:v>Cakaplah</c:v>
                </c:pt>
                <c:pt idx="3">
                  <c:v>KiblatRiau.com</c:v>
                </c:pt>
                <c:pt idx="4">
                  <c:v>Riau Green</c:v>
                </c:pt>
                <c:pt idx="5">
                  <c:v>Riau Sky</c:v>
                </c:pt>
                <c:pt idx="6">
                  <c:v>Riau Post</c:v>
                </c:pt>
              </c:strCache>
            </c:strRef>
          </c:cat>
          <c:val>
            <c:numRef>
              <c:f>Sheet1!$B$2:$B$8</c:f>
              <c:numCache>
                <c:formatCode>General</c:formatCode>
                <c:ptCount val="7"/>
                <c:pt idx="0">
                  <c:v>1</c:v>
                </c:pt>
                <c:pt idx="1">
                  <c:v>1</c:v>
                </c:pt>
                <c:pt idx="2">
                  <c:v>1</c:v>
                </c:pt>
                <c:pt idx="3">
                  <c:v>1</c:v>
                </c:pt>
                <c:pt idx="4">
                  <c:v>1</c:v>
                </c:pt>
                <c:pt idx="5">
                  <c:v>2</c:v>
                </c:pt>
                <c:pt idx="6">
                  <c:v>4</c:v>
                </c:pt>
              </c:numCache>
            </c:numRef>
          </c:val>
          <c:extLst>
            <c:ext xmlns:c16="http://schemas.microsoft.com/office/drawing/2014/chart" uri="{C3380CC4-5D6E-409C-BE32-E72D297353CC}">
              <c16:uniqueId val="{00000000-3672-42AD-85A7-A4ED43905BFA}"/>
            </c:ext>
          </c:extLst>
        </c:ser>
        <c:dLbls>
          <c:showLegendKey val="0"/>
          <c:showVal val="0"/>
          <c:showCatName val="0"/>
          <c:showSerName val="0"/>
          <c:showPercent val="0"/>
          <c:showBubbleSize val="0"/>
        </c:dLbls>
        <c:gapWidth val="182"/>
        <c:axId val="145201408"/>
        <c:axId val="145211392"/>
      </c:barChart>
      <c:catAx>
        <c:axId val="1452014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145211392"/>
        <c:crosses val="autoZero"/>
        <c:auto val="1"/>
        <c:lblAlgn val="ctr"/>
        <c:lblOffset val="100"/>
        <c:noMultiLvlLbl val="0"/>
      </c:catAx>
      <c:valAx>
        <c:axId val="14521139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145201408"/>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Pt>
            <c:idx val="0"/>
            <c:invertIfNegative val="0"/>
            <c:bubble3D val="0"/>
            <c:extLst>
              <c:ext xmlns:c16="http://schemas.microsoft.com/office/drawing/2014/chart" uri="{C3380CC4-5D6E-409C-BE32-E72D297353CC}">
                <c16:uniqueId val="{00000000-7414-4128-AF0A-F9B70C6F9EAC}"/>
              </c:ext>
            </c:extLst>
          </c:dPt>
          <c:dPt>
            <c:idx val="1"/>
            <c:invertIfNegative val="0"/>
            <c:bubble3D val="0"/>
            <c:extLst>
              <c:ext xmlns:c16="http://schemas.microsoft.com/office/drawing/2014/chart" uri="{C3380CC4-5D6E-409C-BE32-E72D297353CC}">
                <c16:uniqueId val="{00000001-7414-4128-AF0A-F9B70C6F9EAC}"/>
              </c:ext>
            </c:extLst>
          </c:dPt>
          <c:dPt>
            <c:idx val="2"/>
            <c:invertIfNegative val="0"/>
            <c:bubble3D val="0"/>
            <c:extLst>
              <c:ext xmlns:c16="http://schemas.microsoft.com/office/drawing/2014/chart" uri="{C3380CC4-5D6E-409C-BE32-E72D297353CC}">
                <c16:uniqueId val="{00000002-7414-4128-AF0A-F9B70C6F9EAC}"/>
              </c:ext>
            </c:extLst>
          </c:dPt>
          <c:dPt>
            <c:idx val="3"/>
            <c:invertIfNegative val="0"/>
            <c:bubble3D val="0"/>
            <c:extLst>
              <c:ext xmlns:c16="http://schemas.microsoft.com/office/drawing/2014/chart" uri="{C3380CC4-5D6E-409C-BE32-E72D297353CC}">
                <c16:uniqueId val="{00000003-7414-4128-AF0A-F9B70C6F9EAC}"/>
              </c:ext>
            </c:extLst>
          </c:dPt>
          <c:dPt>
            <c:idx val="4"/>
            <c:invertIfNegative val="0"/>
            <c:bubble3D val="0"/>
            <c:extLst>
              <c:ext xmlns:c16="http://schemas.microsoft.com/office/drawing/2014/chart" uri="{C3380CC4-5D6E-409C-BE32-E72D297353CC}">
                <c16:uniqueId val="{00000004-7414-4128-AF0A-F9B70C6F9EAC}"/>
              </c:ext>
            </c:extLst>
          </c:dPt>
          <c:dPt>
            <c:idx val="6"/>
            <c:invertIfNegative val="0"/>
            <c:bubble3D val="0"/>
            <c:extLst>
              <c:ext xmlns:c16="http://schemas.microsoft.com/office/drawing/2014/chart" uri="{C3380CC4-5D6E-409C-BE32-E72D297353CC}">
                <c16:uniqueId val="{00000005-7414-4128-AF0A-F9B70C6F9EAC}"/>
              </c:ext>
            </c:extLst>
          </c:dPt>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c:f>
              <c:strCache>
                <c:ptCount val="1"/>
                <c:pt idx="0">
                  <c:v>Tribun News Pekanbaru</c:v>
                </c:pt>
              </c:strCache>
            </c:strRef>
          </c:cat>
          <c:val>
            <c:numRef>
              <c:f>Sheet1!$B$2</c:f>
              <c:numCache>
                <c:formatCode>General</c:formatCode>
                <c:ptCount val="1"/>
                <c:pt idx="0">
                  <c:v>1</c:v>
                </c:pt>
              </c:numCache>
            </c:numRef>
          </c:val>
          <c:extLst>
            <c:ext xmlns:c16="http://schemas.microsoft.com/office/drawing/2014/chart" uri="{C3380CC4-5D6E-409C-BE32-E72D297353CC}">
              <c16:uniqueId val="{00000006-7414-4128-AF0A-F9B70C6F9EAC}"/>
            </c:ext>
          </c:extLst>
        </c:ser>
        <c:dLbls>
          <c:showLegendKey val="0"/>
          <c:showVal val="0"/>
          <c:showCatName val="0"/>
          <c:showSerName val="0"/>
          <c:showPercent val="0"/>
          <c:showBubbleSize val="0"/>
        </c:dLbls>
        <c:gapWidth val="182"/>
        <c:axId val="145201408"/>
        <c:axId val="145211392"/>
      </c:barChart>
      <c:catAx>
        <c:axId val="1452014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145211392"/>
        <c:crosses val="autoZero"/>
        <c:auto val="1"/>
        <c:lblAlgn val="ctr"/>
        <c:lblOffset val="100"/>
        <c:noMultiLvlLbl val="0"/>
      </c:catAx>
      <c:valAx>
        <c:axId val="14521139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145201408"/>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Pt>
            <c:idx val="0"/>
            <c:invertIfNegative val="0"/>
            <c:bubble3D val="0"/>
            <c:extLst>
              <c:ext xmlns:c16="http://schemas.microsoft.com/office/drawing/2014/chart" uri="{C3380CC4-5D6E-409C-BE32-E72D297353CC}">
                <c16:uniqueId val="{00000005-0491-4717-A9A2-18A999CC0F66}"/>
              </c:ext>
            </c:extLst>
          </c:dPt>
          <c:dPt>
            <c:idx val="1"/>
            <c:invertIfNegative val="0"/>
            <c:bubble3D val="0"/>
            <c:extLst>
              <c:ext xmlns:c16="http://schemas.microsoft.com/office/drawing/2014/chart" uri="{C3380CC4-5D6E-409C-BE32-E72D297353CC}">
                <c16:uniqueId val="{00000001-268E-4A08-9CF7-7CA586539A12}"/>
              </c:ext>
            </c:extLst>
          </c:dPt>
          <c:dPt>
            <c:idx val="2"/>
            <c:invertIfNegative val="0"/>
            <c:bubble3D val="0"/>
            <c:extLst>
              <c:ext xmlns:c16="http://schemas.microsoft.com/office/drawing/2014/chart" uri="{C3380CC4-5D6E-409C-BE32-E72D297353CC}">
                <c16:uniqueId val="{00000000-D2A7-460F-B2C8-F5DF3BC49976}"/>
              </c:ext>
            </c:extLst>
          </c:dPt>
          <c:dPt>
            <c:idx val="3"/>
            <c:invertIfNegative val="0"/>
            <c:bubble3D val="0"/>
            <c:extLst>
              <c:ext xmlns:c16="http://schemas.microsoft.com/office/drawing/2014/chart" uri="{C3380CC4-5D6E-409C-BE32-E72D297353CC}">
                <c16:uniqueId val="{00000002-268E-4A08-9CF7-7CA586539A12}"/>
              </c:ext>
            </c:extLst>
          </c:dPt>
          <c:dPt>
            <c:idx val="4"/>
            <c:invertIfNegative val="0"/>
            <c:bubble3D val="0"/>
            <c:extLst>
              <c:ext xmlns:c16="http://schemas.microsoft.com/office/drawing/2014/chart" uri="{C3380CC4-5D6E-409C-BE32-E72D297353CC}">
                <c16:uniqueId val="{00000003-268E-4A08-9CF7-7CA586539A12}"/>
              </c:ext>
            </c:extLst>
          </c:dPt>
          <c:dPt>
            <c:idx val="6"/>
            <c:invertIfNegative val="0"/>
            <c:bubble3D val="0"/>
            <c:extLst>
              <c:ext xmlns:c16="http://schemas.microsoft.com/office/drawing/2014/chart" uri="{C3380CC4-5D6E-409C-BE32-E72D297353CC}">
                <c16:uniqueId val="{00000005-268E-4A08-9CF7-7CA586539A12}"/>
              </c:ext>
            </c:extLst>
          </c:dPt>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c:f>
              <c:strCache>
                <c:ptCount val="1"/>
                <c:pt idx="0">
                  <c:v>Kabag Humas Setda Kota Pekanbaru, Mas Irba Sulaiman</c:v>
                </c:pt>
              </c:strCache>
            </c:strRef>
          </c:cat>
          <c:val>
            <c:numRef>
              <c:f>Sheet1!$B$2</c:f>
              <c:numCache>
                <c:formatCode>General</c:formatCode>
                <c:ptCount val="1"/>
                <c:pt idx="0">
                  <c:v>4</c:v>
                </c:pt>
              </c:numCache>
            </c:numRef>
          </c:val>
          <c:extLst>
            <c:ext xmlns:c16="http://schemas.microsoft.com/office/drawing/2014/chart" uri="{C3380CC4-5D6E-409C-BE32-E72D297353CC}">
              <c16:uniqueId val="{00000004-268E-4A08-9CF7-7CA586539A12}"/>
            </c:ext>
          </c:extLst>
        </c:ser>
        <c:dLbls>
          <c:showLegendKey val="0"/>
          <c:showVal val="0"/>
          <c:showCatName val="0"/>
          <c:showSerName val="0"/>
          <c:showPercent val="0"/>
          <c:showBubbleSize val="0"/>
        </c:dLbls>
        <c:gapWidth val="182"/>
        <c:axId val="145201408"/>
        <c:axId val="145211392"/>
      </c:barChart>
      <c:catAx>
        <c:axId val="1452014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145211392"/>
        <c:crosses val="autoZero"/>
        <c:auto val="1"/>
        <c:lblAlgn val="ctr"/>
        <c:lblOffset val="100"/>
        <c:noMultiLvlLbl val="0"/>
      </c:catAx>
      <c:valAx>
        <c:axId val="14521139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145201408"/>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Jumlah</c:v>
                </c:pt>
              </c:strCache>
            </c:strRef>
          </c:tx>
          <c:spPr>
            <a:solidFill>
              <a:schemeClr val="accent1"/>
            </a:solidFill>
            <a:ln>
              <a:noFill/>
            </a:ln>
            <a:effectLst>
              <a:outerShdw blurRad="50800" dist="38100" dir="13500000" algn="br" rotWithShape="0">
                <a:prstClr val="black">
                  <a:alpha val="40000"/>
                </a:prstClr>
              </a:outerShdw>
            </a:effectLst>
          </c:spPr>
          <c:invertIfNegative val="0"/>
          <c:dLbls>
            <c:spPr>
              <a:noFill/>
              <a:ln>
                <a:solidFill>
                  <a:schemeClr val="bg1"/>
                </a:solidFill>
              </a:ln>
              <a:effectLst/>
            </c:spPr>
            <c:txPr>
              <a:bodyPr rot="0" spcFirstLastPara="0" vertOverflow="ellipsis" vert="horz" wrap="square" lIns="38100" tIns="19050" rIns="38100" bIns="19050" anchor="ctr" anchorCtr="1"/>
              <a:lstStyle/>
              <a:p>
                <a:pPr>
                  <a:defRPr lang="en-US" sz="1050" b="1" i="0" u="none" strike="noStrike" kern="1200" baseline="0">
                    <a:solidFill>
                      <a:schemeClr val="tx1"/>
                    </a:solidFill>
                    <a:latin typeface="Trebuchet MS" panose="020B060302020202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prstDash val="solid"/>
                      <a:round/>
                    </a:ln>
                    <a:effectLst/>
                  </c:spPr>
                </c15:leaderLines>
              </c:ext>
            </c:extLst>
          </c:dLbls>
          <c:cat>
            <c:strRef>
              <c:f>Sheet1!$A$2:$A$5</c:f>
              <c:strCache>
                <c:ptCount val="4"/>
                <c:pt idx="0">
                  <c:v>Riau Aktual</c:v>
                </c:pt>
                <c:pt idx="1">
                  <c:v>Koran MX</c:v>
                </c:pt>
                <c:pt idx="2">
                  <c:v>Riau Hits</c:v>
                </c:pt>
                <c:pt idx="3">
                  <c:v>Hallo Riau</c:v>
                </c:pt>
              </c:strCache>
            </c:strRef>
          </c:cat>
          <c:val>
            <c:numRef>
              <c:f>Sheet1!$B$2:$B$5</c:f>
              <c:numCache>
                <c:formatCode>General</c:formatCode>
                <c:ptCount val="4"/>
                <c:pt idx="0">
                  <c:v>1</c:v>
                </c:pt>
                <c:pt idx="1">
                  <c:v>1</c:v>
                </c:pt>
                <c:pt idx="2">
                  <c:v>1</c:v>
                </c:pt>
                <c:pt idx="3">
                  <c:v>1</c:v>
                </c:pt>
              </c:numCache>
            </c:numRef>
          </c:val>
          <c:extLst>
            <c:ext xmlns:c16="http://schemas.microsoft.com/office/drawing/2014/chart" uri="{C3380CC4-5D6E-409C-BE32-E72D297353CC}">
              <c16:uniqueId val="{00000000-3672-42AD-85A7-A4ED43905BFA}"/>
            </c:ext>
          </c:extLst>
        </c:ser>
        <c:dLbls>
          <c:showLegendKey val="0"/>
          <c:showVal val="0"/>
          <c:showCatName val="0"/>
          <c:showSerName val="0"/>
          <c:showPercent val="0"/>
          <c:showBubbleSize val="0"/>
        </c:dLbls>
        <c:gapWidth val="182"/>
        <c:axId val="145201408"/>
        <c:axId val="145211392"/>
      </c:barChart>
      <c:catAx>
        <c:axId val="1452014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en-US" sz="1100" b="1" i="0" u="none" strike="noStrike" kern="1200" baseline="0">
                <a:solidFill>
                  <a:schemeClr val="tx1"/>
                </a:solidFill>
                <a:latin typeface="Trebuchet MS" panose="020B0603020202020204" pitchFamily="34" charset="0"/>
                <a:ea typeface="+mn-ea"/>
                <a:cs typeface="+mn-cs"/>
              </a:defRPr>
            </a:pPr>
            <a:endParaRPr lang="en-US"/>
          </a:p>
        </c:txPr>
        <c:crossAx val="145211392"/>
        <c:crosses val="autoZero"/>
        <c:auto val="1"/>
        <c:lblAlgn val="ctr"/>
        <c:lblOffset val="100"/>
        <c:noMultiLvlLbl val="0"/>
      </c:catAx>
      <c:valAx>
        <c:axId val="145211392"/>
        <c:scaling>
          <c:orientation val="minMax"/>
        </c:scaling>
        <c:delete val="1"/>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crossAx val="145201408"/>
        <c:crosses val="autoZero"/>
        <c:crossBetween val="between"/>
      </c:valAx>
      <c:spPr>
        <a:solidFill>
          <a:schemeClr val="bg1"/>
        </a:solidFill>
        <a:ln w="25400">
          <a:solidFill>
            <a:schemeClr val="bg2"/>
          </a:solidFill>
        </a:ln>
        <a:effectLst/>
      </c:spPr>
    </c:plotArea>
    <c:plotVisOnly val="1"/>
    <c:dispBlanksAs val="gap"/>
    <c:showDLblsOverMax val="0"/>
  </c:chart>
  <c:spPr>
    <a:noFill/>
    <a:ln>
      <a:solidFill>
        <a:schemeClr val="bg1">
          <a:lumMod val="85000"/>
        </a:schemeClr>
      </a:solidFill>
    </a:ln>
    <a:effectLst/>
  </c:spPr>
  <c:txPr>
    <a:bodyPr/>
    <a:lstStyle/>
    <a:p>
      <a:pPr>
        <a:defRPr lang="en-US" sz="1050" b="1">
          <a:latin typeface="Trebuchet MS" panose="020B0603020202020204" pitchFamily="34" charset="0"/>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102">
  <cs:axisTitle>
    <cs:lnRef idx="0"/>
    <cs:fillRef idx="0"/>
    <cs:effectRef idx="0"/>
    <cs:fontRef idx="minor">
      <a:schemeClr val="tx1"/>
    </cs:fontRef>
    <cs:defRPr sz="1000" b="1" kern="1200"/>
  </cs:axisTitle>
  <cs:categoryAxis>
    <cs:lnRef idx="1">
      <a:schemeClr val="tx1">
        <a:tint val="75000"/>
      </a:schemeClr>
    </cs:lnRef>
    <cs:fillRef idx="0"/>
    <cs:effectRef idx="0"/>
    <cs:fontRef idx="minor">
      <a:schemeClr val="tx1"/>
    </cs:fontRef>
    <cs:spPr>
      <a:ln>
        <a:round/>
      </a:ln>
    </cs:spPr>
    <cs:defRPr sz="1000" kern="1200"/>
  </cs:categoryAxis>
  <cs:chartArea mods="allowNoFillOverride allowNoLineOverride">
    <cs:lnRef idx="1">
      <a:schemeClr val="tx1">
        <a:tint val="75000"/>
      </a:schemeClr>
    </cs:lnRef>
    <cs:fillRef idx="1">
      <a:schemeClr val="bg1"/>
    </cs:fillRef>
    <cs:effectRef idx="0"/>
    <cs:fontRef idx="minor">
      <a:schemeClr val="tx1"/>
    </cs:fontRef>
    <cs:spPr>
      <a:ln>
        <a:round/>
      </a:ln>
    </cs:spPr>
    <cs:defRPr sz="1000" kern="1200"/>
  </cs:chartArea>
  <cs:dataLabel>
    <cs:lnRef idx="0"/>
    <cs:fillRef idx="0"/>
    <cs:effectRef idx="0"/>
    <cs:fontRef idx="minor">
      <a:schemeClr val="tx1"/>
    </cs:fontRef>
    <cs:defRPr sz="1000" kern="1200"/>
  </cs:dataLabel>
  <cs:dataLabelCallout>
    <cs:lnRef idx="0"/>
    <cs:fillRef idx="0"/>
    <cs:effectRef idx="0"/>
    <cs:fontRef idx="minor">
      <a:schemeClr val="dk1"/>
    </cs:fontRef>
    <cs:spPr>
      <a:solidFill>
        <a:schemeClr val="lt1"/>
      </a:solidFill>
      <a:ln>
        <a:solidFill>
          <a:schemeClr val="dk1">
            <a:lumMod val="65000"/>
            <a:lumOff val="35000"/>
          </a:schemeClr>
        </a:solidFill>
      </a:ln>
    </cs:spPr>
    <cs:defRPr sz="1000" kern="1200"/>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1">
      <cs:styleClr val="auto"/>
    </cs:lnRef>
    <cs:lineWidthScale>3</cs:lineWidthScale>
    <cs:fillRef idx="0"/>
    <cs:effectRef idx="0"/>
    <cs:fontRef idx="minor">
      <a:schemeClr val="tx1"/>
    </cs:fontRef>
    <cs:spPr>
      <a:ln cap="rnd">
        <a:round/>
      </a:ln>
    </cs:spPr>
  </cs:dataPointLine>
  <cs:dataPointMarker>
    <cs:lnRef idx="1">
      <cs:styleClr val="auto"/>
    </cs:lnRef>
    <cs:fillRef idx="1">
      <cs:styleClr val="auto"/>
    </cs:fillRef>
    <cs:effectRef idx="0"/>
    <cs:fontRef idx="minor">
      <a:schemeClr val="tx1"/>
    </cs:fontRef>
    <cs:spPr>
      <a:ln>
        <a:round/>
      </a:ln>
    </cs:spPr>
  </cs:dataPointMarker>
  <cs:dataPointMarkerLayout/>
  <cs:dataPointWireframe>
    <cs:lnRef idx="1">
      <cs:styleClr val="auto"/>
    </cs:lnRef>
    <cs:fillRef idx="0"/>
    <cs:effectRef idx="0"/>
    <cs:fontRef idx="minor">
      <a:schemeClr val="tx1"/>
    </cs:fontRef>
    <cs:spPr>
      <a:ln>
        <a:round/>
      </a:ln>
    </cs:spPr>
  </cs:dataPointWireframe>
  <cs:dataTable>
    <cs:lnRef idx="1">
      <a:schemeClr val="tx1">
        <a:tint val="75000"/>
      </a:schemeClr>
    </cs:lnRef>
    <cs:fillRef idx="0"/>
    <cs:effectRef idx="0"/>
    <cs:fontRef idx="minor">
      <a:schemeClr val="tx1"/>
    </cs:fontRef>
    <cs:spPr>
      <a:ln>
        <a:round/>
      </a:ln>
    </cs:spPr>
    <cs:defRPr sz="1000" kern="1200"/>
  </cs:dataTable>
  <cs:downBar>
    <cs:lnRef idx="1">
      <a:schemeClr val="tx1"/>
    </cs:lnRef>
    <cs:fillRef idx="1">
      <a:schemeClr val="dk1">
        <a:tint val="95000"/>
      </a:schemeClr>
    </cs:fillRef>
    <cs:effectRef idx="0"/>
    <cs:fontRef idx="minor">
      <a:schemeClr val="tx1"/>
    </cs:fontRef>
    <cs:spPr>
      <a:ln>
        <a:round/>
      </a:ln>
    </cs:spPr>
  </cs:downBar>
  <cs:dropLine>
    <cs:lnRef idx="1">
      <a:schemeClr val="tx1"/>
    </cs:lnRef>
    <cs:fillRef idx="0"/>
    <cs:effectRef idx="0"/>
    <cs:fontRef idx="minor">
      <a:schemeClr val="tx1"/>
    </cs:fontRef>
    <cs:spPr>
      <a:ln>
        <a:round/>
      </a:ln>
    </cs:spPr>
  </cs:dropLine>
  <cs:errorBar>
    <cs:lnRef idx="1">
      <a:schemeClr val="tx1"/>
    </cs:lnRef>
    <cs:fillRef idx="1">
      <a:schemeClr val="tx1"/>
    </cs:fillRef>
    <cs:effectRef idx="0"/>
    <cs:fontRef idx="minor">
      <a:schemeClr val="tx1"/>
    </cs:fontRef>
    <cs:spPr>
      <a:ln>
        <a:round/>
      </a:ln>
    </cs:spPr>
  </cs:errorBar>
  <cs:floor>
    <cs:lnRef idx="1">
      <a:schemeClr val="tx1">
        <a:tint val="75000"/>
      </a:schemeClr>
    </cs:lnRef>
    <cs:fillRef idx="0"/>
    <cs:effectRef idx="0"/>
    <cs:fontRef idx="minor">
      <a:schemeClr val="tx1"/>
    </cs:fontRef>
    <cs:spPr>
      <a:ln>
        <a:round/>
      </a:ln>
    </cs:spPr>
  </cs:floor>
  <cs:gridlineMajor>
    <cs:lnRef idx="1">
      <a:schemeClr val="tx1">
        <a:tint val="75000"/>
      </a:schemeClr>
    </cs:lnRef>
    <cs:fillRef idx="0"/>
    <cs:effectRef idx="0"/>
    <cs:fontRef idx="minor">
      <a:schemeClr val="tx1"/>
    </cs:fontRef>
    <cs:spPr>
      <a:ln>
        <a:round/>
      </a:ln>
    </cs:spPr>
  </cs:gridlineMajor>
  <cs:gridlineMinor>
    <cs:lnRef idx="1">
      <a:schemeClr val="tx1">
        <a:tint val="50000"/>
      </a:schemeClr>
    </cs:lnRef>
    <cs:fillRef idx="0"/>
    <cs:effectRef idx="0"/>
    <cs:fontRef idx="minor">
      <a:schemeClr val="tx1"/>
    </cs:fontRef>
    <cs:spPr>
      <a:ln>
        <a:round/>
      </a:ln>
    </cs:spPr>
  </cs:gridlineMinor>
  <cs:hiLoLine>
    <cs:lnRef idx="1">
      <a:schemeClr val="tx1"/>
    </cs:lnRef>
    <cs:fillRef idx="0"/>
    <cs:effectRef idx="0"/>
    <cs:fontRef idx="minor">
      <a:schemeClr val="tx1"/>
    </cs:fontRef>
    <cs:spPr>
      <a:ln>
        <a:round/>
      </a:ln>
    </cs:spPr>
  </cs:hiLoLine>
  <cs:leaderLine>
    <cs:lnRef idx="1">
      <a:schemeClr val="tx1"/>
    </cs:lnRef>
    <cs:fillRef idx="0"/>
    <cs:effectRef idx="0"/>
    <cs:fontRef idx="minor">
      <a:schemeClr val="tx1"/>
    </cs:fontRef>
    <cs:spPr>
      <a:ln>
        <a:round/>
      </a:ln>
    </cs:spPr>
  </cs:leaderLine>
  <cs:legend>
    <cs:lnRef idx="0"/>
    <cs:fillRef idx="0"/>
    <cs:effectRef idx="0"/>
    <cs:fontRef idx="minor">
      <a:schemeClr val="tx1"/>
    </cs:fontRef>
    <cs:defRPr sz="1000" kern="1200"/>
  </cs:legend>
  <cs:plotArea mods="allowNoFillOverride allowNoLineOverride">
    <cs:lnRef idx="0"/>
    <cs:fillRef idx="1">
      <a:schemeClr val="bg1"/>
    </cs:fillRef>
    <cs:effectRef idx="0"/>
    <cs:fontRef idx="minor">
      <a:schemeClr val="tx1"/>
    </cs:fontRef>
  </cs:plotArea>
  <cs:plotArea3D>
    <cs:lnRef idx="0"/>
    <cs:fillRef idx="0"/>
    <cs:effectRef idx="0"/>
    <cs:fontRef idx="minor">
      <a:schemeClr val="tx1"/>
    </cs:fontRef>
  </cs:plotArea3D>
  <cs:seriesAxis>
    <cs:lnRef idx="1">
      <a:schemeClr val="tx1">
        <a:tint val="75000"/>
      </a:schemeClr>
    </cs:lnRef>
    <cs:fillRef idx="0"/>
    <cs:effectRef idx="0"/>
    <cs:fontRef idx="minor">
      <a:schemeClr val="tx1"/>
    </cs:fontRef>
    <cs:spPr>
      <a:ln>
        <a:round/>
      </a:ln>
    </cs:spPr>
    <cs:defRPr sz="1000" kern="1200"/>
  </cs:seriesAxis>
  <cs:seriesLine>
    <cs:lnRef idx="1">
      <a:schemeClr val="tx1"/>
    </cs:lnRef>
    <cs:fillRef idx="0"/>
    <cs:effectRef idx="0"/>
    <cs:fontRef idx="minor">
      <a:schemeClr val="tx1"/>
    </cs:fontRef>
    <cs:spPr>
      <a:ln>
        <a:round/>
      </a:ln>
    </cs:spPr>
  </cs:seriesLine>
  <cs:title>
    <cs:lnRef idx="0"/>
    <cs:fillRef idx="0"/>
    <cs:effectRef idx="0"/>
    <cs:fontRef idx="minor">
      <a:schemeClr val="tx1"/>
    </cs:fontRef>
    <cs:defRPr sz="1800" b="1" kern="1200"/>
  </cs:title>
  <cs:trendline>
    <cs:lnRef idx="1">
      <a:schemeClr val="tx1"/>
    </cs:lnRef>
    <cs:fillRef idx="0"/>
    <cs:effectRef idx="0"/>
    <cs:fontRef idx="minor">
      <a:schemeClr val="tx1"/>
    </cs:fontRef>
    <cs:spPr>
      <a:ln cap="rnd">
        <a:round/>
      </a:ln>
    </cs:spPr>
  </cs:trendline>
  <cs:trendlineLabel>
    <cs:lnRef idx="0"/>
    <cs:fillRef idx="0"/>
    <cs:effectRef idx="0"/>
    <cs:fontRef idx="minor">
      <a:schemeClr val="tx1"/>
    </cs:fontRef>
    <cs:defRPr sz="1000" kern="1200"/>
  </cs:trendlineLabel>
  <cs:upBar>
    <cs:lnRef idx="1">
      <a:schemeClr val="tx1"/>
    </cs:lnRef>
    <cs:fillRef idx="1">
      <a:schemeClr val="dk1">
        <a:tint val="5000"/>
      </a:schemeClr>
    </cs:fillRef>
    <cs:effectRef idx="0"/>
    <cs:fontRef idx="minor">
      <a:schemeClr val="tx1"/>
    </cs:fontRef>
    <cs:spPr>
      <a:ln>
        <a:round/>
      </a:ln>
    </cs:spPr>
  </cs:upBar>
  <cs:valueAxis>
    <cs:lnRef idx="1">
      <a:schemeClr val="tx1">
        <a:tint val="75000"/>
      </a:schemeClr>
    </cs:lnRef>
    <cs:fillRef idx="0"/>
    <cs:effectRef idx="0"/>
    <cs:fontRef idx="minor">
      <a:schemeClr val="tx1"/>
    </cs:fontRef>
    <cs:spPr>
      <a:ln>
        <a:round/>
      </a:ln>
    </cs:spPr>
    <cs:defRPr sz="1000" kern="1200"/>
  </cs:valueAxis>
  <cs:wall>
    <cs:lnRef idx="0"/>
    <cs:fillRef idx="0"/>
    <cs:effectRef idx="0"/>
    <cs:fontRef idx="minor">
      <a:schemeClr val="tx1"/>
    </cs:fontRef>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53334"/>
          </a:xfrm>
          <a:prstGeom prst="rect">
            <a:avLst/>
          </a:prstGeom>
        </p:spPr>
        <p:txBody>
          <a:bodyPr vert="horz" lIns="102367" tIns="51183" rIns="102367" bIns="51183" rtlCol="0"/>
          <a:lstStyle>
            <a:lvl1pPr algn="l">
              <a:defRPr sz="1300"/>
            </a:lvl1pPr>
          </a:lstStyle>
          <a:p>
            <a:endParaRPr lang="id-ID"/>
          </a:p>
        </p:txBody>
      </p:sp>
      <p:sp>
        <p:nvSpPr>
          <p:cNvPr id="3" name="Date Placeholder 2"/>
          <p:cNvSpPr>
            <a:spLocks noGrp="1"/>
          </p:cNvSpPr>
          <p:nvPr>
            <p:ph type="dt" sz="quarter" idx="1"/>
          </p:nvPr>
        </p:nvSpPr>
        <p:spPr>
          <a:xfrm>
            <a:off x="3901699" y="0"/>
            <a:ext cx="2984871" cy="553334"/>
          </a:xfrm>
          <a:prstGeom prst="rect">
            <a:avLst/>
          </a:prstGeom>
        </p:spPr>
        <p:txBody>
          <a:bodyPr vert="horz" lIns="102367" tIns="51183" rIns="102367" bIns="51183" rtlCol="0"/>
          <a:lstStyle>
            <a:lvl1pPr algn="r">
              <a:defRPr sz="1300"/>
            </a:lvl1pPr>
          </a:lstStyle>
          <a:p>
            <a:fld id="{78D51061-F1A6-4EA3-8F16-4734F2A04414}" type="datetimeFigureOut">
              <a:rPr lang="id-ID" smtClean="0"/>
              <a:t>14/08/2019</a:t>
            </a:fld>
            <a:endParaRPr lang="id-ID"/>
          </a:p>
        </p:txBody>
      </p:sp>
      <p:sp>
        <p:nvSpPr>
          <p:cNvPr id="4" name="Footer Placeholder 3"/>
          <p:cNvSpPr>
            <a:spLocks noGrp="1"/>
          </p:cNvSpPr>
          <p:nvPr>
            <p:ph type="ftr" sz="quarter" idx="2"/>
          </p:nvPr>
        </p:nvSpPr>
        <p:spPr>
          <a:xfrm>
            <a:off x="0" y="10475033"/>
            <a:ext cx="2984871" cy="553332"/>
          </a:xfrm>
          <a:prstGeom prst="rect">
            <a:avLst/>
          </a:prstGeom>
        </p:spPr>
        <p:txBody>
          <a:bodyPr vert="horz" lIns="102367" tIns="51183" rIns="102367" bIns="51183" rtlCol="0" anchor="b"/>
          <a:lstStyle>
            <a:lvl1pPr algn="l">
              <a:defRPr sz="1300"/>
            </a:lvl1pPr>
          </a:lstStyle>
          <a:p>
            <a:endParaRPr lang="id-ID"/>
          </a:p>
        </p:txBody>
      </p:sp>
      <p:sp>
        <p:nvSpPr>
          <p:cNvPr id="5" name="Slide Number Placeholder 4"/>
          <p:cNvSpPr>
            <a:spLocks noGrp="1"/>
          </p:cNvSpPr>
          <p:nvPr>
            <p:ph type="sldNum" sz="quarter" idx="3"/>
          </p:nvPr>
        </p:nvSpPr>
        <p:spPr>
          <a:xfrm>
            <a:off x="3901699" y="10475033"/>
            <a:ext cx="2984871" cy="553332"/>
          </a:xfrm>
          <a:prstGeom prst="rect">
            <a:avLst/>
          </a:prstGeom>
        </p:spPr>
        <p:txBody>
          <a:bodyPr vert="horz" lIns="102367" tIns="51183" rIns="102367" bIns="51183" rtlCol="0" anchor="b"/>
          <a:lstStyle>
            <a:lvl1pPr algn="r">
              <a:defRPr sz="1300"/>
            </a:lvl1pPr>
          </a:lstStyle>
          <a:p>
            <a:fld id="{54E8A42F-5E4E-4390-B72E-EF07FBF88AD3}" type="slidenum">
              <a:rPr lang="id-ID" smtClean="0"/>
              <a:t>‹#›</a:t>
            </a:fld>
            <a:endParaRPr lang="id-ID"/>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53334"/>
          </a:xfrm>
          <a:prstGeom prst="rect">
            <a:avLst/>
          </a:prstGeom>
        </p:spPr>
        <p:txBody>
          <a:bodyPr vert="horz" lIns="102367" tIns="51183" rIns="102367" bIns="51183" rtlCol="0"/>
          <a:lstStyle>
            <a:lvl1pPr algn="l">
              <a:defRPr sz="1300"/>
            </a:lvl1pPr>
          </a:lstStyle>
          <a:p>
            <a:endParaRPr lang="id-ID"/>
          </a:p>
        </p:txBody>
      </p:sp>
      <p:sp>
        <p:nvSpPr>
          <p:cNvPr id="3" name="Date Placeholder 2"/>
          <p:cNvSpPr>
            <a:spLocks noGrp="1"/>
          </p:cNvSpPr>
          <p:nvPr>
            <p:ph type="dt" idx="1"/>
          </p:nvPr>
        </p:nvSpPr>
        <p:spPr>
          <a:xfrm>
            <a:off x="3901699" y="0"/>
            <a:ext cx="2984871" cy="553334"/>
          </a:xfrm>
          <a:prstGeom prst="rect">
            <a:avLst/>
          </a:prstGeom>
        </p:spPr>
        <p:txBody>
          <a:bodyPr vert="horz" lIns="102367" tIns="51183" rIns="102367" bIns="51183" rtlCol="0"/>
          <a:lstStyle>
            <a:lvl1pPr algn="r">
              <a:defRPr sz="1300"/>
            </a:lvl1pPr>
          </a:lstStyle>
          <a:p>
            <a:fld id="{42303A09-A1B6-4D0C-8723-E601FAA0E4E1}" type="datetimeFigureOut">
              <a:rPr lang="id-ID" smtClean="0"/>
              <a:t>14/08/2019</a:t>
            </a:fld>
            <a:endParaRPr lang="id-ID"/>
          </a:p>
        </p:txBody>
      </p:sp>
      <p:sp>
        <p:nvSpPr>
          <p:cNvPr id="4" name="Slide Image Placeholder 3"/>
          <p:cNvSpPr>
            <a:spLocks noGrp="1" noRot="1" noChangeAspect="1"/>
          </p:cNvSpPr>
          <p:nvPr>
            <p:ph type="sldImg" idx="2"/>
          </p:nvPr>
        </p:nvSpPr>
        <p:spPr>
          <a:xfrm>
            <a:off x="134938" y="1377950"/>
            <a:ext cx="6618287" cy="3722688"/>
          </a:xfrm>
          <a:prstGeom prst="rect">
            <a:avLst/>
          </a:prstGeom>
          <a:noFill/>
          <a:ln w="12700">
            <a:solidFill>
              <a:prstClr val="black"/>
            </a:solidFill>
          </a:ln>
        </p:spPr>
        <p:txBody>
          <a:bodyPr vert="horz" lIns="102367" tIns="51183" rIns="102367" bIns="51183" rtlCol="0" anchor="ctr"/>
          <a:lstStyle/>
          <a:p>
            <a:endParaRPr lang="id-ID"/>
          </a:p>
        </p:txBody>
      </p:sp>
      <p:sp>
        <p:nvSpPr>
          <p:cNvPr id="5" name="Notes Placeholder 4"/>
          <p:cNvSpPr>
            <a:spLocks noGrp="1"/>
          </p:cNvSpPr>
          <p:nvPr>
            <p:ph type="body" sz="quarter" idx="3"/>
          </p:nvPr>
        </p:nvSpPr>
        <p:spPr>
          <a:xfrm>
            <a:off x="688817" y="5307400"/>
            <a:ext cx="5510530" cy="4342418"/>
          </a:xfrm>
          <a:prstGeom prst="rect">
            <a:avLst/>
          </a:prstGeom>
        </p:spPr>
        <p:txBody>
          <a:bodyPr vert="horz" lIns="102367" tIns="51183" rIns="102367" bIns="51183"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6" name="Footer Placeholder 5"/>
          <p:cNvSpPr>
            <a:spLocks noGrp="1"/>
          </p:cNvSpPr>
          <p:nvPr>
            <p:ph type="ftr" sz="quarter" idx="4"/>
          </p:nvPr>
        </p:nvSpPr>
        <p:spPr>
          <a:xfrm>
            <a:off x="0" y="10475033"/>
            <a:ext cx="2984871" cy="553332"/>
          </a:xfrm>
          <a:prstGeom prst="rect">
            <a:avLst/>
          </a:prstGeom>
        </p:spPr>
        <p:txBody>
          <a:bodyPr vert="horz" lIns="102367" tIns="51183" rIns="102367" bIns="51183" rtlCol="0" anchor="b"/>
          <a:lstStyle>
            <a:lvl1pPr algn="l">
              <a:defRPr sz="1300"/>
            </a:lvl1pPr>
          </a:lstStyle>
          <a:p>
            <a:endParaRPr lang="id-ID"/>
          </a:p>
        </p:txBody>
      </p:sp>
      <p:sp>
        <p:nvSpPr>
          <p:cNvPr id="7" name="Slide Number Placeholder 6"/>
          <p:cNvSpPr>
            <a:spLocks noGrp="1"/>
          </p:cNvSpPr>
          <p:nvPr>
            <p:ph type="sldNum" sz="quarter" idx="5"/>
          </p:nvPr>
        </p:nvSpPr>
        <p:spPr>
          <a:xfrm>
            <a:off x="3901699" y="10475033"/>
            <a:ext cx="2984871" cy="553332"/>
          </a:xfrm>
          <a:prstGeom prst="rect">
            <a:avLst/>
          </a:prstGeom>
        </p:spPr>
        <p:txBody>
          <a:bodyPr vert="horz" lIns="102367" tIns="51183" rIns="102367" bIns="51183" rtlCol="0" anchor="b"/>
          <a:lstStyle>
            <a:lvl1pPr algn="r">
              <a:defRPr sz="1300"/>
            </a:lvl1pPr>
          </a:lstStyle>
          <a:p>
            <a:fld id="{40FCA503-4F63-44CE-8910-608294AB0274}" type="slidenum">
              <a:rPr lang="id-ID" smtClean="0"/>
              <a:t>‹#›</a:t>
            </a:fld>
            <a:endParaRPr lang="id-ID"/>
          </a:p>
        </p:txBody>
      </p:sp>
    </p:spTree>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id-ID"/>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id-ID"/>
          </a:p>
        </p:txBody>
      </p:sp>
      <p:sp>
        <p:nvSpPr>
          <p:cNvPr id="4" name="Date Placeholder 3"/>
          <p:cNvSpPr>
            <a:spLocks noGrp="1"/>
          </p:cNvSpPr>
          <p:nvPr>
            <p:ph type="dt" sz="half" idx="10"/>
          </p:nvPr>
        </p:nvSpPr>
        <p:spPr/>
        <p:txBody>
          <a:bodyPr/>
          <a:lstStyle/>
          <a:p>
            <a:fld id="{C7A58FB3-BD33-457E-AA1C-39AE316655FB}" type="datetime1">
              <a:rPr lang="id-ID" smtClean="0"/>
              <a:t>14/08/2019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5FC1EC9-6E87-4C14-88BA-50E4553031E4}" type="slidenum">
              <a:rPr lang="id-ID" smtClean="0"/>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d-ID"/>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Date Placeholder 3"/>
          <p:cNvSpPr>
            <a:spLocks noGrp="1"/>
          </p:cNvSpPr>
          <p:nvPr>
            <p:ph type="dt" sz="half" idx="10"/>
          </p:nvPr>
        </p:nvSpPr>
        <p:spPr/>
        <p:txBody>
          <a:bodyPr/>
          <a:lstStyle/>
          <a:p>
            <a:fld id="{B38D0275-BD8C-40E2-A765-2A994930DE2C}" type="datetime1">
              <a:rPr lang="id-ID" smtClean="0"/>
              <a:t>14/08/2019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5FC1EC9-6E87-4C14-88BA-50E4553031E4}" type="slidenum">
              <a:rPr lang="id-ID" smtClean="0"/>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id-ID"/>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B8FE538-50A4-415A-84E9-D2A95AE54632}" type="datetime1">
              <a:rPr lang="id-ID" smtClean="0"/>
              <a:t>14/08/2019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5FC1EC9-6E87-4C14-88BA-50E4553031E4}" type="slidenum">
              <a:rPr lang="id-ID" smtClean="0"/>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d-ID"/>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5" name="Date Placeholder 4"/>
          <p:cNvSpPr>
            <a:spLocks noGrp="1"/>
          </p:cNvSpPr>
          <p:nvPr>
            <p:ph type="dt" sz="half" idx="10"/>
          </p:nvPr>
        </p:nvSpPr>
        <p:spPr/>
        <p:txBody>
          <a:bodyPr/>
          <a:lstStyle/>
          <a:p>
            <a:fld id="{2BE596AD-0C34-4A94-8D90-8E126611BB30}" type="datetime1">
              <a:rPr lang="id-ID" smtClean="0"/>
              <a:t>14/08/2019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5FC1EC9-6E87-4C14-88BA-50E4553031E4}" type="slidenum">
              <a:rPr lang="id-ID" smtClean="0"/>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id-ID"/>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7" name="Date Placeholder 6"/>
          <p:cNvSpPr>
            <a:spLocks noGrp="1"/>
          </p:cNvSpPr>
          <p:nvPr>
            <p:ph type="dt" sz="half" idx="10"/>
          </p:nvPr>
        </p:nvSpPr>
        <p:spPr/>
        <p:txBody>
          <a:bodyPr/>
          <a:lstStyle/>
          <a:p>
            <a:fld id="{E11597CD-B8B0-40EF-A840-51F0CC379C9A}" type="datetime1">
              <a:rPr lang="id-ID" smtClean="0"/>
              <a:t>14/08/2019</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45FC1EC9-6E87-4C14-88BA-50E4553031E4}" type="slidenum">
              <a:rPr lang="id-ID" smtClean="0"/>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d-ID"/>
          </a:p>
        </p:txBody>
      </p:sp>
      <p:sp>
        <p:nvSpPr>
          <p:cNvPr id="3" name="Date Placeholder 2"/>
          <p:cNvSpPr>
            <a:spLocks noGrp="1"/>
          </p:cNvSpPr>
          <p:nvPr>
            <p:ph type="dt" sz="half" idx="10"/>
          </p:nvPr>
        </p:nvSpPr>
        <p:spPr/>
        <p:txBody>
          <a:bodyPr/>
          <a:lstStyle/>
          <a:p>
            <a:fld id="{5F613A10-9AD8-4215-8FD4-56EC4CC8B861}" type="datetime1">
              <a:rPr lang="id-ID" smtClean="0"/>
              <a:t>14/08/2019</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5FC1EC9-6E87-4C14-88BA-50E4553031E4}" type="slidenum">
              <a:rPr lang="id-ID" smtClean="0"/>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F72C60-8317-407A-8EAC-7D973462CC51}" type="datetime1">
              <a:rPr lang="id-ID" smtClean="0"/>
              <a:t>14/08/2019</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45FC1EC9-6E87-4C14-88BA-50E4553031E4}" type="slidenum">
              <a:rPr lang="id-ID" smtClean="0"/>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id-ID"/>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52B1C9B-7477-4AE7-A68F-DED71DE5A5EC}" type="datetime1">
              <a:rPr lang="id-ID" smtClean="0"/>
              <a:t>14/08/2019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5FC1EC9-6E87-4C14-88BA-50E4553031E4}" type="slidenum">
              <a:rPr lang="id-ID" smtClean="0"/>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id-ID"/>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FBEBD8F-857D-4C58-B6E1-70BC2BCB0C24}" type="datetime1">
              <a:rPr lang="id-ID" smtClean="0"/>
              <a:t>14/08/2019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5FC1EC9-6E87-4C14-88BA-50E4553031E4}" type="slidenum">
              <a:rPr lang="id-ID" smtClean="0"/>
              <a:t>‹#›</a:t>
            </a:fld>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Date Placeholder 3"/>
          <p:cNvSpPr>
            <a:spLocks noGrp="1"/>
          </p:cNvSpPr>
          <p:nvPr>
            <p:ph type="dt" sz="half" idx="10"/>
          </p:nvPr>
        </p:nvSpPr>
        <p:spPr/>
        <p:txBody>
          <a:bodyPr/>
          <a:lstStyle/>
          <a:p>
            <a:fld id="{05F66668-6271-4BF3-83D8-9F7071BC3F8E}" type="datetime1">
              <a:rPr lang="id-ID" smtClean="0"/>
              <a:t>14/08/2019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5FC1EC9-6E87-4C14-88BA-50E4553031E4}" type="slidenum">
              <a:rPr lang="id-ID" smtClean="0"/>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id-ID"/>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Date Placeholder 3"/>
          <p:cNvSpPr>
            <a:spLocks noGrp="1"/>
          </p:cNvSpPr>
          <p:nvPr>
            <p:ph type="dt" sz="half" idx="10"/>
          </p:nvPr>
        </p:nvSpPr>
        <p:spPr/>
        <p:txBody>
          <a:bodyPr/>
          <a:lstStyle/>
          <a:p>
            <a:fld id="{108605BB-971F-453A-BB35-56E7A2E9019E}" type="datetime1">
              <a:rPr lang="id-ID" smtClean="0"/>
              <a:t>14/08/2019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5FC1EC9-6E87-4C14-88BA-50E4553031E4}" type="slidenum">
              <a:rPr lang="id-ID" smtClean="0"/>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id-ID"/>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B054BB-A992-4876-A19E-82A7FF77E1BE}" type="datetime1">
              <a:rPr lang="id-ID" smtClean="0"/>
              <a:t>14/08/2019</a:t>
            </a:fld>
            <a:endParaRPr lang="id-ID"/>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FC1EC9-6E87-4C14-88BA-50E4553031E4}" type="slidenum">
              <a:rPr lang="id-ID" smtClean="0"/>
              <a:t>‹#›</a:t>
            </a:fld>
            <a:endParaRPr lang="id-ID"/>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chart" Target="../charts/chart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chart" Target="../charts/chart10.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chart" Target="../charts/chart1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chart" Target="../charts/chart15.xml"/><Relationship Id="rId2" Type="http://schemas.openxmlformats.org/officeDocument/2006/relationships/chart" Target="../charts/chart1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chart" Target="../charts/chart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chart" Target="../charts/chart18.xml"/><Relationship Id="rId2" Type="http://schemas.openxmlformats.org/officeDocument/2006/relationships/chart" Target="../charts/chart17.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chart" Target="../charts/chart20.xml"/><Relationship Id="rId2" Type="http://schemas.openxmlformats.org/officeDocument/2006/relationships/chart" Target="../charts/chart19.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chart" Target="../charts/chart2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chart" Target="../charts/chart2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chart" Target="../charts/chart2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chart" Target="../charts/chart2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chart" Target="../charts/chart28.xml"/><Relationship Id="rId2" Type="http://schemas.openxmlformats.org/officeDocument/2006/relationships/chart" Target="../charts/chart27.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chart" Target="../charts/chart30.xml"/><Relationship Id="rId2" Type="http://schemas.openxmlformats.org/officeDocument/2006/relationships/chart" Target="../charts/chart29.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chart" Target="../charts/chart31.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chart" Target="../charts/chart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p:nvPr/>
        </p:nvSpPr>
        <p:spPr>
          <a:xfrm>
            <a:off x="4211782" y="1835057"/>
            <a:ext cx="7742093" cy="2810834"/>
          </a:xfrm>
          <a:prstGeom prst="rect">
            <a:avLst/>
          </a:prstGeom>
          <a:noFill/>
          <a:ln>
            <a:noFill/>
          </a:ln>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ctr">
            <a:noAutofit/>
          </a:bodyPr>
          <a:lstStyle>
            <a:lvl1pPr algn="ctr" defTabSz="914400" rtl="0" eaLnBrk="1" latinLnBrk="0" hangingPunct="1">
              <a:lnSpc>
                <a:spcPct val="89000"/>
              </a:lnSpc>
              <a:spcBef>
                <a:spcPct val="0"/>
              </a:spcBef>
              <a:buNone/>
              <a:defRPr sz="7200" kern="1200" cap="all" baseline="0">
                <a:solidFill>
                  <a:schemeClr val="tx2"/>
                </a:solidFill>
                <a:latin typeface="+mj-lt"/>
                <a:ea typeface="+mj-ea"/>
                <a:cs typeface="+mj-cs"/>
              </a:defRPr>
            </a:lvl1pPr>
          </a:lstStyle>
          <a:p>
            <a:r>
              <a:rPr lang="en-US" sz="4000" b="1" cap="none" dirty="0" err="1">
                <a:solidFill>
                  <a:schemeClr val="tx1"/>
                </a:solidFill>
                <a:effectLst>
                  <a:outerShdw blurRad="38100" dist="38100" dir="2700000" algn="tl">
                    <a:srgbClr val="000000">
                      <a:alpha val="43137"/>
                    </a:srgbClr>
                  </a:outerShdw>
                </a:effectLst>
                <a:latin typeface="Trebuchet MS" panose="020B0603020202020204" pitchFamily="34" charset="0"/>
                <a:ea typeface="Gungsuh" panose="02030600000101010101" pitchFamily="18" charset="-127"/>
                <a:cs typeface="Arial" panose="020B0604020202020204" pitchFamily="34" charset="0"/>
              </a:rPr>
              <a:t>Laporan</a:t>
            </a:r>
            <a:r>
              <a:rPr lang="en-US" sz="4000" b="1" cap="none" dirty="0">
                <a:solidFill>
                  <a:schemeClr val="tx1"/>
                </a:solidFill>
                <a:effectLst>
                  <a:outerShdw blurRad="38100" dist="38100" dir="2700000" algn="tl">
                    <a:srgbClr val="000000">
                      <a:alpha val="43137"/>
                    </a:srgbClr>
                  </a:outerShdw>
                </a:effectLst>
                <a:latin typeface="Trebuchet MS" panose="020B0603020202020204" pitchFamily="34" charset="0"/>
                <a:ea typeface="Gungsuh" panose="02030600000101010101" pitchFamily="18" charset="-127"/>
                <a:cs typeface="Arial" panose="020B0604020202020204" pitchFamily="34" charset="0"/>
              </a:rPr>
              <a:t> </a:t>
            </a:r>
            <a:r>
              <a:rPr lang="en-US" sz="4000" b="1" cap="none" dirty="0" err="1">
                <a:solidFill>
                  <a:schemeClr val="tx1"/>
                </a:solidFill>
                <a:effectLst>
                  <a:outerShdw blurRad="38100" dist="38100" dir="2700000" algn="tl">
                    <a:srgbClr val="000000">
                      <a:alpha val="43137"/>
                    </a:srgbClr>
                  </a:outerShdw>
                </a:effectLst>
                <a:latin typeface="Trebuchet MS" panose="020B0603020202020204" pitchFamily="34" charset="0"/>
                <a:ea typeface="Gungsuh" panose="02030600000101010101" pitchFamily="18" charset="-127"/>
                <a:cs typeface="Arial" panose="020B0604020202020204" pitchFamily="34" charset="0"/>
              </a:rPr>
              <a:t>Analisis</a:t>
            </a:r>
            <a:r>
              <a:rPr lang="en-US" sz="4000" b="1" cap="none" dirty="0">
                <a:solidFill>
                  <a:schemeClr val="tx1"/>
                </a:solidFill>
                <a:effectLst>
                  <a:outerShdw blurRad="38100" dist="38100" dir="2700000" algn="tl">
                    <a:srgbClr val="000000">
                      <a:alpha val="43137"/>
                    </a:srgbClr>
                  </a:outerShdw>
                </a:effectLst>
                <a:latin typeface="Trebuchet MS" panose="020B0603020202020204" pitchFamily="34" charset="0"/>
                <a:ea typeface="Gungsuh" panose="02030600000101010101" pitchFamily="18" charset="-127"/>
                <a:cs typeface="Arial" panose="020B0604020202020204" pitchFamily="34" charset="0"/>
              </a:rPr>
              <a:t> </a:t>
            </a:r>
            <a:r>
              <a:rPr lang="en-US" sz="4000" b="1" cap="none" dirty="0" err="1">
                <a:solidFill>
                  <a:schemeClr val="tx1"/>
                </a:solidFill>
                <a:effectLst>
                  <a:outerShdw blurRad="38100" dist="38100" dir="2700000" algn="tl">
                    <a:srgbClr val="000000">
                      <a:alpha val="43137"/>
                    </a:srgbClr>
                  </a:outerShdw>
                </a:effectLst>
                <a:latin typeface="Trebuchet MS" panose="020B0603020202020204" pitchFamily="34" charset="0"/>
                <a:ea typeface="Gungsuh" panose="02030600000101010101" pitchFamily="18" charset="-127"/>
                <a:cs typeface="Arial" panose="020B0604020202020204" pitchFamily="34" charset="0"/>
              </a:rPr>
              <a:t>Mingguan</a:t>
            </a:r>
            <a:endParaRPr lang="id-ID" sz="4000" b="1" cap="none" dirty="0">
              <a:solidFill>
                <a:schemeClr val="tx1"/>
              </a:solidFill>
              <a:effectLst>
                <a:outerShdw blurRad="38100" dist="38100" dir="2700000" algn="tl">
                  <a:srgbClr val="000000">
                    <a:alpha val="43137"/>
                  </a:srgbClr>
                </a:outerShdw>
              </a:effectLst>
              <a:latin typeface="Trebuchet MS" panose="020B0603020202020204" pitchFamily="34" charset="0"/>
              <a:ea typeface="Gungsuh" panose="02030600000101010101" pitchFamily="18" charset="-127"/>
              <a:cs typeface="Arial" panose="020B0604020202020204" pitchFamily="34" charset="0"/>
            </a:endParaRPr>
          </a:p>
          <a:p>
            <a:r>
              <a:rPr lang="en-US" sz="4800" b="1" cap="none" dirty="0">
                <a:solidFill>
                  <a:schemeClr val="tx1"/>
                </a:solidFill>
                <a:effectLst>
                  <a:outerShdw blurRad="38100" dist="38100" dir="2700000" algn="tl">
                    <a:srgbClr val="000000">
                      <a:alpha val="43137"/>
                    </a:srgbClr>
                  </a:outerShdw>
                </a:effectLst>
                <a:latin typeface="Trebuchet MS" panose="020B0603020202020204" pitchFamily="34" charset="0"/>
                <a:ea typeface="Gungsuh" panose="02030600000101010101" pitchFamily="18" charset="-127"/>
                <a:cs typeface="Arial" panose="020B0604020202020204" pitchFamily="34" charset="0"/>
              </a:rPr>
              <a:t>BADAN KESBANGPOL </a:t>
            </a:r>
          </a:p>
          <a:p>
            <a:r>
              <a:rPr lang="en-US" sz="4800" b="1" cap="none" dirty="0">
                <a:solidFill>
                  <a:schemeClr val="tx1"/>
                </a:solidFill>
                <a:effectLst>
                  <a:outerShdw blurRad="38100" dist="38100" dir="2700000" algn="tl">
                    <a:srgbClr val="000000">
                      <a:alpha val="43137"/>
                    </a:srgbClr>
                  </a:outerShdw>
                </a:effectLst>
                <a:latin typeface="Trebuchet MS" panose="020B0603020202020204" pitchFamily="34" charset="0"/>
                <a:ea typeface="Gungsuh" panose="02030600000101010101" pitchFamily="18" charset="-127"/>
                <a:cs typeface="Arial" panose="020B0604020202020204" pitchFamily="34" charset="0"/>
              </a:rPr>
              <a:t>KOTA PEKANBARU</a:t>
            </a:r>
            <a:endParaRPr lang="id-ID" sz="4800" b="1" cap="none" dirty="0">
              <a:solidFill>
                <a:schemeClr val="tx1"/>
              </a:solidFill>
              <a:effectLst>
                <a:outerShdw blurRad="38100" dist="38100" dir="2700000" algn="tl">
                  <a:srgbClr val="000000">
                    <a:alpha val="43137"/>
                  </a:srgbClr>
                </a:outerShdw>
              </a:effectLst>
              <a:latin typeface="Trebuchet MS" panose="020B0603020202020204" pitchFamily="34" charset="0"/>
              <a:ea typeface="Gungsuh" panose="02030600000101010101" pitchFamily="18" charset="-127"/>
              <a:cs typeface="Arial" panose="020B0604020202020204" pitchFamily="34" charset="0"/>
            </a:endParaRPr>
          </a:p>
          <a:p>
            <a:r>
              <a:rPr lang="en-US" sz="2400" b="1" cap="none" dirty="0" err="1">
                <a:solidFill>
                  <a:schemeClr val="tx1"/>
                </a:solidFill>
                <a:effectLst>
                  <a:outerShdw blurRad="38100" dist="38100" dir="2700000" algn="tl">
                    <a:srgbClr val="000000">
                      <a:alpha val="43137"/>
                    </a:srgbClr>
                  </a:outerShdw>
                </a:effectLst>
                <a:latin typeface="Trebuchet MS" panose="020B0603020202020204" pitchFamily="34" charset="0"/>
                <a:ea typeface="Gungsuh" panose="02030600000101010101" pitchFamily="18" charset="-127"/>
                <a:cs typeface="Arial" panose="020B0604020202020204" pitchFamily="34" charset="0"/>
              </a:rPr>
              <a:t>Pantauan</a:t>
            </a:r>
            <a:r>
              <a:rPr lang="en-US" sz="2400" b="1" cap="none" dirty="0">
                <a:solidFill>
                  <a:schemeClr val="tx1"/>
                </a:solidFill>
                <a:effectLst>
                  <a:outerShdw blurRad="38100" dist="38100" dir="2700000" algn="tl">
                    <a:srgbClr val="000000">
                      <a:alpha val="43137"/>
                    </a:srgbClr>
                  </a:outerShdw>
                </a:effectLst>
                <a:latin typeface="Trebuchet MS" panose="020B0603020202020204" pitchFamily="34" charset="0"/>
                <a:ea typeface="Gungsuh" panose="02030600000101010101" pitchFamily="18" charset="-127"/>
                <a:cs typeface="Arial" panose="020B0604020202020204" pitchFamily="34" charset="0"/>
              </a:rPr>
              <a:t> Media Massa</a:t>
            </a:r>
            <a:r>
              <a:rPr lang="id-ID" sz="2400" b="1" cap="none" dirty="0">
                <a:solidFill>
                  <a:sysClr val="windowText" lastClr="000000"/>
                </a:solidFill>
                <a:effectLst>
                  <a:outerShdw blurRad="38100" dist="38100" dir="2700000" algn="tl">
                    <a:srgbClr val="000000">
                      <a:alpha val="43137"/>
                    </a:srgbClr>
                  </a:outerShdw>
                </a:effectLst>
                <a:latin typeface="Trebuchet MS" panose="020B0603020202020204" pitchFamily="34" charset="0"/>
                <a:ea typeface="Gungsuh" panose="02030600000101010101" pitchFamily="18" charset="-127"/>
                <a:cs typeface="Arial" panose="020B0604020202020204" pitchFamily="34" charset="0"/>
              </a:rPr>
              <a:t>: </a:t>
            </a:r>
            <a:r>
              <a:rPr lang="en-US" sz="2400" b="1" cap="none" dirty="0">
                <a:solidFill>
                  <a:sysClr val="windowText" lastClr="000000"/>
                </a:solidFill>
                <a:effectLst>
                  <a:outerShdw blurRad="38100" dist="38100" dir="2700000" algn="tl">
                    <a:srgbClr val="000000">
                      <a:alpha val="43137"/>
                    </a:srgbClr>
                  </a:outerShdw>
                </a:effectLst>
                <a:latin typeface="Trebuchet MS" panose="020B0603020202020204" pitchFamily="34" charset="0"/>
                <a:ea typeface="Gungsuh" panose="02030600000101010101" pitchFamily="18" charset="-127"/>
                <a:cs typeface="Arial" panose="020B0604020202020204" pitchFamily="34" charset="0"/>
              </a:rPr>
              <a:t>5 – 11 </a:t>
            </a:r>
            <a:r>
              <a:rPr lang="en-US" sz="2400" b="1" cap="none" dirty="0" err="1">
                <a:solidFill>
                  <a:sysClr val="windowText" lastClr="000000"/>
                </a:solidFill>
                <a:effectLst>
                  <a:outerShdw blurRad="38100" dist="38100" dir="2700000" algn="tl">
                    <a:srgbClr val="000000">
                      <a:alpha val="43137"/>
                    </a:srgbClr>
                  </a:outerShdw>
                </a:effectLst>
                <a:latin typeface="Trebuchet MS" panose="020B0603020202020204" pitchFamily="34" charset="0"/>
                <a:ea typeface="Gungsuh" panose="02030600000101010101" pitchFamily="18" charset="-127"/>
                <a:cs typeface="Arial" panose="020B0604020202020204" pitchFamily="34" charset="0"/>
              </a:rPr>
              <a:t>Agustus</a:t>
            </a:r>
            <a:r>
              <a:rPr lang="en-US" sz="2400" b="1" cap="none" dirty="0">
                <a:solidFill>
                  <a:sysClr val="windowText" lastClr="000000"/>
                </a:solidFill>
                <a:effectLst>
                  <a:outerShdw blurRad="38100" dist="38100" dir="2700000" algn="tl">
                    <a:srgbClr val="000000">
                      <a:alpha val="43137"/>
                    </a:srgbClr>
                  </a:outerShdw>
                </a:effectLst>
                <a:latin typeface="Trebuchet MS" panose="020B0603020202020204" pitchFamily="34" charset="0"/>
                <a:ea typeface="Gungsuh" panose="02030600000101010101" pitchFamily="18" charset="-127"/>
                <a:cs typeface="Arial" panose="020B0604020202020204" pitchFamily="34" charset="0"/>
              </a:rPr>
              <a:t> </a:t>
            </a:r>
            <a:r>
              <a:rPr lang="id-ID" sz="2400" b="1" cap="none" dirty="0">
                <a:solidFill>
                  <a:sysClr val="windowText" lastClr="000000"/>
                </a:solidFill>
                <a:effectLst>
                  <a:outerShdw blurRad="38100" dist="38100" dir="2700000" algn="tl">
                    <a:srgbClr val="000000">
                      <a:alpha val="43137"/>
                    </a:srgbClr>
                  </a:outerShdw>
                </a:effectLst>
                <a:latin typeface="Trebuchet MS" panose="020B0603020202020204" pitchFamily="34" charset="0"/>
                <a:ea typeface="Gungsuh" panose="02030600000101010101" pitchFamily="18" charset="-127"/>
                <a:cs typeface="Arial" panose="020B0604020202020204" pitchFamily="34" charset="0"/>
              </a:rPr>
              <a:t>201</a:t>
            </a:r>
            <a:r>
              <a:rPr lang="en-US" sz="2400" b="1" cap="none" dirty="0">
                <a:solidFill>
                  <a:sysClr val="windowText" lastClr="000000"/>
                </a:solidFill>
                <a:effectLst>
                  <a:outerShdw blurRad="38100" dist="38100" dir="2700000" algn="tl">
                    <a:srgbClr val="000000">
                      <a:alpha val="43137"/>
                    </a:srgbClr>
                  </a:outerShdw>
                </a:effectLst>
                <a:latin typeface="Trebuchet MS" panose="020B0603020202020204" pitchFamily="34" charset="0"/>
                <a:ea typeface="Gungsuh" panose="02030600000101010101" pitchFamily="18" charset="-127"/>
                <a:cs typeface="Arial" panose="020B0604020202020204" pitchFamily="34" charset="0"/>
              </a:rPr>
              <a:t>9</a:t>
            </a:r>
          </a:p>
        </p:txBody>
      </p:sp>
      <p:grpSp>
        <p:nvGrpSpPr>
          <p:cNvPr id="13" name="Group 13"/>
          <p:cNvGrpSpPr/>
          <p:nvPr/>
        </p:nvGrpSpPr>
        <p:grpSpPr bwMode="auto">
          <a:xfrm>
            <a:off x="8359775" y="5613400"/>
            <a:ext cx="3594100" cy="730250"/>
            <a:chOff x="5586329" y="4888117"/>
            <a:chExt cx="4222751" cy="1096530"/>
          </a:xfrm>
        </p:grpSpPr>
        <p:sp>
          <p:nvSpPr>
            <p:cNvPr id="14" name="Shape 51"/>
            <p:cNvSpPr>
              <a:spLocks noChangeArrowheads="1"/>
            </p:cNvSpPr>
            <p:nvPr/>
          </p:nvSpPr>
          <p:spPr bwMode="auto">
            <a:xfrm>
              <a:off x="5586329" y="5538762"/>
              <a:ext cx="4222751" cy="445885"/>
            </a:xfrm>
            <a:prstGeom prst="rect">
              <a:avLst/>
            </a:prstGeom>
            <a:noFill/>
            <a:ln w="12700">
              <a:noFill/>
              <a:miter lim="400000"/>
            </a:ln>
          </p:spPr>
          <p:txBody>
            <a:bodyPr lIns="47894" tIns="47894" rIns="47894" bIns="47894">
              <a:spAutoFit/>
            </a:bodyPr>
            <a:lstStyle/>
            <a:p>
              <a:pPr defTabSz="673100" eaLnBrk="1" hangingPunct="1"/>
              <a:endParaRPr lang="en-US" sz="1300" b="1"/>
            </a:p>
          </p:txBody>
        </p:sp>
        <p:pic>
          <p:nvPicPr>
            <p:cNvPr id="19" name="image2.png"/>
            <p:cNvPicPr/>
            <p:nvPr/>
          </p:nvPicPr>
          <p:blipFill>
            <a:blip r:embed="rId2"/>
            <a:stretch>
              <a:fillRect/>
            </a:stretch>
          </p:blipFill>
          <p:spPr>
            <a:xfrm>
              <a:off x="6249908" y="4986318"/>
              <a:ext cx="3414713" cy="4968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 name="image6.png"/>
            <p:cNvPicPr/>
            <p:nvPr/>
          </p:nvPicPr>
          <p:blipFill>
            <a:blip r:embed="rId3"/>
            <a:stretch>
              <a:fillRect/>
            </a:stretch>
          </p:blipFill>
          <p:spPr>
            <a:xfrm>
              <a:off x="5625022" y="4888117"/>
              <a:ext cx="585987" cy="6510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9986" y="1393679"/>
            <a:ext cx="3238752" cy="4285119"/>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1"/>
          <p:cNvSpPr>
            <a:spLocks noGrp="1"/>
          </p:cNvSpPr>
          <p:nvPr>
            <p:ph type="title"/>
          </p:nvPr>
        </p:nvSpPr>
        <p:spPr>
          <a:xfrm>
            <a:off x="838200" y="2524513"/>
            <a:ext cx="10515600" cy="1421928"/>
          </a:xfrm>
        </p:spPr>
        <p:txBody>
          <a:bodyPr>
            <a:spAutoFit/>
          </a:bodyPr>
          <a:lstStyle/>
          <a:p>
            <a:pPr algn="ctr"/>
            <a:r>
              <a:rPr lang="en-US" sz="4800" b="1" dirty="0">
                <a:effectLst>
                  <a:outerShdw blurRad="38100" dist="38100" dir="2700000" algn="tl">
                    <a:srgbClr val="000000">
                      <a:alpha val="43137"/>
                    </a:srgbClr>
                  </a:outerShdw>
                </a:effectLst>
                <a:latin typeface="Trebuchet MS" panose="020B0603020202020204" pitchFamily="34" charset="0"/>
              </a:rPr>
              <a:t>PERISTIWA INTERNAL</a:t>
            </a:r>
            <a:br>
              <a:rPr lang="en-US" sz="4800" b="1" dirty="0">
                <a:effectLst>
                  <a:outerShdw blurRad="38100" dist="38100" dir="2700000" algn="tl">
                    <a:srgbClr val="000000">
                      <a:alpha val="43137"/>
                    </a:srgbClr>
                  </a:outerShdw>
                </a:effectLst>
                <a:latin typeface="Trebuchet MS" panose="020B0603020202020204" pitchFamily="34" charset="0"/>
              </a:rPr>
            </a:br>
            <a:r>
              <a:rPr lang="en-US" sz="4800" b="1" dirty="0">
                <a:effectLst>
                  <a:outerShdw blurRad="38100" dist="38100" dir="2700000" algn="tl">
                    <a:srgbClr val="000000">
                      <a:alpha val="43137"/>
                    </a:srgbClr>
                  </a:outerShdw>
                </a:effectLst>
                <a:latin typeface="Trebuchet MS" panose="020B0603020202020204" pitchFamily="34" charset="0"/>
              </a:rPr>
              <a:t>PEMKO</a:t>
            </a:r>
            <a:endParaRPr lang="id-ID" sz="4800" b="1" dirty="0">
              <a:effectLst>
                <a:outerShdw blurRad="38100" dist="38100" dir="2700000" algn="tl">
                  <a:srgbClr val="000000">
                    <a:alpha val="43137"/>
                  </a:srgbClr>
                </a:outerShdw>
              </a:effectLst>
              <a:latin typeface="Trebuchet MS" panose="020B0603020202020204" pitchFamily="34" charset="0"/>
            </a:endParaRPr>
          </a:p>
        </p:txBody>
      </p:sp>
      <p:sp>
        <p:nvSpPr>
          <p:cNvPr id="4" name="Title 1"/>
          <p:cNvSpPr txBox="1"/>
          <p:nvPr/>
        </p:nvSpPr>
        <p:spPr>
          <a:xfrm>
            <a:off x="364378" y="3029267"/>
            <a:ext cx="11566358" cy="584775"/>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800100" indent="-342900" algn="just">
              <a:buFont typeface="+mj-lt"/>
              <a:buAutoNum type="arabicPeriod"/>
            </a:pPr>
            <a:endParaRPr lang="id-ID" sz="1500" dirty="0">
              <a:latin typeface="Trebuchet MS" panose="020B0603020202020204" pitchFamily="34" charset="0"/>
              <a:cs typeface="Times New Roman" panose="02020603050405020304" pitchFamily="18" charset="0"/>
            </a:endParaRPr>
          </a:p>
          <a:p>
            <a:pPr algn="just">
              <a:spcBef>
                <a:spcPts val="600"/>
              </a:spcBef>
              <a:spcAft>
                <a:spcPts val="600"/>
              </a:spcAft>
            </a:pPr>
            <a:endParaRPr lang="id-ID" sz="1500" dirty="0">
              <a:latin typeface="Trebuchet MS" panose="020B0603020202020204" pitchFamily="34" charset="0"/>
              <a:cs typeface="Calibri" panose="020F050202020403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p:cNvSpPr>
            <a:spLocks noGrp="1"/>
          </p:cNvSpPr>
          <p:nvPr>
            <p:ph type="title"/>
          </p:nvPr>
        </p:nvSpPr>
        <p:spPr>
          <a:xfrm>
            <a:off x="0" y="0"/>
            <a:ext cx="4678017" cy="480131"/>
          </a:xfrm>
        </p:spPr>
        <p:txBody>
          <a:bodyPr wrap="square">
            <a:spAutoFit/>
          </a:bodyPr>
          <a:lstStyle/>
          <a:p>
            <a:r>
              <a:rPr lang="en-US" sz="2800" b="1" dirty="0">
                <a:effectLst>
                  <a:outerShdw blurRad="38100" dist="38100" dir="2700000" algn="tl">
                    <a:srgbClr val="000000">
                      <a:alpha val="43137"/>
                    </a:srgbClr>
                  </a:outerShdw>
                </a:effectLst>
                <a:latin typeface="Trebuchet MS" panose="020B0603020202020204" pitchFamily="34" charset="0"/>
              </a:rPr>
              <a:t>EKSPOS MASALAH</a:t>
            </a:r>
            <a:endParaRPr lang="id-ID" sz="2800" b="1" dirty="0">
              <a:effectLst>
                <a:outerShdw blurRad="38100" dist="38100" dir="2700000" algn="tl">
                  <a:srgbClr val="000000">
                    <a:alpha val="43137"/>
                  </a:srgbClr>
                </a:outerShdw>
              </a:effectLst>
              <a:latin typeface="Trebuchet MS" panose="020B0603020202020204" pitchFamily="34" charset="0"/>
            </a:endParaRPr>
          </a:p>
        </p:txBody>
      </p:sp>
      <p:graphicFrame>
        <p:nvGraphicFramePr>
          <p:cNvPr id="5" name="Chart 4"/>
          <p:cNvGraphicFramePr/>
          <p:nvPr>
            <p:extLst>
              <p:ext uri="{D42A27DB-BD31-4B8C-83A1-F6EECF244321}">
                <p14:modId xmlns:p14="http://schemas.microsoft.com/office/powerpoint/2010/main" val="347361146"/>
              </p:ext>
            </p:extLst>
          </p:nvPr>
        </p:nvGraphicFramePr>
        <p:xfrm>
          <a:off x="1276626" y="1110134"/>
          <a:ext cx="8636000" cy="5158271"/>
        </p:xfrm>
        <a:graphic>
          <a:graphicData uri="http://schemas.openxmlformats.org/drawingml/2006/chart">
            <c:chart xmlns:c="http://schemas.openxmlformats.org/drawingml/2006/chart" xmlns:r="http://schemas.openxmlformats.org/officeDocument/2006/relationships" r:id="rId2"/>
          </a:graphicData>
        </a:graphic>
      </p:graphicFrame>
      <p:sp>
        <p:nvSpPr>
          <p:cNvPr id="10"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3</a:t>
            </a:fld>
            <a:endParaRPr lang="id-ID" sz="1600" dirty="0">
              <a:solidFill>
                <a:schemeClr val="tx1"/>
              </a:solidFill>
              <a:latin typeface="Trebuchet MS" panose="020B0603020202020204" pitchFamily="34" charset="0"/>
            </a:endParaRPr>
          </a:p>
        </p:txBody>
      </p:sp>
      <p:sp>
        <p:nvSpPr>
          <p:cNvPr id="13" name="Title 1"/>
          <p:cNvSpPr txBox="1"/>
          <p:nvPr/>
        </p:nvSpPr>
        <p:spPr>
          <a:xfrm>
            <a:off x="8297797" y="5174245"/>
            <a:ext cx="1105384" cy="415466"/>
          </a:xfrm>
          <a:prstGeom prst="rect">
            <a:avLst/>
          </a:prstGeom>
          <a:noFill/>
        </p:spPr>
        <p:txBody>
          <a:bodyPr vert="horz" wrap="square" lIns="91440" tIns="45720" rIns="91440" bIns="45720" rtlCol="0" anchor="ctr">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just"/>
            <a:r>
              <a:rPr lang="id-ID" sz="1050" b="1" dirty="0">
                <a:latin typeface="Trebuchet MS" panose="020B0603020202020204" pitchFamily="34" charset="0"/>
              </a:rPr>
              <a:t>*Ntotal:</a:t>
            </a:r>
            <a:r>
              <a:rPr lang="en-US" sz="1050" b="1" dirty="0">
                <a:latin typeface="Trebuchet MS" panose="020B0603020202020204" pitchFamily="34" charset="0"/>
              </a:rPr>
              <a:t> 1.197</a:t>
            </a:r>
          </a:p>
          <a:p>
            <a:pPr algn="just"/>
            <a:r>
              <a:rPr lang="id-ID" sz="1050" b="1" dirty="0">
                <a:latin typeface="Trebuchet MS" panose="020B0603020202020204" pitchFamily="34" charset="0"/>
              </a:rPr>
              <a:t>*</a:t>
            </a:r>
            <a:r>
              <a:rPr lang="en-US" sz="1050" b="1" dirty="0">
                <a:latin typeface="Trebuchet MS" panose="020B0603020202020204" pitchFamily="34" charset="0"/>
              </a:rPr>
              <a:t>*</a:t>
            </a:r>
            <a:r>
              <a:rPr lang="id-ID" sz="1050" b="1" dirty="0">
                <a:latin typeface="Trebuchet MS" panose="020B0603020202020204" pitchFamily="34" charset="0"/>
              </a:rPr>
              <a:t>Na:</a:t>
            </a:r>
            <a:r>
              <a:rPr lang="en-US" sz="1050" b="1" dirty="0">
                <a:latin typeface="Trebuchet MS" panose="020B0603020202020204" pitchFamily="34" charset="0"/>
              </a:rPr>
              <a:t> 508</a:t>
            </a:r>
            <a:endParaRPr lang="id-ID" sz="1050" b="1" dirty="0">
              <a:latin typeface="Trebuchet MS" panose="020B0603020202020204" pitchFamily="34" charset="0"/>
            </a:endParaRPr>
          </a:p>
        </p:txBody>
      </p:sp>
      <p:grpSp>
        <p:nvGrpSpPr>
          <p:cNvPr id="15" name="Group 14"/>
          <p:cNvGrpSpPr/>
          <p:nvPr/>
        </p:nvGrpSpPr>
        <p:grpSpPr>
          <a:xfrm>
            <a:off x="10420471" y="52298"/>
            <a:ext cx="1750747" cy="581025"/>
            <a:chOff x="8169011" y="323859"/>
            <a:chExt cx="1750747" cy="581025"/>
          </a:xfrm>
        </p:grpSpPr>
        <p:grpSp>
          <p:nvGrpSpPr>
            <p:cNvPr id="16" name="Group 15"/>
            <p:cNvGrpSpPr/>
            <p:nvPr/>
          </p:nvGrpSpPr>
          <p:grpSpPr>
            <a:xfrm>
              <a:off x="8169011" y="323859"/>
              <a:ext cx="1750747" cy="581025"/>
              <a:chOff x="8169011" y="323859"/>
              <a:chExt cx="1750747" cy="581025"/>
            </a:xfrm>
          </p:grpSpPr>
          <p:pic>
            <p:nvPicPr>
              <p:cNvPr id="18"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 Placeholder 1"/>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17" name="Text Placeholder 1"/>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288480044"/>
              </p:ext>
            </p:extLst>
          </p:nvPr>
        </p:nvGraphicFramePr>
        <p:xfrm>
          <a:off x="304800" y="773014"/>
          <a:ext cx="11582400" cy="5642996"/>
        </p:xfrm>
        <a:graphic>
          <a:graphicData uri="http://schemas.openxmlformats.org/drawingml/2006/table">
            <a:tbl>
              <a:tblPr firstRow="1" bandRow="1">
                <a:tableStyleId>{5C22544A-7EE6-4342-B048-85BDC9FD1C3A}</a:tableStyleId>
              </a:tblPr>
              <a:tblGrid>
                <a:gridCol w="1191491">
                  <a:extLst>
                    <a:ext uri="{9D8B030D-6E8A-4147-A177-3AD203B41FA5}">
                      <a16:colId xmlns:a16="http://schemas.microsoft.com/office/drawing/2014/main" val="20000"/>
                    </a:ext>
                  </a:extLst>
                </a:gridCol>
                <a:gridCol w="5379531">
                  <a:extLst>
                    <a:ext uri="{9D8B030D-6E8A-4147-A177-3AD203B41FA5}">
                      <a16:colId xmlns:a16="http://schemas.microsoft.com/office/drawing/2014/main" val="20001"/>
                    </a:ext>
                  </a:extLst>
                </a:gridCol>
                <a:gridCol w="1104396">
                  <a:extLst>
                    <a:ext uri="{9D8B030D-6E8A-4147-A177-3AD203B41FA5}">
                      <a16:colId xmlns:a16="http://schemas.microsoft.com/office/drawing/2014/main" val="20002"/>
                    </a:ext>
                  </a:extLst>
                </a:gridCol>
                <a:gridCol w="3906982">
                  <a:extLst>
                    <a:ext uri="{9D8B030D-6E8A-4147-A177-3AD203B41FA5}">
                      <a16:colId xmlns:a16="http://schemas.microsoft.com/office/drawing/2014/main" val="20003"/>
                    </a:ext>
                  </a:extLst>
                </a:gridCol>
              </a:tblGrid>
              <a:tr h="476572">
                <a:tc>
                  <a:txBody>
                    <a:bodyPr/>
                    <a:lstStyle/>
                    <a:p>
                      <a:pPr algn="ctr"/>
                      <a:r>
                        <a:rPr lang="en-ID" sz="1300" dirty="0">
                          <a:solidFill>
                            <a:schemeClr val="bg1"/>
                          </a:solidFill>
                          <a:latin typeface="Trebuchet MS" panose="020B0603020202020204" pitchFamily="34" charset="0"/>
                        </a:rPr>
                        <a:t>SUB SEKTOR</a:t>
                      </a:r>
                    </a:p>
                  </a:txBody>
                  <a:tcPr anchor="ctr">
                    <a:solidFill>
                      <a:schemeClr val="accent1"/>
                    </a:solidFill>
                  </a:tcPr>
                </a:tc>
                <a:tc>
                  <a:txBody>
                    <a:bodyPr/>
                    <a:lstStyle/>
                    <a:p>
                      <a:pPr algn="ctr"/>
                      <a:r>
                        <a:rPr lang="en-ID" sz="1300" dirty="0">
                          <a:solidFill>
                            <a:schemeClr val="bg1"/>
                          </a:solidFill>
                          <a:latin typeface="Trebuchet MS" panose="020B0603020202020204" pitchFamily="34" charset="0"/>
                        </a:rPr>
                        <a:t>PERSOALAN</a:t>
                      </a:r>
                    </a:p>
                  </a:txBody>
                  <a:tcPr anchor="ctr">
                    <a:solidFill>
                      <a:schemeClr val="accent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solidFill>
                            <a:schemeClr val="bg1"/>
                          </a:solidFill>
                          <a:latin typeface="Trebuchet MS" panose="020B0603020202020204" pitchFamily="34" charset="0"/>
                        </a:rPr>
                        <a:t>EKSPOS</a:t>
                      </a:r>
                    </a:p>
                  </a:txBody>
                  <a:tcPr anchor="ctr">
                    <a:solidFill>
                      <a:schemeClr val="accent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solidFill>
                            <a:schemeClr val="bg1"/>
                          </a:solidFill>
                          <a:latin typeface="Trebuchet MS" panose="020B0603020202020204" pitchFamily="34" charset="0"/>
                        </a:rPr>
                        <a:t>REKOMENDASI</a:t>
                      </a:r>
                    </a:p>
                  </a:txBody>
                  <a:tcPr anchor="ctr">
                    <a:solidFill>
                      <a:schemeClr val="accent1"/>
                    </a:solidFill>
                  </a:tcPr>
                </a:tc>
                <a:extLst>
                  <a:ext uri="{0D108BD9-81ED-4DB2-BD59-A6C34878D82A}">
                    <a16:rowId xmlns:a16="http://schemas.microsoft.com/office/drawing/2014/main" val="10000"/>
                  </a:ext>
                </a:extLst>
              </a:tr>
              <a:tr h="783179">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Pengelolaan</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Aset</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Pengelolaan</a:t>
                      </a:r>
                      <a:r>
                        <a:rPr lang="en-US" sz="1100" dirty="0">
                          <a:effectLst/>
                          <a:latin typeface="Trebuchet MS" panose="020B0603020202020204" pitchFamily="34" charset="0"/>
                          <a:ea typeface="Calibri" panose="020F0502020204030204" pitchFamily="34" charset="0"/>
                          <a:cs typeface="Tahoma" panose="020B0604030504040204" pitchFamily="34" charset="0"/>
                        </a:rPr>
                        <a:t> Pasar </a:t>
                      </a:r>
                      <a:r>
                        <a:rPr lang="en-US" sz="1100" dirty="0" err="1">
                          <a:effectLst/>
                          <a:latin typeface="Trebuchet MS" panose="020B0603020202020204" pitchFamily="34" charset="0"/>
                          <a:ea typeface="Calibri" panose="020F0502020204030204" pitchFamily="34" charset="0"/>
                          <a:cs typeface="Tahoma" panose="020B0604030504040204" pitchFamily="34" charset="0"/>
                        </a:rPr>
                        <a:t>Cik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Puan</a:t>
                      </a:r>
                      <a:r>
                        <a:rPr lang="en-US" sz="1100" dirty="0">
                          <a:effectLst/>
                          <a:latin typeface="Trebuchet MS" panose="020B0603020202020204" pitchFamily="34" charset="0"/>
                          <a:ea typeface="Calibri" panose="020F0502020204030204" pitchFamily="34" charset="0"/>
                          <a:cs typeface="Tahoma" panose="020B0604030504040204" pitchFamily="34" charset="0"/>
                        </a:rPr>
                        <a:t> di Kota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belum</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jelas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Sekda</a:t>
                      </a:r>
                      <a:r>
                        <a:rPr lang="en-US" sz="1100" dirty="0">
                          <a:effectLst/>
                          <a:latin typeface="Trebuchet MS" panose="020B0603020202020204" pitchFamily="34" charset="0"/>
                          <a:ea typeface="Calibri" panose="020F0502020204030204" pitchFamily="34" charset="0"/>
                          <a:cs typeface="Tahoma" panose="020B0604030504040204" pitchFamily="34" charset="0"/>
                        </a:rPr>
                        <a:t> Kota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M </a:t>
                      </a:r>
                      <a:r>
                        <a:rPr lang="en-US" sz="1100" dirty="0" err="1">
                          <a:effectLst/>
                          <a:latin typeface="Trebuchet MS" panose="020B0603020202020204" pitchFamily="34" charset="0"/>
                          <a:ea typeface="Calibri" panose="020F0502020204030204" pitchFamily="34" charset="0"/>
                          <a:cs typeface="Tahoma" panose="020B0604030504040204" pitchFamily="34" charset="0"/>
                        </a:rPr>
                        <a:t>Noer</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mengatakan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Pemprov</a:t>
                      </a:r>
                      <a:r>
                        <a:rPr lang="en-US" sz="1100" dirty="0">
                          <a:effectLst/>
                          <a:latin typeface="Trebuchet MS" panose="020B0603020202020204" pitchFamily="34" charset="0"/>
                          <a:ea typeface="Calibri" panose="020F0502020204030204" pitchFamily="34" charset="0"/>
                          <a:cs typeface="Tahoma" panose="020B0604030504040204" pitchFamily="34" charset="0"/>
                        </a:rPr>
                        <a:t> Riau </a:t>
                      </a:r>
                      <a:r>
                        <a:rPr lang="en-US" sz="1100" dirty="0" err="1">
                          <a:effectLst/>
                          <a:latin typeface="Trebuchet MS" panose="020B0603020202020204" pitchFamily="34" charset="0"/>
                          <a:ea typeface="Calibri" panose="020F0502020204030204" pitchFamily="34" charset="0"/>
                          <a:cs typeface="Tahoma" panose="020B0604030504040204" pitchFamily="34" charset="0"/>
                        </a:rPr>
                        <a:t>tidak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menghendaki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pengelolaan</a:t>
                      </a:r>
                      <a:r>
                        <a:rPr lang="en-US" sz="1100" dirty="0">
                          <a:effectLst/>
                          <a:latin typeface="Trebuchet MS" panose="020B0603020202020204" pitchFamily="34" charset="0"/>
                          <a:ea typeface="Calibri" panose="020F0502020204030204" pitchFamily="34" charset="0"/>
                          <a:cs typeface="Tahoma" panose="020B0604030504040204" pitchFamily="34" charset="0"/>
                        </a:rPr>
                        <a:t> Pasar </a:t>
                      </a:r>
                      <a:r>
                        <a:rPr lang="en-US" sz="1100" dirty="0" err="1">
                          <a:effectLst/>
                          <a:latin typeface="Trebuchet MS" panose="020B0603020202020204" pitchFamily="34" charset="0"/>
                          <a:ea typeface="Calibri" panose="020F0502020204030204" pitchFamily="34" charset="0"/>
                          <a:cs typeface="Tahoma" panose="020B0604030504040204" pitchFamily="34" charset="0"/>
                        </a:rPr>
                        <a:t>Cik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Puan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diserahkan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kepada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pihak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ketiga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Sementara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itu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Pemprov</a:t>
                      </a:r>
                      <a:r>
                        <a:rPr lang="en-US" sz="1100" dirty="0">
                          <a:effectLst/>
                          <a:latin typeface="Trebuchet MS" panose="020B0603020202020204" pitchFamily="34" charset="0"/>
                          <a:ea typeface="Calibri" panose="020F0502020204030204" pitchFamily="34" charset="0"/>
                          <a:cs typeface="Tahoma" panose="020B0604030504040204" pitchFamily="34" charset="0"/>
                        </a:rPr>
                        <a:t> Riau juga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berencana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menyerahkan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wewenang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pengelolaan</a:t>
                      </a:r>
                      <a:r>
                        <a:rPr lang="en-US" sz="1100" dirty="0">
                          <a:effectLst/>
                          <a:latin typeface="Trebuchet MS" panose="020B0603020202020204" pitchFamily="34" charset="0"/>
                          <a:ea typeface="Calibri" panose="020F0502020204030204" pitchFamily="34" charset="0"/>
                          <a:cs typeface="Tahoma" panose="020B0604030504040204" pitchFamily="34" charset="0"/>
                        </a:rPr>
                        <a:t> pasar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perlu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terus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memublikasikan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progres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rencana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pengelolaan</a:t>
                      </a:r>
                      <a:r>
                        <a:rPr lang="en-US" sz="1100" dirty="0">
                          <a:effectLst/>
                          <a:latin typeface="Trebuchet MS" panose="020B0603020202020204" pitchFamily="34" charset="0"/>
                          <a:ea typeface="Calibri" panose="020F0502020204030204" pitchFamily="34" charset="0"/>
                          <a:cs typeface="Tahoma" panose="020B0604030504040204" pitchFamily="34" charset="0"/>
                        </a:rPr>
                        <a:t> Pasar </a:t>
                      </a:r>
                      <a:r>
                        <a:rPr lang="en-US" sz="1100" dirty="0" err="1">
                          <a:effectLst/>
                          <a:latin typeface="Trebuchet MS" panose="020B0603020202020204" pitchFamily="34" charset="0"/>
                          <a:ea typeface="Calibri" panose="020F0502020204030204" pitchFamily="34" charset="0"/>
                          <a:cs typeface="Tahoma" panose="020B0604030504040204" pitchFamily="34" charset="0"/>
                        </a:rPr>
                        <a:t>Cik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Puan</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masih</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dikoordinasikan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bersama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Pemprov</a:t>
                      </a:r>
                      <a:r>
                        <a:rPr lang="en-US" sz="1100" dirty="0">
                          <a:effectLst/>
                          <a:latin typeface="Trebuchet MS" panose="020B0603020202020204" pitchFamily="34" charset="0"/>
                          <a:ea typeface="Calibri" panose="020F0502020204030204" pitchFamily="34" charset="0"/>
                          <a:cs typeface="Tahoma" panose="020B0604030504040204" pitchFamily="34" charset="0"/>
                        </a:rPr>
                        <a:t> Riau. Hal </a:t>
                      </a:r>
                      <a:r>
                        <a:rPr lang="en-US" sz="1100" dirty="0" err="1">
                          <a:effectLst/>
                          <a:latin typeface="Trebuchet MS" panose="020B0603020202020204" pitchFamily="34" charset="0"/>
                          <a:ea typeface="Calibri" panose="020F0502020204030204" pitchFamily="34" charset="0"/>
                          <a:cs typeface="Tahoma" panose="020B0604030504040204" pitchFamily="34" charset="0"/>
                        </a:rPr>
                        <a:t>ini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penting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mengingat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polemik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pengelolaa</a:t>
                      </a:r>
                      <a:r>
                        <a:rPr lang="en-US" sz="1100" dirty="0">
                          <a:effectLst/>
                          <a:latin typeface="Trebuchet MS" panose="020B0603020202020204" pitchFamily="34" charset="0"/>
                          <a:ea typeface="Calibri" panose="020F0502020204030204" pitchFamily="34" charset="0"/>
                          <a:cs typeface="Tahoma" panose="020B0604030504040204" pitchFamily="34" charset="0"/>
                        </a:rPr>
                        <a:t> Pasar </a:t>
                      </a:r>
                      <a:r>
                        <a:rPr lang="en-US" sz="1100" dirty="0" err="1">
                          <a:effectLst/>
                          <a:latin typeface="Trebuchet MS" panose="020B0603020202020204" pitchFamily="34" charset="0"/>
                          <a:ea typeface="Calibri" panose="020F0502020204030204" pitchFamily="34" charset="0"/>
                          <a:cs typeface="Tahoma" panose="020B0604030504040204" pitchFamily="34" charset="0"/>
                        </a:rPr>
                        <a:t>Cik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Puan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sudah</a:t>
                      </a:r>
                      <a:r>
                        <a:rPr lang="en-US" sz="1100" dirty="0">
                          <a:effectLst/>
                          <a:latin typeface="Trebuchet MS" panose="020B0603020202020204" pitchFamily="34" charset="0"/>
                          <a:ea typeface="Calibri" panose="020F0502020204030204" pitchFamily="34" charset="0"/>
                          <a:cs typeface="Tahoma" panose="020B0604030504040204" pitchFamily="34" charset="0"/>
                        </a:rPr>
                        <a:t> lama </a:t>
                      </a:r>
                      <a:r>
                        <a:rPr lang="en-US" sz="1100" dirty="0" err="1">
                          <a:effectLst/>
                          <a:latin typeface="Trebuchet MS" panose="020B0603020202020204" pitchFamily="34" charset="0"/>
                          <a:ea typeface="Calibri" panose="020F0502020204030204" pitchFamily="34" charset="0"/>
                          <a:cs typeface="Tahoma" panose="020B0604030504040204" pitchFamily="34" charset="0"/>
                        </a:rPr>
                        <a:t>muncul</a:t>
                      </a:r>
                      <a:r>
                        <a:rPr lang="en-US" sz="1100" dirty="0">
                          <a:effectLst/>
                          <a:latin typeface="Trebuchet MS" panose="020B0603020202020204" pitchFamily="34" charset="0"/>
                          <a:ea typeface="Calibri" panose="020F0502020204030204" pitchFamily="34" charset="0"/>
                          <a:cs typeface="Tahoma" panose="020B0604030504040204" pitchFamily="34" charset="0"/>
                        </a:rPr>
                        <a:t>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beberapa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pemberitaan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namun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belum</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ada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langkah</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konkret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untuk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memaksimalkan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fungsinya</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87954801"/>
                  </a:ext>
                </a:extLst>
              </a:tr>
              <a:tr h="783179">
                <a:tc>
                  <a:txBody>
                    <a:bodyPr/>
                    <a:lstStyle/>
                    <a:p>
                      <a:pPr marL="0" marR="0" algn="ctr">
                        <a:lnSpc>
                          <a:spcPct val="107000"/>
                        </a:lnSpc>
                        <a:spcBef>
                          <a:spcPts val="0"/>
                        </a:spcBef>
                        <a:spcAft>
                          <a:spcPts val="0"/>
                        </a:spcAft>
                      </a:pPr>
                      <a:r>
                        <a:rPr lang="en-US" sz="1100" b="1">
                          <a:effectLst/>
                          <a:latin typeface="Trebuchet MS" panose="020B0603020202020204" pitchFamily="34" charset="0"/>
                          <a:ea typeface="Calibri" panose="020F0502020204030204" pitchFamily="34" charset="0"/>
                          <a:cs typeface="Tahoma" panose="020B0604030504040204" pitchFamily="34" charset="0"/>
                        </a:rPr>
                        <a:t>Sosialisasi Kebijakan</a:t>
                      </a:r>
                      <a:endParaRPr lang="en-US" sz="11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Wakil Ketua DPRD Kota Pekanbaru, Sigit Yuwono, berharap kebijakan penghapusan denda Pajak Bumi dan Bangunan yang dikeluarkan Bapenda Kota Pekanbaru tersosialisasi dengan maksimal ke masyarakat. Sigit mengatakan kebijakan ini harus disampaikan melalui kelurahan hingga RT dan RW guna meningkatkan pendapatan asli daerah serta meningkatkan ketaatan masyarakat membayar pajak.</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Pemko melalui OPD yang berwenang sebaiknya gencar menyosialisasikan kebijakan penghapusan denda PBB yang diluncurkan Bapenda. Sosialisasi perlu dilakukan melalui beberapa platform media yang tersedia seperti media massa, media sosial, maupun iklan layanan masyarakat. Hal ini penting agar masyarakat mengetahui kebijakan tersebut dan dapat memanfaatkannya.</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41963261"/>
                  </a:ext>
                </a:extLst>
              </a:tr>
              <a:tr h="783179">
                <a:tc rowSpan="2">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Penyusunan</a:t>
                      </a:r>
                      <a:r>
                        <a:rPr lang="en-US" sz="1100" b="1" dirty="0">
                          <a:effectLst/>
                          <a:latin typeface="Trebuchet MS" panose="020B0603020202020204" pitchFamily="34" charset="0"/>
                          <a:ea typeface="Calibri" panose="020F0502020204030204" pitchFamily="34" charset="0"/>
                          <a:cs typeface="Tahoma" panose="020B0604030504040204" pitchFamily="34" charset="0"/>
                        </a:rPr>
                        <a:t> APBD</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100" b="1" dirty="0">
                          <a:effectLst/>
                          <a:latin typeface="Trebuchet MS" panose="020B0603020202020204" pitchFamily="34" charset="0"/>
                          <a:ea typeface="Calibri" panose="020F0502020204030204" pitchFamily="34" charset="0"/>
                          <a:cs typeface="Tahoma" panose="020B0604030504040204" pitchFamily="34" charset="0"/>
                        </a:rPr>
                        <a:t> </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Ketua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Komisi</a:t>
                      </a:r>
                      <a:r>
                        <a:rPr lang="en-US" sz="1100" dirty="0">
                          <a:effectLst/>
                          <a:latin typeface="Trebuchet MS" panose="020B0603020202020204" pitchFamily="34" charset="0"/>
                          <a:ea typeface="Calibri" panose="020F0502020204030204" pitchFamily="34" charset="0"/>
                          <a:cs typeface="Tahoma" panose="020B0604030504040204" pitchFamily="34" charset="0"/>
                        </a:rPr>
                        <a:t> IV DPRD Kota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Roni </a:t>
                      </a:r>
                      <a:r>
                        <a:rPr lang="en-US" sz="1100" dirty="0" err="1">
                          <a:effectLst/>
                          <a:latin typeface="Trebuchet MS" panose="020B0603020202020204" pitchFamily="34" charset="0"/>
                          <a:ea typeface="Calibri" panose="020F0502020204030204" pitchFamily="34" charset="0"/>
                          <a:cs typeface="Tahoma" panose="020B0604030504040204" pitchFamily="34" charset="0"/>
                        </a:rPr>
                        <a:t>Amriel</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menilai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anggaran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pembangunan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gedung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parkir</a:t>
                      </a:r>
                      <a:r>
                        <a:rPr lang="en-US" sz="1100" dirty="0">
                          <a:effectLst/>
                          <a:latin typeface="Trebuchet MS" panose="020B0603020202020204" pitchFamily="34" charset="0"/>
                          <a:ea typeface="Calibri" panose="020F0502020204030204" pitchFamily="34" charset="0"/>
                          <a:cs typeface="Tahoma" panose="020B0604030504040204" pitchFamily="34" charset="0"/>
                        </a:rPr>
                        <a:t> di Mal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Pelayanan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Publik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sebesar</a:t>
                      </a:r>
                      <a:r>
                        <a:rPr lang="en-US" sz="1100" dirty="0">
                          <a:effectLst/>
                          <a:latin typeface="Trebuchet MS" panose="020B0603020202020204" pitchFamily="34" charset="0"/>
                          <a:ea typeface="Calibri" panose="020F0502020204030204" pitchFamily="34" charset="0"/>
                          <a:cs typeface="Tahoma" panose="020B0604030504040204" pitchFamily="34" charset="0"/>
                        </a:rPr>
                        <a:t> Rp10 </a:t>
                      </a:r>
                      <a:r>
                        <a:rPr lang="en-US" sz="1100" dirty="0" err="1">
                          <a:effectLst/>
                          <a:latin typeface="Trebuchet MS" panose="020B0603020202020204" pitchFamily="34" charset="0"/>
                          <a:ea typeface="Calibri" panose="020F0502020204030204" pitchFamily="34" charset="0"/>
                          <a:cs typeface="Tahoma" panose="020B0604030504040204" pitchFamily="34" charset="0"/>
                        </a:rPr>
                        <a:t>miliar</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dialokasikan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dalam</a:t>
                      </a:r>
                      <a:r>
                        <a:rPr lang="en-US" sz="1100" dirty="0">
                          <a:effectLst/>
                          <a:latin typeface="Trebuchet MS" panose="020B0603020202020204" pitchFamily="34" charset="0"/>
                          <a:ea typeface="Calibri" panose="020F0502020204030204" pitchFamily="34" charset="0"/>
                          <a:cs typeface="Tahoma" panose="020B0604030504040204" pitchFamily="34" charset="0"/>
                        </a:rPr>
                        <a:t> APBD 2020 </a:t>
                      </a:r>
                      <a:r>
                        <a:rPr lang="en-US" sz="1100" dirty="0" err="1">
                          <a:effectLst/>
                          <a:latin typeface="Trebuchet MS" panose="020B0603020202020204" pitchFamily="34" charset="0"/>
                          <a:ea typeface="Calibri" panose="020F0502020204030204" pitchFamily="34" charset="0"/>
                          <a:cs typeface="Tahoma" panose="020B0604030504040204" pitchFamily="34" charset="0"/>
                        </a:rPr>
                        <a:t>kurang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tepat</a:t>
                      </a:r>
                      <a:r>
                        <a:rPr lang="en-US" sz="1100" dirty="0">
                          <a:effectLst/>
                          <a:latin typeface="Trebuchet MS" panose="020B0603020202020204" pitchFamily="34" charset="0"/>
                          <a:ea typeface="Calibri" panose="020F0502020204030204" pitchFamily="34" charset="0"/>
                          <a:cs typeface="Tahoma" panose="020B0604030504040204" pitchFamily="34" charset="0"/>
                        </a:rPr>
                        <a:t>. Hal </a:t>
                      </a:r>
                      <a:r>
                        <a:rPr lang="en-US" sz="1100" dirty="0" err="1">
                          <a:effectLst/>
                          <a:latin typeface="Trebuchet MS" panose="020B0603020202020204" pitchFamily="34" charset="0"/>
                          <a:ea typeface="Calibri" panose="020F0502020204030204" pitchFamily="34" charset="0"/>
                          <a:cs typeface="Tahoma" panose="020B0604030504040204" pitchFamily="34" charset="0"/>
                        </a:rPr>
                        <a:t>ini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karena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anggaran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penanganan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banjir</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masih</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kurang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yakni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hanya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mendapat</a:t>
                      </a:r>
                      <a:r>
                        <a:rPr lang="en-US" sz="1100" dirty="0">
                          <a:effectLst/>
                          <a:latin typeface="Trebuchet MS" panose="020B0603020202020204" pitchFamily="34" charset="0"/>
                          <a:ea typeface="Calibri" panose="020F0502020204030204" pitchFamily="34" charset="0"/>
                          <a:cs typeface="Tahoma" panose="020B0604030504040204" pitchFamily="34" charset="0"/>
                        </a:rPr>
                        <a:t> Rp2,2 </a:t>
                      </a:r>
                      <a:r>
                        <a:rPr lang="en-US" sz="1100" dirty="0" err="1">
                          <a:effectLst/>
                          <a:latin typeface="Trebuchet MS" panose="020B0603020202020204" pitchFamily="34" charset="0"/>
                          <a:ea typeface="Calibri" panose="020F0502020204030204" pitchFamily="34" charset="0"/>
                          <a:cs typeface="Tahoma" panose="020B0604030504040204" pitchFamily="34" charset="0"/>
                        </a:rPr>
                        <a:t>miliar</a:t>
                      </a:r>
                      <a:r>
                        <a:rPr lang="en-US" sz="1100" dirty="0">
                          <a:effectLst/>
                          <a:latin typeface="Trebuchet MS" panose="020B0603020202020204" pitchFamily="34" charset="0"/>
                          <a:ea typeface="Calibri" panose="020F0502020204030204" pitchFamily="34" charset="0"/>
                          <a:cs typeface="Tahoma" panose="020B0604030504040204" pitchFamily="34" charset="0"/>
                        </a:rPr>
                        <a:t>. Roni juga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mengkritisi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berkurangnya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usulan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anggaran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kegiatan</a:t>
                      </a:r>
                      <a:r>
                        <a:rPr lang="en-US" sz="1100" dirty="0">
                          <a:effectLst/>
                          <a:latin typeface="Trebuchet MS" panose="020B0603020202020204" pitchFamily="34" charset="0"/>
                          <a:ea typeface="Calibri" panose="020F0502020204030204" pitchFamily="34" charset="0"/>
                          <a:cs typeface="Tahoma" panose="020B0604030504040204" pitchFamily="34" charset="0"/>
                        </a:rPr>
                        <a:t> DPUPR </a:t>
                      </a:r>
                      <a:r>
                        <a:rPr lang="en-US" sz="1100" dirty="0" err="1">
                          <a:effectLst/>
                          <a:latin typeface="Trebuchet MS" panose="020B0603020202020204" pitchFamily="34" charset="0"/>
                          <a:ea typeface="Calibri" panose="020F0502020204030204" pitchFamily="34" charset="0"/>
                          <a:cs typeface="Tahoma" panose="020B0604030504040204" pitchFamily="34" charset="0"/>
                        </a:rPr>
                        <a:t>dari</a:t>
                      </a:r>
                      <a:r>
                        <a:rPr lang="en-US" sz="1100" dirty="0">
                          <a:effectLst/>
                          <a:latin typeface="Trebuchet MS" panose="020B0603020202020204" pitchFamily="34" charset="0"/>
                          <a:ea typeface="Calibri" panose="020F0502020204030204" pitchFamily="34" charset="0"/>
                          <a:cs typeface="Tahoma" panose="020B0604030504040204" pitchFamily="34" charset="0"/>
                        </a:rPr>
                        <a:t> Rp85 </a:t>
                      </a:r>
                      <a:r>
                        <a:rPr lang="en-US" sz="1100" dirty="0" err="1">
                          <a:effectLst/>
                          <a:latin typeface="Trebuchet MS" panose="020B0603020202020204" pitchFamily="34" charset="0"/>
                          <a:ea typeface="Calibri" panose="020F0502020204030204" pitchFamily="34" charset="0"/>
                          <a:cs typeface="Tahoma" panose="020B0604030504040204" pitchFamily="34" charset="0"/>
                        </a:rPr>
                        <a:t>miliar</a:t>
                      </a:r>
                      <a:r>
                        <a:rPr lang="en-US" sz="1100" dirty="0">
                          <a:effectLst/>
                          <a:latin typeface="Trebuchet MS" panose="020B0603020202020204" pitchFamily="34" charset="0"/>
                          <a:ea typeface="Calibri" panose="020F0502020204030204" pitchFamily="34" charset="0"/>
                          <a:cs typeface="Tahoma" panose="020B0604030504040204" pitchFamily="34" charset="0"/>
                        </a:rPr>
                        <a:t> pada </a:t>
                      </a:r>
                      <a:r>
                        <a:rPr lang="en-US" sz="1100" dirty="0" err="1">
                          <a:effectLst/>
                          <a:latin typeface="Trebuchet MS" panose="020B0603020202020204" pitchFamily="34" charset="0"/>
                          <a:ea typeface="Calibri" panose="020F0502020204030204" pitchFamily="34" charset="0"/>
                          <a:cs typeface="Tahoma" panose="020B0604030504040204" pitchFamily="34" charset="0"/>
                        </a:rPr>
                        <a:t>tahun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sebelumnya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menjadi</a:t>
                      </a:r>
                      <a:r>
                        <a:rPr lang="en-US" sz="1100" dirty="0">
                          <a:effectLst/>
                          <a:latin typeface="Trebuchet MS" panose="020B0603020202020204" pitchFamily="34" charset="0"/>
                          <a:ea typeface="Calibri" panose="020F0502020204030204" pitchFamily="34" charset="0"/>
                          <a:cs typeface="Tahoma" panose="020B0604030504040204" pitchFamily="34" charset="0"/>
                        </a:rPr>
                        <a:t> Rp45 </a:t>
                      </a:r>
                      <a:r>
                        <a:rPr lang="en-US" sz="1100" dirty="0" err="1">
                          <a:effectLst/>
                          <a:latin typeface="Trebuchet MS" panose="020B0603020202020204" pitchFamily="34" charset="0"/>
                          <a:ea typeface="Calibri" panose="020F0502020204030204" pitchFamily="34" charset="0"/>
                          <a:cs typeface="Tahoma" panose="020B0604030504040204" pitchFamily="34" charset="0"/>
                        </a:rPr>
                        <a:t>miliar</a:t>
                      </a:r>
                      <a:r>
                        <a:rPr lang="en-US" sz="1100" dirty="0">
                          <a:effectLst/>
                          <a:latin typeface="Trebuchet MS" panose="020B0603020202020204" pitchFamily="34" charset="0"/>
                          <a:ea typeface="Calibri" panose="020F0502020204030204" pitchFamily="34" charset="0"/>
                          <a:cs typeface="Tahoma" panose="020B0604030504040204" pitchFamily="34" charset="0"/>
                        </a:rPr>
                        <a:t> pada APBD 2020.</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Pemko melalui OPD yang berwenang sebaiknya merespons kritikan dari DPRD terkait alokasi anggaran pembangunan gedung parkir di MPP serta anggaran penanganan banjir dalam APBD 2020. Pemko perlu menjelaskan alasan alokasi anggaran melalui saluran publikasi yang ada guna mewujudkan citra Pemko yang senantiasa melakukan rasionalisasi anggaran.</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32757908"/>
                  </a:ext>
                </a:extLst>
              </a:tr>
              <a:tr h="783179">
                <a:tc vMerge="1">
                  <a:txBody>
                    <a:bodyPr/>
                    <a:lstStyle/>
                    <a:p>
                      <a:pPr marL="0" marR="0" algn="ctr">
                        <a:lnSpc>
                          <a:spcPct val="107000"/>
                        </a:lnSpc>
                        <a:spcBef>
                          <a:spcPts val="0"/>
                        </a:spcBef>
                        <a:spcAft>
                          <a:spcPts val="0"/>
                        </a:spcAft>
                      </a:pP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Anggota DPRD Pekanbaru, Ida Yulita Susanti, mengajukan interupsi saat penandatanganan kesepakatan Kebijakan Umum Anggaran dan Prioritas Plafon Anggaran Sementara (KUA PPAS) antara Pemko dan DPRD, Selasa (6/8). Hal ini karena penandatanganan tersebut dinilai tidak sesuai prosedur lantaran tidak ditandatangani oleh Wali Kota. Sementara itu, Sekda Kota Pekanbaru, M Noer, menjelaskan alasan ketidakhadiran Wali Kota lantaran harus menghadiri rapat kerja membahas penanganan kebakaran hutan dan lahan (karhutla) dengan Presiden RI.</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melalui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Wali</a:t>
                      </a:r>
                      <a:r>
                        <a:rPr lang="en-US" sz="1100" dirty="0">
                          <a:effectLst/>
                          <a:latin typeface="Trebuchet MS" panose="020B0603020202020204" pitchFamily="34" charset="0"/>
                          <a:ea typeface="Calibri" panose="020F0502020204030204" pitchFamily="34" charset="0"/>
                          <a:cs typeface="Tahoma" panose="020B0604030504040204" pitchFamily="34" charset="0"/>
                        </a:rPr>
                        <a:t> Kota </a:t>
                      </a:r>
                      <a:r>
                        <a:rPr lang="en-US" sz="1100" dirty="0" err="1">
                          <a:effectLst/>
                          <a:latin typeface="Trebuchet MS" panose="020B0603020202020204" pitchFamily="34" charset="0"/>
                          <a:ea typeface="Calibri" panose="020F0502020204030204" pitchFamily="34" charset="0"/>
                          <a:cs typeface="Tahoma" panose="020B0604030504040204" pitchFamily="34" charset="0"/>
                        </a:rPr>
                        <a:t>atau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pejabat</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berwenang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sebaiknya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menanggapi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ditolaknya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kesepakatan</a:t>
                      </a:r>
                      <a:r>
                        <a:rPr lang="en-US" sz="1100" dirty="0">
                          <a:effectLst/>
                          <a:latin typeface="Trebuchet MS" panose="020B0603020202020204" pitchFamily="34" charset="0"/>
                          <a:ea typeface="Calibri" panose="020F0502020204030204" pitchFamily="34" charset="0"/>
                          <a:cs typeface="Tahoma" panose="020B0604030504040204" pitchFamily="34" charset="0"/>
                        </a:rPr>
                        <a:t> KUA-PPAS APBD 2020 </a:t>
                      </a:r>
                      <a:r>
                        <a:rPr lang="en-US" sz="1100" dirty="0" err="1">
                          <a:effectLst/>
                          <a:latin typeface="Trebuchet MS" panose="020B0603020202020204" pitchFamily="34" charset="0"/>
                          <a:ea typeface="Calibri" panose="020F0502020204030204" pitchFamily="34" charset="0"/>
                          <a:cs typeface="Tahoma" panose="020B0604030504040204" pitchFamily="34" charset="0"/>
                        </a:rPr>
                        <a:t>lantaran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tidak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ditandatangani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Wali</a:t>
                      </a:r>
                      <a:r>
                        <a:rPr lang="en-US" sz="1100" dirty="0">
                          <a:effectLst/>
                          <a:latin typeface="Trebuchet MS" panose="020B0603020202020204" pitchFamily="34" charset="0"/>
                          <a:ea typeface="Calibri" panose="020F0502020204030204" pitchFamily="34" charset="0"/>
                          <a:cs typeface="Tahoma" panose="020B0604030504040204" pitchFamily="34" charset="0"/>
                        </a:rPr>
                        <a:t> Kota. </a:t>
                      </a:r>
                      <a:r>
                        <a:rPr lang="en-US" sz="1100" dirty="0" err="1">
                          <a:effectLst/>
                          <a:latin typeface="Trebuchet MS" panose="020B0603020202020204" pitchFamily="34" charset="0"/>
                          <a:ea typeface="Calibri" panose="020F0502020204030204" pitchFamily="34" charset="0"/>
                          <a:cs typeface="Tahoma" panose="020B0604030504040204" pitchFamily="34" charset="0"/>
                        </a:rPr>
                        <a:t>Tanggapan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dapat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berupa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menjelaskan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langkah</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akan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dilakukan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untuk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mengatasi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hal</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tersebut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meskipun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Sekda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sudah</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menjelaskan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alasan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ketidakhadiran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Wali</a:t>
                      </a:r>
                      <a:r>
                        <a:rPr lang="en-US" sz="1100" dirty="0">
                          <a:effectLst/>
                          <a:latin typeface="Trebuchet MS" panose="020B0603020202020204" pitchFamily="34" charset="0"/>
                          <a:ea typeface="Calibri" panose="020F0502020204030204" pitchFamily="34" charset="0"/>
                          <a:cs typeface="Tahoma" panose="020B0604030504040204" pitchFamily="34" charset="0"/>
                        </a:rPr>
                        <a:t> Kota </a:t>
                      </a:r>
                      <a:r>
                        <a:rPr lang="en-US" sz="1100" dirty="0" err="1">
                          <a:effectLst/>
                          <a:latin typeface="Trebuchet MS" panose="020B0603020202020204" pitchFamily="34" charset="0"/>
                          <a:ea typeface="Calibri" panose="020F0502020204030204" pitchFamily="34" charset="0"/>
                          <a:cs typeface="Tahoma" panose="020B0604030504040204" pitchFamily="34" charset="0"/>
                        </a:rPr>
                        <a:t>dalam</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rapat</a:t>
                      </a:r>
                      <a:r>
                        <a:rPr lang="en-US" sz="1100" dirty="0">
                          <a:effectLst/>
                          <a:latin typeface="Trebuchet MS" panose="020B0603020202020204" pitchFamily="34" charset="0"/>
                          <a:ea typeface="Calibri" panose="020F0502020204030204" pitchFamily="34" charset="0"/>
                          <a:cs typeface="Tahoma" panose="020B0604030504040204" pitchFamily="34" charset="0"/>
                        </a:rPr>
                        <a:t>. Hal </a:t>
                      </a:r>
                      <a:r>
                        <a:rPr lang="en-US" sz="1100" dirty="0" err="1">
                          <a:effectLst/>
                          <a:latin typeface="Trebuchet MS" panose="020B0603020202020204" pitchFamily="34" charset="0"/>
                          <a:ea typeface="Calibri" panose="020F0502020204030204" pitchFamily="34" charset="0"/>
                          <a:cs typeface="Tahoma" panose="020B0604030504040204" pitchFamily="34" charset="0"/>
                        </a:rPr>
                        <a:t>ini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penting</a:t>
                      </a:r>
                      <a:r>
                        <a:rPr lang="en-US" sz="1100" dirty="0">
                          <a:effectLst/>
                          <a:latin typeface="Trebuchet MS" panose="020B0603020202020204" pitchFamily="34" charset="0"/>
                          <a:ea typeface="Calibri" panose="020F0502020204030204" pitchFamily="34" charset="0"/>
                          <a:cs typeface="Tahoma" panose="020B0604030504040204" pitchFamily="34" charset="0"/>
                        </a:rPr>
                        <a:t> agar </a:t>
                      </a:r>
                      <a:r>
                        <a:rPr lang="en-US" sz="1100" dirty="0" err="1">
                          <a:effectLst/>
                          <a:latin typeface="Trebuchet MS" panose="020B0603020202020204" pitchFamily="34" charset="0"/>
                          <a:ea typeface="Calibri" panose="020F0502020204030204" pitchFamily="34" charset="0"/>
                          <a:cs typeface="Tahoma" panose="020B0604030504040204" pitchFamily="34" charset="0"/>
                        </a:rPr>
                        <a:t>citra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sebagai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pihak</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solutif</a:t>
                      </a:r>
                      <a:r>
                        <a:rPr lang="en-US" sz="1100" dirty="0">
                          <a:effectLst/>
                          <a:latin typeface="Trebuchet MS" panose="020B0603020202020204" pitchFamily="34" charset="0"/>
                          <a:ea typeface="Calibri" panose="020F0502020204030204" pitchFamily="34" charset="0"/>
                          <a:cs typeface="Tahoma" panose="020B0604030504040204" pitchFamily="34" charset="0"/>
                        </a:rPr>
                        <a:t> dan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berupaya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melaksanakan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pemerintahan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sesuai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aturan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dapat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terwujud</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40944750"/>
                  </a:ext>
                </a:extLst>
              </a:tr>
            </a:tbl>
          </a:graphicData>
        </a:graphic>
      </p:graphicFrame>
      <p:sp>
        <p:nvSpPr>
          <p:cNvPr id="14" name="Title 1"/>
          <p:cNvSpPr>
            <a:spLocks noGrp="1"/>
          </p:cNvSpPr>
          <p:nvPr>
            <p:ph type="title"/>
          </p:nvPr>
        </p:nvSpPr>
        <p:spPr>
          <a:xfrm>
            <a:off x="0" y="0"/>
            <a:ext cx="6096000" cy="480131"/>
          </a:xfrm>
        </p:spPr>
        <p:txBody>
          <a:bodyPr wrap="square">
            <a:spAutoFit/>
          </a:bodyPr>
          <a:lstStyle/>
          <a:p>
            <a:r>
              <a:rPr lang="en-US" sz="2800" b="1" dirty="0">
                <a:effectLst>
                  <a:outerShdw blurRad="38100" dist="38100" dir="2700000" algn="tl">
                    <a:srgbClr val="000000">
                      <a:alpha val="43137"/>
                    </a:srgbClr>
                  </a:outerShdw>
                </a:effectLst>
                <a:latin typeface="Trebuchet MS" panose="020B0603020202020204" pitchFamily="34" charset="0"/>
              </a:rPr>
              <a:t>ADMINISTRASI &amp; PEMERINTAHAN</a:t>
            </a:r>
            <a:endParaRPr lang="id-ID" sz="2800" b="1" dirty="0">
              <a:effectLst>
                <a:outerShdw blurRad="38100" dist="38100" dir="2700000" algn="tl">
                  <a:srgbClr val="000000">
                    <a:alpha val="43137"/>
                  </a:srgbClr>
                </a:outerShdw>
              </a:effectLst>
              <a:latin typeface="Trebuchet MS" panose="020B0603020202020204" pitchFamily="34" charset="0"/>
            </a:endParaRPr>
          </a:p>
        </p:txBody>
      </p:sp>
      <p:sp>
        <p:nvSpPr>
          <p:cNvPr id="19"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4</a:t>
            </a:fld>
            <a:endParaRPr lang="id-ID" sz="1600" dirty="0">
              <a:solidFill>
                <a:schemeClr val="tx1"/>
              </a:solidFill>
              <a:latin typeface="Trebuchet MS" panose="020B0603020202020204" pitchFamily="34" charset="0"/>
            </a:endParaRPr>
          </a:p>
        </p:txBody>
      </p:sp>
      <p:grpSp>
        <p:nvGrpSpPr>
          <p:cNvPr id="22" name="Group 21">
            <a:extLst>
              <a:ext uri="{FF2B5EF4-FFF2-40B4-BE49-F238E27FC236}">
                <a16:creationId xmlns:a16="http://schemas.microsoft.com/office/drawing/2014/main" id="{89F5ED40-4B33-4E7E-BC23-5C9F9F8D8F7D}"/>
              </a:ext>
            </a:extLst>
          </p:cNvPr>
          <p:cNvGrpSpPr/>
          <p:nvPr/>
        </p:nvGrpSpPr>
        <p:grpSpPr>
          <a:xfrm>
            <a:off x="10420471" y="52298"/>
            <a:ext cx="1750747" cy="581025"/>
            <a:chOff x="8169011" y="323859"/>
            <a:chExt cx="1750747" cy="581025"/>
          </a:xfrm>
        </p:grpSpPr>
        <p:grpSp>
          <p:nvGrpSpPr>
            <p:cNvPr id="23" name="Group 22">
              <a:extLst>
                <a:ext uri="{FF2B5EF4-FFF2-40B4-BE49-F238E27FC236}">
                  <a16:creationId xmlns:a16="http://schemas.microsoft.com/office/drawing/2014/main" id="{C8A82C33-3726-491E-9ECF-55E64A8C0EAC}"/>
                </a:ext>
              </a:extLst>
            </p:cNvPr>
            <p:cNvGrpSpPr/>
            <p:nvPr/>
          </p:nvGrpSpPr>
          <p:grpSpPr>
            <a:xfrm>
              <a:off x="8169011" y="323859"/>
              <a:ext cx="1750747" cy="581025"/>
              <a:chOff x="8169011" y="323859"/>
              <a:chExt cx="1750747" cy="581025"/>
            </a:xfrm>
          </p:grpSpPr>
          <p:pic>
            <p:nvPicPr>
              <p:cNvPr id="25" name="Picture 1">
                <a:extLst>
                  <a:ext uri="{FF2B5EF4-FFF2-40B4-BE49-F238E27FC236}">
                    <a16:creationId xmlns:a16="http://schemas.microsoft.com/office/drawing/2014/main" id="{C368D8FE-CC61-40A6-BE88-1F52B36E5BA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Text Placeholder 1">
                <a:extLst>
                  <a:ext uri="{FF2B5EF4-FFF2-40B4-BE49-F238E27FC236}">
                    <a16:creationId xmlns:a16="http://schemas.microsoft.com/office/drawing/2014/main" id="{6398CBDA-BB6F-4AEB-905D-1613CE339401}"/>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24" name="Text Placeholder 1">
              <a:extLst>
                <a:ext uri="{FF2B5EF4-FFF2-40B4-BE49-F238E27FC236}">
                  <a16:creationId xmlns:a16="http://schemas.microsoft.com/office/drawing/2014/main" id="{9FF44E1E-DA4A-4511-982D-B15AA2B37D67}"/>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extLst>
      <p:ext uri="{BB962C8B-B14F-4D97-AF65-F5344CB8AC3E}">
        <p14:creationId xmlns:p14="http://schemas.microsoft.com/office/powerpoint/2010/main" val="33823254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270262185"/>
              </p:ext>
            </p:extLst>
          </p:nvPr>
        </p:nvGraphicFramePr>
        <p:xfrm>
          <a:off x="304800" y="773014"/>
          <a:ext cx="11582400" cy="5569592"/>
        </p:xfrm>
        <a:graphic>
          <a:graphicData uri="http://schemas.openxmlformats.org/drawingml/2006/table">
            <a:tbl>
              <a:tblPr firstRow="1" bandRow="1">
                <a:tableStyleId>{5C22544A-7EE6-4342-B048-85BDC9FD1C3A}</a:tableStyleId>
              </a:tblPr>
              <a:tblGrid>
                <a:gridCol w="1191491">
                  <a:extLst>
                    <a:ext uri="{9D8B030D-6E8A-4147-A177-3AD203B41FA5}">
                      <a16:colId xmlns:a16="http://schemas.microsoft.com/office/drawing/2014/main" val="20000"/>
                    </a:ext>
                  </a:extLst>
                </a:gridCol>
                <a:gridCol w="5379531">
                  <a:extLst>
                    <a:ext uri="{9D8B030D-6E8A-4147-A177-3AD203B41FA5}">
                      <a16:colId xmlns:a16="http://schemas.microsoft.com/office/drawing/2014/main" val="20001"/>
                    </a:ext>
                  </a:extLst>
                </a:gridCol>
                <a:gridCol w="1104396">
                  <a:extLst>
                    <a:ext uri="{9D8B030D-6E8A-4147-A177-3AD203B41FA5}">
                      <a16:colId xmlns:a16="http://schemas.microsoft.com/office/drawing/2014/main" val="20002"/>
                    </a:ext>
                  </a:extLst>
                </a:gridCol>
                <a:gridCol w="3906982">
                  <a:extLst>
                    <a:ext uri="{9D8B030D-6E8A-4147-A177-3AD203B41FA5}">
                      <a16:colId xmlns:a16="http://schemas.microsoft.com/office/drawing/2014/main" val="20003"/>
                    </a:ext>
                  </a:extLst>
                </a:gridCol>
              </a:tblGrid>
              <a:tr h="476572">
                <a:tc>
                  <a:txBody>
                    <a:bodyPr/>
                    <a:lstStyle/>
                    <a:p>
                      <a:pPr algn="ctr"/>
                      <a:r>
                        <a:rPr lang="en-ID" sz="1200" dirty="0">
                          <a:solidFill>
                            <a:schemeClr val="bg1"/>
                          </a:solidFill>
                          <a:latin typeface="Trebuchet MS" panose="020B0603020202020204" pitchFamily="34" charset="0"/>
                        </a:rPr>
                        <a:t>SUB SEKTOR</a:t>
                      </a:r>
                    </a:p>
                  </a:txBody>
                  <a:tcPr anchor="ctr">
                    <a:solidFill>
                      <a:schemeClr val="accent1"/>
                    </a:solidFill>
                  </a:tcPr>
                </a:tc>
                <a:tc>
                  <a:txBody>
                    <a:bodyPr/>
                    <a:lstStyle/>
                    <a:p>
                      <a:pPr algn="ctr"/>
                      <a:r>
                        <a:rPr lang="en-ID" sz="1200" dirty="0">
                          <a:solidFill>
                            <a:schemeClr val="bg1"/>
                          </a:solidFill>
                          <a:latin typeface="Trebuchet MS" panose="020B0603020202020204" pitchFamily="34" charset="0"/>
                        </a:rPr>
                        <a:t>PERSOALAN</a:t>
                      </a:r>
                    </a:p>
                  </a:txBody>
                  <a:tcPr anchor="ctr">
                    <a:solidFill>
                      <a:schemeClr val="accent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200" dirty="0">
                          <a:solidFill>
                            <a:schemeClr val="bg1"/>
                          </a:solidFill>
                          <a:latin typeface="Trebuchet MS" panose="020B0603020202020204" pitchFamily="34" charset="0"/>
                        </a:rPr>
                        <a:t>EKSPOS</a:t>
                      </a:r>
                    </a:p>
                  </a:txBody>
                  <a:tcPr anchor="ctr">
                    <a:solidFill>
                      <a:schemeClr val="accent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200" dirty="0">
                          <a:solidFill>
                            <a:schemeClr val="bg1"/>
                          </a:solidFill>
                          <a:latin typeface="Trebuchet MS" panose="020B0603020202020204" pitchFamily="34" charset="0"/>
                        </a:rPr>
                        <a:t>REKOMENDASI</a:t>
                      </a:r>
                    </a:p>
                  </a:txBody>
                  <a:tcPr anchor="ctr">
                    <a:solidFill>
                      <a:schemeClr val="accent1"/>
                    </a:solidFill>
                  </a:tcPr>
                </a:tc>
                <a:extLst>
                  <a:ext uri="{0D108BD9-81ED-4DB2-BD59-A6C34878D82A}">
                    <a16:rowId xmlns:a16="http://schemas.microsoft.com/office/drawing/2014/main" val="10000"/>
                  </a:ext>
                </a:extLst>
              </a:tr>
              <a:tr h="783179">
                <a:tc>
                  <a:txBody>
                    <a:bodyPr/>
                    <a:lstStyle/>
                    <a:p>
                      <a:pPr marL="0" marR="0" algn="ctr">
                        <a:lnSpc>
                          <a:spcPct val="107000"/>
                        </a:lnSpc>
                        <a:spcBef>
                          <a:spcPts val="0"/>
                        </a:spcBef>
                        <a:spcAft>
                          <a:spcPts val="0"/>
                        </a:spcAft>
                      </a:pPr>
                      <a:r>
                        <a:rPr lang="en-US" sz="1050" b="1" dirty="0" err="1">
                          <a:effectLst/>
                          <a:latin typeface="Trebuchet MS" panose="020B0603020202020204" pitchFamily="34" charset="0"/>
                          <a:ea typeface="Calibri" panose="020F0502020204030204" pitchFamily="34" charset="0"/>
                          <a:cs typeface="Tahoma" panose="020B0604030504040204" pitchFamily="34" charset="0"/>
                        </a:rPr>
                        <a:t>Pengelolaan</a:t>
                      </a:r>
                      <a:r>
                        <a:rPr lang="en-US" sz="1050" b="1" dirty="0">
                          <a:effectLst/>
                          <a:latin typeface="Trebuchet MS" panose="020B0603020202020204" pitchFamily="34" charset="0"/>
                          <a:ea typeface="Calibri" panose="020F0502020204030204" pitchFamily="34" charset="0"/>
                          <a:cs typeface="Tahoma" panose="020B0604030504040204" pitchFamily="34" charset="0"/>
                        </a:rPr>
                        <a:t> </a:t>
                      </a:r>
                      <a:r>
                        <a:rPr lang="en-US" sz="1050" b="1" dirty="0" err="1">
                          <a:effectLst/>
                          <a:latin typeface="Trebuchet MS" panose="020B0603020202020204" pitchFamily="34" charset="0"/>
                          <a:ea typeface="Calibri" panose="020F0502020204030204" pitchFamily="34" charset="0"/>
                          <a:cs typeface="Tahoma" panose="020B0604030504040204" pitchFamily="34" charset="0"/>
                        </a:rPr>
                        <a:t>Anggaran</a:t>
                      </a:r>
                      <a:endParaRPr lang="en-US" sz="105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050">
                          <a:effectLst/>
                          <a:latin typeface="Trebuchet MS" panose="020B0603020202020204" pitchFamily="34" charset="0"/>
                          <a:ea typeface="Calibri" panose="020F0502020204030204" pitchFamily="34" charset="0"/>
                          <a:cs typeface="Tahoma" panose="020B0604030504040204" pitchFamily="34" charset="0"/>
                        </a:rPr>
                        <a:t>Dana alokasi khusus (DAK) fisik Kota Pekanbaru sebesar Rp15 miliar tidak terealisasi akibat kendala dalam tender. Wali Kota Pekanbaru, Firdaus, menegaskan pihaknya masih menunggu data lengkap realisasi DAK fisik dan mengancam akan memecat pejabat OPD apabila terbukti lalai dalam menangani kontrak terkait DAK.</a:t>
                      </a:r>
                      <a:endParaRPr lang="en-US"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050">
                          <a:effectLst/>
                          <a:latin typeface="Trebuchet MS" panose="020B0603020202020204" pitchFamily="34" charset="0"/>
                          <a:ea typeface="Calibri" panose="020F0502020204030204" pitchFamily="34" charset="0"/>
                          <a:cs typeface="Tahoma" panose="020B0604030504040204" pitchFamily="34" charset="0"/>
                        </a:rPr>
                        <a:t>10</a:t>
                      </a:r>
                      <a:endParaRPr lang="en-US"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05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sebaiknya</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memublikasikan</a:t>
                      </a:r>
                      <a:r>
                        <a:rPr lang="en-US" sz="1050" dirty="0">
                          <a:effectLst/>
                          <a:latin typeface="Trebuchet MS" panose="020B0603020202020204" pitchFamily="34" charset="0"/>
                          <a:ea typeface="Calibri" panose="020F0502020204030204" pitchFamily="34" charset="0"/>
                          <a:cs typeface="Tahoma" panose="020B0604030504040204" pitchFamily="34" charset="0"/>
                        </a:rPr>
                        <a:t> data OPD yang </a:t>
                      </a:r>
                      <a:r>
                        <a:rPr lang="en-US" sz="1050" dirty="0" err="1">
                          <a:effectLst/>
                          <a:latin typeface="Trebuchet MS" panose="020B0603020202020204" pitchFamily="34" charset="0"/>
                          <a:ea typeface="Calibri" panose="020F0502020204030204" pitchFamily="34" charset="0"/>
                          <a:cs typeface="Tahoma" panose="020B0604030504040204" pitchFamily="34" charset="0"/>
                        </a:rPr>
                        <a:t>belum</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merealisasikan</a:t>
                      </a:r>
                      <a:r>
                        <a:rPr lang="en-US" sz="1050" dirty="0">
                          <a:effectLst/>
                          <a:latin typeface="Trebuchet MS" panose="020B0603020202020204" pitchFamily="34" charset="0"/>
                          <a:ea typeface="Calibri" panose="020F0502020204030204" pitchFamily="34" charset="0"/>
                          <a:cs typeface="Tahoma" panose="020B0604030504040204" pitchFamily="34" charset="0"/>
                        </a:rPr>
                        <a:t> DAK </a:t>
                      </a:r>
                      <a:r>
                        <a:rPr lang="en-US" sz="1050" dirty="0" err="1">
                          <a:effectLst/>
                          <a:latin typeface="Trebuchet MS" panose="020B0603020202020204" pitchFamily="34" charset="0"/>
                          <a:ea typeface="Calibri" panose="020F0502020204030204" pitchFamily="34" charset="0"/>
                          <a:cs typeface="Tahoma" panose="020B0604030504040204" pitchFamily="34" charset="0"/>
                        </a:rPr>
                        <a:t>fisik</a:t>
                      </a:r>
                      <a:r>
                        <a:rPr lang="en-US" sz="1050" dirty="0">
                          <a:effectLst/>
                          <a:latin typeface="Trebuchet MS" panose="020B0603020202020204" pitchFamily="34" charset="0"/>
                          <a:ea typeface="Calibri" panose="020F0502020204030204" pitchFamily="34" charset="0"/>
                          <a:cs typeface="Tahoma" panose="020B0604030504040204" pitchFamily="34" charset="0"/>
                        </a:rPr>
                        <a:t> dan </a:t>
                      </a:r>
                      <a:r>
                        <a:rPr lang="en-US" sz="1050" dirty="0" err="1">
                          <a:effectLst/>
                          <a:latin typeface="Trebuchet MS" panose="020B0603020202020204" pitchFamily="34" charset="0"/>
                          <a:ea typeface="Calibri" panose="020F0502020204030204" pitchFamily="34" charset="0"/>
                          <a:cs typeface="Tahoma" panose="020B0604030504040204" pitchFamily="34" charset="0"/>
                        </a:rPr>
                        <a:t>upaya</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pendisiplinan</a:t>
                      </a:r>
                      <a:r>
                        <a:rPr lang="en-US" sz="1050" dirty="0">
                          <a:effectLst/>
                          <a:latin typeface="Trebuchet MS" panose="020B0603020202020204" pitchFamily="34" charset="0"/>
                          <a:ea typeface="Calibri" panose="020F0502020204030204" pitchFamily="34" charset="0"/>
                          <a:cs typeface="Tahoma" panose="020B0604030504040204" pitchFamily="34" charset="0"/>
                        </a:rPr>
                        <a:t> OPD </a:t>
                      </a:r>
                      <a:r>
                        <a:rPr lang="en-US" sz="1050" dirty="0" err="1">
                          <a:effectLst/>
                          <a:latin typeface="Trebuchet MS" panose="020B0603020202020204" pitchFamily="34" charset="0"/>
                          <a:ea typeface="Calibri" panose="020F0502020204030204" pitchFamily="34" charset="0"/>
                          <a:cs typeface="Tahoma" panose="020B0604030504040204" pitchFamily="34" charset="0"/>
                        </a:rPr>
                        <a:t>dengan</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kinerja</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kurang</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maksimal</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Publikasi</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penting</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dilakukan</a:t>
                      </a:r>
                      <a:r>
                        <a:rPr lang="en-US" sz="1050" dirty="0">
                          <a:effectLst/>
                          <a:latin typeface="Trebuchet MS" panose="020B0603020202020204" pitchFamily="34" charset="0"/>
                          <a:ea typeface="Calibri" panose="020F0502020204030204" pitchFamily="34" charset="0"/>
                          <a:cs typeface="Tahoma" panose="020B0604030504040204" pitchFamily="34" charset="0"/>
                        </a:rPr>
                        <a:t> agar </a:t>
                      </a:r>
                      <a:r>
                        <a:rPr lang="en-US" sz="1050" dirty="0" err="1">
                          <a:effectLst/>
                          <a:latin typeface="Trebuchet MS" panose="020B0603020202020204" pitchFamily="34" charset="0"/>
                          <a:ea typeface="Calibri" panose="020F0502020204030204" pitchFamily="34" charset="0"/>
                          <a:cs typeface="Tahoma" panose="020B0604030504040204" pitchFamily="34" charset="0"/>
                        </a:rPr>
                        <a:t>citra</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tegas</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tidak</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hanya</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berupa</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diucapkan</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tetapi</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dijalankan</a:t>
                      </a:r>
                      <a:r>
                        <a:rPr lang="en-US" sz="1050" dirty="0">
                          <a:effectLst/>
                          <a:latin typeface="Trebuchet MS" panose="020B0603020202020204" pitchFamily="34" charset="0"/>
                          <a:ea typeface="Calibri" panose="020F0502020204030204" pitchFamily="34" charset="0"/>
                          <a:cs typeface="Tahoma" panose="020B0604030504040204" pitchFamily="34" charset="0"/>
                        </a:rPr>
                        <a:t> demi </a:t>
                      </a:r>
                      <a:r>
                        <a:rPr lang="en-US" sz="1050" dirty="0" err="1">
                          <a:effectLst/>
                          <a:latin typeface="Trebuchet MS" panose="020B0603020202020204" pitchFamily="34" charset="0"/>
                          <a:ea typeface="Calibri" panose="020F0502020204030204" pitchFamily="34" charset="0"/>
                          <a:cs typeface="Tahoma" panose="020B0604030504040204" pitchFamily="34" charset="0"/>
                        </a:rPr>
                        <a:t>memaksimalkan</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tugas</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pelayananan</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publik</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kepada</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masyarakat</a:t>
                      </a:r>
                      <a:r>
                        <a:rPr lang="en-US" sz="1050" dirty="0">
                          <a:effectLst/>
                          <a:latin typeface="Trebuchet MS" panose="020B0603020202020204" pitchFamily="34" charset="0"/>
                          <a:ea typeface="Calibri" panose="020F0502020204030204" pitchFamily="34" charset="0"/>
                          <a:cs typeface="Tahoma" panose="020B0604030504040204" pitchFamily="34" charset="0"/>
                        </a:rPr>
                        <a:t>.</a:t>
                      </a:r>
                      <a:endParaRPr lang="en-US"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60796471"/>
                  </a:ext>
                </a:extLst>
              </a:tr>
              <a:tr h="783179">
                <a:tc rowSpan="2">
                  <a:txBody>
                    <a:bodyPr/>
                    <a:lstStyle/>
                    <a:p>
                      <a:pPr marL="0" marR="0" algn="ctr">
                        <a:lnSpc>
                          <a:spcPct val="107000"/>
                        </a:lnSpc>
                        <a:spcBef>
                          <a:spcPts val="0"/>
                        </a:spcBef>
                        <a:spcAft>
                          <a:spcPts val="0"/>
                        </a:spcAft>
                      </a:pPr>
                      <a:r>
                        <a:rPr lang="en-US" sz="1050" b="1" dirty="0" err="1">
                          <a:effectLst/>
                          <a:latin typeface="Trebuchet MS" panose="020B0603020202020204" pitchFamily="34" charset="0"/>
                          <a:ea typeface="Calibri" panose="020F0502020204030204" pitchFamily="34" charset="0"/>
                          <a:cs typeface="Tahoma" panose="020B0604030504040204" pitchFamily="34" charset="0"/>
                        </a:rPr>
                        <a:t>Kinerja</a:t>
                      </a:r>
                      <a:r>
                        <a:rPr lang="en-US" sz="1050" b="1" dirty="0">
                          <a:effectLst/>
                          <a:latin typeface="Trebuchet MS" panose="020B0603020202020204" pitchFamily="34" charset="0"/>
                          <a:ea typeface="Calibri" panose="020F0502020204030204" pitchFamily="34" charset="0"/>
                          <a:cs typeface="Tahoma" panose="020B0604030504040204" pitchFamily="34" charset="0"/>
                        </a:rPr>
                        <a:t> dan </a:t>
                      </a:r>
                      <a:r>
                        <a:rPr lang="en-US" sz="1050" b="1" dirty="0" err="1">
                          <a:effectLst/>
                          <a:latin typeface="Trebuchet MS" panose="020B0603020202020204" pitchFamily="34" charset="0"/>
                          <a:ea typeface="Calibri" panose="020F0502020204030204" pitchFamily="34" charset="0"/>
                          <a:cs typeface="Tahoma" panose="020B0604030504040204" pitchFamily="34" charset="0"/>
                        </a:rPr>
                        <a:t>Etika</a:t>
                      </a:r>
                      <a:r>
                        <a:rPr lang="en-US" sz="1050" b="1" dirty="0">
                          <a:effectLst/>
                          <a:latin typeface="Trebuchet MS" panose="020B0603020202020204" pitchFamily="34" charset="0"/>
                          <a:ea typeface="Calibri" panose="020F0502020204030204" pitchFamily="34" charset="0"/>
                          <a:cs typeface="Tahoma" panose="020B0604030504040204" pitchFamily="34" charset="0"/>
                        </a:rPr>
                        <a:t> ASN</a:t>
                      </a:r>
                      <a:endParaRPr lang="en-US" sz="1050" b="1"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50" b="1" dirty="0">
                          <a:effectLst/>
                          <a:latin typeface="Trebuchet MS" panose="020B0603020202020204" pitchFamily="34" charset="0"/>
                          <a:ea typeface="Calibri" panose="020F0502020204030204" pitchFamily="34" charset="0"/>
                          <a:cs typeface="Tahoma" panose="020B0604030504040204" pitchFamily="34" charset="0"/>
                        </a:rPr>
                        <a:t> </a:t>
                      </a:r>
                      <a:endParaRPr lang="en-US" sz="105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050">
                          <a:effectLst/>
                          <a:latin typeface="Trebuchet MS" panose="020B0603020202020204" pitchFamily="34" charset="0"/>
                          <a:ea typeface="Calibri" panose="020F0502020204030204" pitchFamily="34" charset="0"/>
                          <a:cs typeface="Tahoma" panose="020B0604030504040204" pitchFamily="34" charset="0"/>
                        </a:rPr>
                        <a:t>Sejumlah oknum ASN di Pemko Pekanbaru tertangkap sedang nongkrong saat jam kerja. Sekda Kota Pekanbaru, M Noer, mengaku belum mengetahui temuan tersebut dan mengizinkan BKPSDM memberi sanksi kepada ASN yang melanggar tersebut.</a:t>
                      </a:r>
                      <a:endParaRPr lang="en-US"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050">
                          <a:effectLst/>
                          <a:latin typeface="Trebuchet MS" panose="020B0603020202020204" pitchFamily="34" charset="0"/>
                          <a:ea typeface="Calibri" panose="020F0502020204030204" pitchFamily="34" charset="0"/>
                          <a:cs typeface="Tahoma" panose="020B0604030504040204" pitchFamily="34" charset="0"/>
                        </a:rPr>
                        <a:t>2</a:t>
                      </a:r>
                      <a:endParaRPr lang="en-US"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050">
                          <a:effectLst/>
                          <a:latin typeface="Trebuchet MS" panose="020B0603020202020204" pitchFamily="34" charset="0"/>
                          <a:ea typeface="Calibri" panose="020F0502020204030204" pitchFamily="34" charset="0"/>
                          <a:cs typeface="Tahoma" panose="020B0604030504040204" pitchFamily="34" charset="0"/>
                        </a:rPr>
                        <a:t>Pemko melalui OPD yang berwenang sebaiknya memublikasikan pemberian sanksi kepada ASN yang terjaring razia sedang bersantai saat jam kerja. Publikasi ditujukan agar membangun citra Pemko sebagai Lembaga yang senantiasa menerapkan disiplin pegawai guna memaksimalkan pelayanan publik yang diberikan.</a:t>
                      </a:r>
                      <a:endParaRPr lang="en-US"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10933835"/>
                  </a:ext>
                </a:extLst>
              </a:tr>
              <a:tr h="783179">
                <a:tc vMerge="1">
                  <a:txBody>
                    <a:bodyPr/>
                    <a:lstStyle/>
                    <a:p>
                      <a:pPr marL="0" marR="0" algn="ctr">
                        <a:lnSpc>
                          <a:spcPct val="107000"/>
                        </a:lnSpc>
                        <a:spcBef>
                          <a:spcPts val="0"/>
                        </a:spcBef>
                        <a:spcAft>
                          <a:spcPts val="0"/>
                        </a:spcAft>
                      </a:pP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050" dirty="0" err="1">
                          <a:effectLst/>
                          <a:latin typeface="Trebuchet MS" panose="020B0603020202020204" pitchFamily="34" charset="0"/>
                          <a:ea typeface="Calibri" panose="020F0502020204030204" pitchFamily="34" charset="0"/>
                          <a:cs typeface="Tahoma" panose="020B0604030504040204" pitchFamily="34" charset="0"/>
                        </a:rPr>
                        <a:t>Sekda</a:t>
                      </a:r>
                      <a:r>
                        <a:rPr lang="en-US" sz="1050" dirty="0">
                          <a:effectLst/>
                          <a:latin typeface="Trebuchet MS" panose="020B0603020202020204" pitchFamily="34" charset="0"/>
                          <a:ea typeface="Calibri" panose="020F0502020204030204" pitchFamily="34" charset="0"/>
                          <a:cs typeface="Tahoma" panose="020B0604030504040204" pitchFamily="34" charset="0"/>
                        </a:rPr>
                        <a:t> Kota </a:t>
                      </a:r>
                      <a:r>
                        <a:rPr lang="en-US" sz="105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050" dirty="0">
                          <a:effectLst/>
                          <a:latin typeface="Trebuchet MS" panose="020B0603020202020204" pitchFamily="34" charset="0"/>
                          <a:ea typeface="Calibri" panose="020F0502020204030204" pitchFamily="34" charset="0"/>
                          <a:cs typeface="Tahoma" panose="020B0604030504040204" pitchFamily="34" charset="0"/>
                        </a:rPr>
                        <a:t>, M </a:t>
                      </a:r>
                      <a:r>
                        <a:rPr lang="en-US" sz="1050" dirty="0" err="1">
                          <a:effectLst/>
                          <a:latin typeface="Trebuchet MS" panose="020B0603020202020204" pitchFamily="34" charset="0"/>
                          <a:ea typeface="Calibri" panose="020F0502020204030204" pitchFamily="34" charset="0"/>
                          <a:cs typeface="Tahoma" panose="020B0604030504040204" pitchFamily="34" charset="0"/>
                        </a:rPr>
                        <a:t>Noer</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membentak</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Plt</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Kepala</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Dinkes</a:t>
                      </a:r>
                      <a:r>
                        <a:rPr lang="en-US" sz="1050" dirty="0">
                          <a:effectLst/>
                          <a:latin typeface="Trebuchet MS" panose="020B0603020202020204" pitchFamily="34" charset="0"/>
                          <a:ea typeface="Calibri" panose="020F0502020204030204" pitchFamily="34" charset="0"/>
                          <a:cs typeface="Tahoma" panose="020B0604030504040204" pitchFamily="34" charset="0"/>
                        </a:rPr>
                        <a:t> Kota </a:t>
                      </a:r>
                      <a:r>
                        <a:rPr lang="en-US" sz="105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050" dirty="0">
                          <a:effectLst/>
                          <a:latin typeface="Trebuchet MS" panose="020B0603020202020204" pitchFamily="34" charset="0"/>
                          <a:ea typeface="Calibri" panose="020F0502020204030204" pitchFamily="34" charset="0"/>
                          <a:cs typeface="Tahoma" panose="020B0604030504040204" pitchFamily="34" charset="0"/>
                        </a:rPr>
                        <a:t>, M Amin, </a:t>
                      </a:r>
                      <a:r>
                        <a:rPr lang="en-US" sz="1050" dirty="0" err="1">
                          <a:effectLst/>
                          <a:latin typeface="Trebuchet MS" panose="020B0603020202020204" pitchFamily="34" charset="0"/>
                          <a:ea typeface="Calibri" panose="020F0502020204030204" pitchFamily="34" charset="0"/>
                          <a:cs typeface="Tahoma" panose="020B0604030504040204" pitchFamily="34" charset="0"/>
                        </a:rPr>
                        <a:t>saat</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berkomunikasi</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melalui</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telepon</a:t>
                      </a:r>
                      <a:r>
                        <a:rPr lang="en-US" sz="1050" dirty="0">
                          <a:effectLst/>
                          <a:latin typeface="Trebuchet MS" panose="020B0603020202020204" pitchFamily="34" charset="0"/>
                          <a:ea typeface="Calibri" panose="020F0502020204030204" pitchFamily="34" charset="0"/>
                          <a:cs typeface="Tahoma" panose="020B0604030504040204" pitchFamily="34" charset="0"/>
                        </a:rPr>
                        <a:t>. Hal </a:t>
                      </a:r>
                      <a:r>
                        <a:rPr lang="en-US" sz="1050" dirty="0" err="1">
                          <a:effectLst/>
                          <a:latin typeface="Trebuchet MS" panose="020B0603020202020204" pitchFamily="34" charset="0"/>
                          <a:ea typeface="Calibri" panose="020F0502020204030204" pitchFamily="34" charset="0"/>
                          <a:cs typeface="Tahoma" panose="020B0604030504040204" pitchFamily="34" charset="0"/>
                        </a:rPr>
                        <a:t>ini</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lantaran</a:t>
                      </a:r>
                      <a:r>
                        <a:rPr lang="en-US" sz="1050" dirty="0">
                          <a:effectLst/>
                          <a:latin typeface="Trebuchet MS" panose="020B0603020202020204" pitchFamily="34" charset="0"/>
                          <a:ea typeface="Calibri" panose="020F0502020204030204" pitchFamily="34" charset="0"/>
                          <a:cs typeface="Tahoma" panose="020B0604030504040204" pitchFamily="34" charset="0"/>
                        </a:rPr>
                        <a:t> M Amin </a:t>
                      </a:r>
                      <a:r>
                        <a:rPr lang="en-US" sz="1050" dirty="0" err="1">
                          <a:effectLst/>
                          <a:latin typeface="Trebuchet MS" panose="020B0603020202020204" pitchFamily="34" charset="0"/>
                          <a:ea typeface="Calibri" panose="020F0502020204030204" pitchFamily="34" charset="0"/>
                          <a:cs typeface="Tahoma" panose="020B0604030504040204" pitchFamily="34" charset="0"/>
                        </a:rPr>
                        <a:t>tidak</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memberikan</a:t>
                      </a:r>
                      <a:r>
                        <a:rPr lang="en-US" sz="1050" dirty="0">
                          <a:effectLst/>
                          <a:latin typeface="Trebuchet MS" panose="020B0603020202020204" pitchFamily="34" charset="0"/>
                          <a:ea typeface="Calibri" panose="020F0502020204030204" pitchFamily="34" charset="0"/>
                          <a:cs typeface="Tahoma" panose="020B0604030504040204" pitchFamily="34" charset="0"/>
                        </a:rPr>
                        <a:t> data </a:t>
                      </a:r>
                      <a:r>
                        <a:rPr lang="en-US" sz="1050" dirty="0" err="1">
                          <a:effectLst/>
                          <a:latin typeface="Trebuchet MS" panose="020B0603020202020204" pitchFamily="34" charset="0"/>
                          <a:ea typeface="Calibri" panose="020F0502020204030204" pitchFamily="34" charset="0"/>
                          <a:cs typeface="Tahoma" panose="020B0604030504040204" pitchFamily="34" charset="0"/>
                        </a:rPr>
                        <a:t>terbaru</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tentang</a:t>
                      </a:r>
                      <a:r>
                        <a:rPr lang="en-US" sz="1050" dirty="0">
                          <a:effectLst/>
                          <a:latin typeface="Trebuchet MS" panose="020B0603020202020204" pitchFamily="34" charset="0"/>
                          <a:ea typeface="Calibri" panose="020F0502020204030204" pitchFamily="34" charset="0"/>
                          <a:cs typeface="Tahoma" panose="020B0604030504040204" pitchFamily="34" charset="0"/>
                        </a:rPr>
                        <a:t> level </a:t>
                      </a:r>
                      <a:r>
                        <a:rPr lang="en-US" sz="1050" dirty="0" err="1">
                          <a:effectLst/>
                          <a:latin typeface="Trebuchet MS" panose="020B0603020202020204" pitchFamily="34" charset="0"/>
                          <a:ea typeface="Calibri" panose="020F0502020204030204" pitchFamily="34" charset="0"/>
                          <a:cs typeface="Tahoma" panose="020B0604030504040204" pitchFamily="34" charset="0"/>
                        </a:rPr>
                        <a:t>kepekatan</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kabut</a:t>
                      </a:r>
                      <a:r>
                        <a:rPr lang="en-US" sz="1050" dirty="0">
                          <a:effectLst/>
                          <a:latin typeface="Trebuchet MS" panose="020B0603020202020204" pitchFamily="34" charset="0"/>
                          <a:ea typeface="Calibri" panose="020F0502020204030204" pitchFamily="34" charset="0"/>
                          <a:cs typeface="Tahoma" panose="020B0604030504040204" pitchFamily="34" charset="0"/>
                        </a:rPr>
                        <a:t> asap di </a:t>
                      </a:r>
                      <a:r>
                        <a:rPr lang="en-US" sz="105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050" dirty="0">
                          <a:effectLst/>
                          <a:latin typeface="Trebuchet MS" panose="020B0603020202020204" pitchFamily="34" charset="0"/>
                          <a:ea typeface="Calibri" panose="020F0502020204030204" pitchFamily="34" charset="0"/>
                          <a:cs typeface="Tahoma" panose="020B0604030504040204" pitchFamily="34" charset="0"/>
                        </a:rPr>
                        <a:t>. M </a:t>
                      </a:r>
                      <a:r>
                        <a:rPr lang="en-US" sz="1050" dirty="0" err="1">
                          <a:effectLst/>
                          <a:latin typeface="Trebuchet MS" panose="020B0603020202020204" pitchFamily="34" charset="0"/>
                          <a:ea typeface="Calibri" panose="020F0502020204030204" pitchFamily="34" charset="0"/>
                          <a:cs typeface="Tahoma" panose="020B0604030504040204" pitchFamily="34" charset="0"/>
                        </a:rPr>
                        <a:t>Noer</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menegaskan</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meminta</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masyarakat</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tetap</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mengantisipasi</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karhutla</a:t>
                      </a:r>
                      <a:r>
                        <a:rPr lang="en-US" sz="1050" dirty="0">
                          <a:effectLst/>
                          <a:latin typeface="Trebuchet MS" panose="020B0603020202020204" pitchFamily="34" charset="0"/>
                          <a:ea typeface="Calibri" panose="020F0502020204030204" pitchFamily="34" charset="0"/>
                          <a:cs typeface="Tahoma" panose="020B0604030504040204" pitchFamily="34" charset="0"/>
                        </a:rPr>
                        <a:t> di </a:t>
                      </a:r>
                      <a:r>
                        <a:rPr lang="en-US" sz="1050" dirty="0" err="1">
                          <a:effectLst/>
                          <a:latin typeface="Trebuchet MS" panose="020B0603020202020204" pitchFamily="34" charset="0"/>
                          <a:ea typeface="Calibri" panose="020F0502020204030204" pitchFamily="34" charset="0"/>
                          <a:cs typeface="Tahoma" panose="020B0604030504040204" pitchFamily="34" charset="0"/>
                        </a:rPr>
                        <a:t>dalam</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kota</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dengan</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tidak</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membakar</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sampah</a:t>
                      </a:r>
                      <a:r>
                        <a:rPr lang="en-US" sz="1050" dirty="0">
                          <a:effectLst/>
                          <a:latin typeface="Trebuchet MS" panose="020B0603020202020204" pitchFamily="34" charset="0"/>
                          <a:ea typeface="Calibri" panose="020F0502020204030204" pitchFamily="34" charset="0"/>
                          <a:cs typeface="Tahoma" panose="020B0604030504040204" pitchFamily="34" charset="0"/>
                        </a:rPr>
                        <a:t>.</a:t>
                      </a:r>
                      <a:endParaRPr lang="en-US"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050">
                          <a:effectLst/>
                          <a:latin typeface="Trebuchet MS" panose="020B0603020202020204" pitchFamily="34" charset="0"/>
                          <a:ea typeface="Calibri" panose="020F0502020204030204" pitchFamily="34" charset="0"/>
                          <a:cs typeface="Tahoma" panose="020B0604030504040204" pitchFamily="34" charset="0"/>
                        </a:rPr>
                        <a:t>1</a:t>
                      </a:r>
                      <a:endParaRPr lang="en-US"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050">
                          <a:effectLst/>
                          <a:latin typeface="Trebuchet MS" panose="020B0603020202020204" pitchFamily="34" charset="0"/>
                          <a:ea typeface="Calibri" panose="020F0502020204030204" pitchFamily="34" charset="0"/>
                          <a:cs typeface="Tahoma" panose="020B0604030504040204" pitchFamily="34" charset="0"/>
                        </a:rPr>
                        <a:t>Sekda dan Plt. Kepala Dinkes sebaiknya mengklarifikasi berita tentang cara komunikasi keduanya yang sempat bersitegang ketika membahas kualitas udara di Pekanbaru. Klarifikasi penting dilakukan agar mewujudkan citra Pemko yang senantiasa mengedepankan etika komunikasi dan koordinasi yang baik antarpejabat dan antarinstitusi ketika memberi pernyataan di depan publik.</a:t>
                      </a:r>
                      <a:endParaRPr lang="en-US"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79136271"/>
                  </a:ext>
                </a:extLst>
              </a:tr>
              <a:tr h="783179">
                <a:tc>
                  <a:txBody>
                    <a:bodyPr/>
                    <a:lstStyle/>
                    <a:p>
                      <a:pPr marL="0" marR="0" algn="ctr">
                        <a:lnSpc>
                          <a:spcPct val="107000"/>
                        </a:lnSpc>
                        <a:spcBef>
                          <a:spcPts val="0"/>
                        </a:spcBef>
                        <a:spcAft>
                          <a:spcPts val="0"/>
                        </a:spcAft>
                      </a:pPr>
                      <a:r>
                        <a:rPr lang="en-US" sz="1050" b="1">
                          <a:effectLst/>
                          <a:latin typeface="Trebuchet MS" panose="020B0603020202020204" pitchFamily="34" charset="0"/>
                          <a:ea typeface="Calibri" panose="020F0502020204030204" pitchFamily="34" charset="0"/>
                          <a:cs typeface="Tahoma" panose="020B0604030504040204" pitchFamily="34" charset="0"/>
                        </a:rPr>
                        <a:t>Penerimaan PAD</a:t>
                      </a:r>
                      <a:endParaRPr lang="en-US" sz="105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050">
                          <a:effectLst/>
                          <a:latin typeface="Trebuchet MS" panose="020B0603020202020204" pitchFamily="34" charset="0"/>
                          <a:ea typeface="Calibri" panose="020F0502020204030204" pitchFamily="34" charset="0"/>
                          <a:cs typeface="Tahoma" panose="020B0604030504040204" pitchFamily="34" charset="0"/>
                        </a:rPr>
                        <a:t>Kabid Pajak Daerah 2 Bapenda Kota Pekanbaru, Welly Amrul, mengatakan kesadaran pemilik usaha rumah kos untuk membayar pajak masih rendah. Pihaknya berharap pemilik usaha rumah kos atau kontrakan segera membayar pajak penghasilan maksimal akhir 2019. Sementara itu, Welly mengaku belum memiliki data akurat tentang jumlah usaha rumah kos yang wajib membayar pajak penghasilan.</a:t>
                      </a:r>
                      <a:endParaRPr lang="en-US"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050">
                          <a:effectLst/>
                          <a:latin typeface="Trebuchet MS" panose="020B0603020202020204" pitchFamily="34" charset="0"/>
                          <a:ea typeface="Calibri" panose="020F0502020204030204" pitchFamily="34" charset="0"/>
                          <a:cs typeface="Tahoma" panose="020B0604030504040204" pitchFamily="34" charset="0"/>
                        </a:rPr>
                        <a:t>1</a:t>
                      </a:r>
                      <a:endParaRPr lang="en-US"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050" dirty="0" err="1">
                          <a:effectLst/>
                          <a:latin typeface="Trebuchet MS" panose="020B0603020202020204" pitchFamily="34" charset="0"/>
                          <a:ea typeface="Calibri" panose="020F0502020204030204" pitchFamily="34" charset="0"/>
                          <a:cs typeface="Tahoma" panose="020B0604030504040204" pitchFamily="34" charset="0"/>
                        </a:rPr>
                        <a:t>Bapenda</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sebaiknya</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memublikasikan</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ulang</a:t>
                      </a:r>
                      <a:r>
                        <a:rPr lang="en-US" sz="1050" dirty="0">
                          <a:effectLst/>
                          <a:latin typeface="Trebuchet MS" panose="020B0603020202020204" pitchFamily="34" charset="0"/>
                          <a:ea typeface="Calibri" panose="020F0502020204030204" pitchFamily="34" charset="0"/>
                          <a:cs typeface="Tahoma" panose="020B0604030504040204" pitchFamily="34" charset="0"/>
                        </a:rPr>
                        <a:t> data </a:t>
                      </a:r>
                      <a:r>
                        <a:rPr lang="en-US" sz="1050" dirty="0" err="1">
                          <a:effectLst/>
                          <a:latin typeface="Trebuchet MS" panose="020B0603020202020204" pitchFamily="34" charset="0"/>
                          <a:ea typeface="Calibri" panose="020F0502020204030204" pitchFamily="34" charset="0"/>
                          <a:cs typeface="Tahoma" panose="020B0604030504040204" pitchFamily="34" charset="0"/>
                        </a:rPr>
                        <a:t>tentang</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jumlah</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usaha</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rumah</a:t>
                      </a:r>
                      <a:r>
                        <a:rPr lang="en-US" sz="1050" dirty="0">
                          <a:effectLst/>
                          <a:latin typeface="Trebuchet MS" panose="020B0603020202020204" pitchFamily="34" charset="0"/>
                          <a:ea typeface="Calibri" panose="020F0502020204030204" pitchFamily="34" charset="0"/>
                          <a:cs typeface="Tahoma" panose="020B0604030504040204" pitchFamily="34" charset="0"/>
                        </a:rPr>
                        <a:t> kos di </a:t>
                      </a:r>
                      <a:r>
                        <a:rPr lang="en-US" sz="105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050" dirty="0">
                          <a:effectLst/>
                          <a:latin typeface="Trebuchet MS" panose="020B0603020202020204" pitchFamily="34" charset="0"/>
                          <a:ea typeface="Calibri" panose="020F0502020204030204" pitchFamily="34" charset="0"/>
                          <a:cs typeface="Tahoma" panose="020B0604030504040204" pitchFamily="34" charset="0"/>
                        </a:rPr>
                        <a:t>. Hal </a:t>
                      </a:r>
                      <a:r>
                        <a:rPr lang="en-US" sz="1050" dirty="0" err="1">
                          <a:effectLst/>
                          <a:latin typeface="Trebuchet MS" panose="020B0603020202020204" pitchFamily="34" charset="0"/>
                          <a:ea typeface="Calibri" panose="020F0502020204030204" pitchFamily="34" charset="0"/>
                          <a:cs typeface="Tahoma" panose="020B0604030504040204" pitchFamily="34" charset="0"/>
                        </a:rPr>
                        <a:t>ini</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penting</a:t>
                      </a:r>
                      <a:r>
                        <a:rPr lang="en-US" sz="1050" dirty="0">
                          <a:effectLst/>
                          <a:latin typeface="Trebuchet MS" panose="020B0603020202020204" pitchFamily="34" charset="0"/>
                          <a:ea typeface="Calibri" panose="020F0502020204030204" pitchFamily="34" charset="0"/>
                          <a:cs typeface="Tahoma" panose="020B0604030504040204" pitchFamily="34" charset="0"/>
                        </a:rPr>
                        <a:t> agar </a:t>
                      </a:r>
                      <a:r>
                        <a:rPr lang="en-US" sz="1050" dirty="0" err="1">
                          <a:effectLst/>
                          <a:latin typeface="Trebuchet MS" panose="020B0603020202020204" pitchFamily="34" charset="0"/>
                          <a:ea typeface="Calibri" panose="020F0502020204030204" pitchFamily="34" charset="0"/>
                          <a:cs typeface="Tahoma" panose="020B0604030504040204" pitchFamily="34" charset="0"/>
                        </a:rPr>
                        <a:t>masyarakat</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mengetahui</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Bapenda</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mengetahui</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secara</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pasti</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potensi</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penerimaan</a:t>
                      </a:r>
                      <a:r>
                        <a:rPr lang="en-US" sz="1050" dirty="0">
                          <a:effectLst/>
                          <a:latin typeface="Trebuchet MS" panose="020B0603020202020204" pitchFamily="34" charset="0"/>
                          <a:ea typeface="Calibri" panose="020F0502020204030204" pitchFamily="34" charset="0"/>
                          <a:cs typeface="Tahoma" panose="020B0604030504040204" pitchFamily="34" charset="0"/>
                        </a:rPr>
                        <a:t> PAD di </a:t>
                      </a:r>
                      <a:r>
                        <a:rPr lang="en-US" sz="1050" dirty="0" err="1">
                          <a:effectLst/>
                          <a:latin typeface="Trebuchet MS" panose="020B0603020202020204" pitchFamily="34" charset="0"/>
                          <a:ea typeface="Calibri" panose="020F0502020204030204" pitchFamily="34" charset="0"/>
                          <a:cs typeface="Tahoma" panose="020B0604030504040204" pitchFamily="34" charset="0"/>
                        </a:rPr>
                        <a:t>sektor</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usaha</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rumah</a:t>
                      </a:r>
                      <a:r>
                        <a:rPr lang="en-US" sz="1050" dirty="0">
                          <a:effectLst/>
                          <a:latin typeface="Trebuchet MS" panose="020B0603020202020204" pitchFamily="34" charset="0"/>
                          <a:ea typeface="Calibri" panose="020F0502020204030204" pitchFamily="34" charset="0"/>
                          <a:cs typeface="Tahoma" panose="020B0604030504040204" pitchFamily="34" charset="0"/>
                        </a:rPr>
                        <a:t> kos. </a:t>
                      </a:r>
                      <a:endParaRPr lang="en-US"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10077002"/>
                  </a:ext>
                </a:extLst>
              </a:tr>
              <a:tr h="783179">
                <a:tc>
                  <a:txBody>
                    <a:bodyPr/>
                    <a:lstStyle/>
                    <a:p>
                      <a:pPr marL="0" marR="0" algn="ctr">
                        <a:lnSpc>
                          <a:spcPct val="107000"/>
                        </a:lnSpc>
                        <a:spcBef>
                          <a:spcPts val="0"/>
                        </a:spcBef>
                        <a:spcAft>
                          <a:spcPts val="0"/>
                        </a:spcAft>
                      </a:pPr>
                      <a:r>
                        <a:rPr lang="en-US" sz="1050" b="1">
                          <a:effectLst/>
                          <a:latin typeface="Trebuchet MS" panose="020B0603020202020204" pitchFamily="34" charset="0"/>
                          <a:ea typeface="Calibri" panose="020F0502020204030204" pitchFamily="34" charset="0"/>
                          <a:cs typeface="Tahoma" panose="020B0604030504040204" pitchFamily="34" charset="0"/>
                        </a:rPr>
                        <a:t>Peredaran Barang Ilegal</a:t>
                      </a:r>
                      <a:endParaRPr lang="en-US" sz="105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050">
                          <a:effectLst/>
                          <a:latin typeface="Trebuchet MS" panose="020B0603020202020204" pitchFamily="34" charset="0"/>
                          <a:ea typeface="Calibri" panose="020F0502020204030204" pitchFamily="34" charset="0"/>
                          <a:cs typeface="Tahoma" panose="020B0604030504040204" pitchFamily="34" charset="0"/>
                        </a:rPr>
                        <a:t>Wakil Ketua DPRD Kota Pekanbaru, Jhon Romi Sinaga, berharap pemerintah dan Bea Cukai Kota Pekanbaru meningkatkan pengawasan terhadap masuknya barang impor ilegal. Hal ini karena peredaran barang ilegal seperti rokok, minuman keras, serta ponsel, akan merugikan negara dan daerah.</a:t>
                      </a:r>
                      <a:endParaRPr lang="en-US"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050">
                          <a:effectLst/>
                          <a:latin typeface="Trebuchet MS" panose="020B0603020202020204" pitchFamily="34" charset="0"/>
                          <a:ea typeface="Calibri" panose="020F0502020204030204" pitchFamily="34" charset="0"/>
                          <a:cs typeface="Tahoma" panose="020B0604030504040204" pitchFamily="34" charset="0"/>
                        </a:rPr>
                        <a:t>2</a:t>
                      </a:r>
                      <a:endParaRPr lang="en-US"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05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melalui</a:t>
                      </a:r>
                      <a:r>
                        <a:rPr lang="en-US" sz="1050" dirty="0">
                          <a:effectLst/>
                          <a:latin typeface="Trebuchet MS" panose="020B0603020202020204" pitchFamily="34" charset="0"/>
                          <a:ea typeface="Calibri" panose="020F0502020204030204" pitchFamily="34" charset="0"/>
                          <a:cs typeface="Tahoma" panose="020B0604030504040204" pitchFamily="34" charset="0"/>
                        </a:rPr>
                        <a:t> OPD yang </a:t>
                      </a:r>
                      <a:r>
                        <a:rPr lang="en-US" sz="1050" dirty="0" err="1">
                          <a:effectLst/>
                          <a:latin typeface="Trebuchet MS" panose="020B0603020202020204" pitchFamily="34" charset="0"/>
                          <a:ea typeface="Calibri" panose="020F0502020204030204" pitchFamily="34" charset="0"/>
                          <a:cs typeface="Tahoma" panose="020B0604030504040204" pitchFamily="34" charset="0"/>
                        </a:rPr>
                        <a:t>berwenang</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sebaiknya</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menanggapi</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pernyataan</a:t>
                      </a:r>
                      <a:r>
                        <a:rPr lang="en-US" sz="1050" dirty="0">
                          <a:effectLst/>
                          <a:latin typeface="Trebuchet MS" panose="020B0603020202020204" pitchFamily="34" charset="0"/>
                          <a:ea typeface="Calibri" panose="020F0502020204030204" pitchFamily="34" charset="0"/>
                          <a:cs typeface="Tahoma" panose="020B0604030504040204" pitchFamily="34" charset="0"/>
                        </a:rPr>
                        <a:t> Wakil </a:t>
                      </a:r>
                      <a:r>
                        <a:rPr lang="en-US" sz="1050" dirty="0" err="1">
                          <a:effectLst/>
                          <a:latin typeface="Trebuchet MS" panose="020B0603020202020204" pitchFamily="34" charset="0"/>
                          <a:ea typeface="Calibri" panose="020F0502020204030204" pitchFamily="34" charset="0"/>
                          <a:cs typeface="Tahoma" panose="020B0604030504040204" pitchFamily="34" charset="0"/>
                        </a:rPr>
                        <a:t>Ketua</a:t>
                      </a:r>
                      <a:r>
                        <a:rPr lang="en-US" sz="1050" dirty="0">
                          <a:effectLst/>
                          <a:latin typeface="Trebuchet MS" panose="020B0603020202020204" pitchFamily="34" charset="0"/>
                          <a:ea typeface="Calibri" panose="020F0502020204030204" pitchFamily="34" charset="0"/>
                          <a:cs typeface="Tahoma" panose="020B0604030504040204" pitchFamily="34" charset="0"/>
                        </a:rPr>
                        <a:t> DPRD Kota </a:t>
                      </a:r>
                      <a:r>
                        <a:rPr lang="en-US" sz="105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050" dirty="0">
                          <a:effectLst/>
                          <a:latin typeface="Trebuchet MS" panose="020B0603020202020204" pitchFamily="34" charset="0"/>
                          <a:ea typeface="Calibri" panose="020F0502020204030204" pitchFamily="34" charset="0"/>
                          <a:cs typeface="Tahoma" panose="020B0604030504040204" pitchFamily="34" charset="0"/>
                        </a:rPr>
                        <a:t> yang </a:t>
                      </a:r>
                      <a:r>
                        <a:rPr lang="en-US" sz="1050" dirty="0" err="1">
                          <a:effectLst/>
                          <a:latin typeface="Trebuchet MS" panose="020B0603020202020204" pitchFamily="34" charset="0"/>
                          <a:ea typeface="Calibri" panose="020F0502020204030204" pitchFamily="34" charset="0"/>
                          <a:cs typeface="Tahoma" panose="020B0604030504040204" pitchFamily="34" charset="0"/>
                        </a:rPr>
                        <a:t>meminta</a:t>
                      </a:r>
                      <a:r>
                        <a:rPr lang="en-US" sz="1050" dirty="0">
                          <a:effectLst/>
                          <a:latin typeface="Trebuchet MS" panose="020B0603020202020204" pitchFamily="34" charset="0"/>
                          <a:ea typeface="Calibri" panose="020F0502020204030204" pitchFamily="34" charset="0"/>
                          <a:cs typeface="Tahoma" panose="020B0604030504040204" pitchFamily="34" charset="0"/>
                        </a:rPr>
                        <a:t> agar </a:t>
                      </a:r>
                      <a:r>
                        <a:rPr lang="en-US" sz="1050" dirty="0" err="1">
                          <a:effectLst/>
                          <a:latin typeface="Trebuchet MS" panose="020B0603020202020204" pitchFamily="34" charset="0"/>
                          <a:ea typeface="Calibri" panose="020F0502020204030204" pitchFamily="34" charset="0"/>
                          <a:cs typeface="Tahoma" panose="020B0604030504040204" pitchFamily="34" charset="0"/>
                        </a:rPr>
                        <a:t>pengawasan</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barang</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impor</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ilegal</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ditingkatkan</a:t>
                      </a:r>
                      <a:r>
                        <a:rPr lang="en-US" sz="1050" dirty="0">
                          <a:effectLst/>
                          <a:latin typeface="Trebuchet MS" panose="020B0603020202020204" pitchFamily="34" charset="0"/>
                          <a:ea typeface="Calibri" panose="020F0502020204030204" pitchFamily="34" charset="0"/>
                          <a:cs typeface="Tahoma" panose="020B0604030504040204" pitchFamily="34" charset="0"/>
                        </a:rPr>
                        <a:t>. Hal </a:t>
                      </a:r>
                      <a:r>
                        <a:rPr lang="en-US" sz="1050" dirty="0" err="1">
                          <a:effectLst/>
                          <a:latin typeface="Trebuchet MS" panose="020B0603020202020204" pitchFamily="34" charset="0"/>
                          <a:ea typeface="Calibri" panose="020F0502020204030204" pitchFamily="34" charset="0"/>
                          <a:cs typeface="Tahoma" panose="020B0604030504040204" pitchFamily="34" charset="0"/>
                        </a:rPr>
                        <a:t>ini</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penting</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sebagai</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langkah</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050" dirty="0">
                          <a:effectLst/>
                          <a:latin typeface="Trebuchet MS" panose="020B0603020202020204" pitchFamily="34" charset="0"/>
                          <a:ea typeface="Calibri" panose="020F0502020204030204" pitchFamily="34" charset="0"/>
                          <a:cs typeface="Tahoma" panose="020B0604030504040204" pitchFamily="34" charset="0"/>
                        </a:rPr>
                        <a:t> yang </a:t>
                      </a:r>
                      <a:r>
                        <a:rPr lang="en-US" sz="1050" dirty="0" err="1">
                          <a:effectLst/>
                          <a:latin typeface="Trebuchet MS" panose="020B0603020202020204" pitchFamily="34" charset="0"/>
                          <a:ea typeface="Calibri" panose="020F0502020204030204" pitchFamily="34" charset="0"/>
                          <a:cs typeface="Tahoma" panose="020B0604030504040204" pitchFamily="34" charset="0"/>
                        </a:rPr>
                        <a:t>turut</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mencegah</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kerugian</a:t>
                      </a:r>
                      <a:r>
                        <a:rPr lang="en-US" sz="1050" dirty="0">
                          <a:effectLst/>
                          <a:latin typeface="Trebuchet MS" panose="020B0603020202020204" pitchFamily="34" charset="0"/>
                          <a:ea typeface="Calibri" panose="020F0502020204030204" pitchFamily="34" charset="0"/>
                          <a:cs typeface="Tahoma" panose="020B0604030504040204" pitchFamily="34" charset="0"/>
                        </a:rPr>
                        <a:t> negara </a:t>
                      </a:r>
                      <a:r>
                        <a:rPr lang="en-US" sz="1050" dirty="0" err="1">
                          <a:effectLst/>
                          <a:latin typeface="Trebuchet MS" panose="020B0603020202020204" pitchFamily="34" charset="0"/>
                          <a:ea typeface="Calibri" panose="020F0502020204030204" pitchFamily="34" charset="0"/>
                          <a:cs typeface="Tahoma" panose="020B0604030504040204" pitchFamily="34" charset="0"/>
                        </a:rPr>
                        <a:t>sekaligus</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melindungi</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industri</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dalam</a:t>
                      </a:r>
                      <a:r>
                        <a:rPr lang="en-US" sz="1050" dirty="0">
                          <a:effectLst/>
                          <a:latin typeface="Trebuchet MS" panose="020B0603020202020204" pitchFamily="34" charset="0"/>
                          <a:ea typeface="Calibri" panose="020F0502020204030204" pitchFamily="34" charset="0"/>
                          <a:cs typeface="Tahoma" panose="020B0604030504040204" pitchFamily="34" charset="0"/>
                        </a:rPr>
                        <a:t> negeri </a:t>
                      </a:r>
                      <a:r>
                        <a:rPr lang="en-US" sz="1050" dirty="0" err="1">
                          <a:effectLst/>
                          <a:latin typeface="Trebuchet MS" panose="020B0603020202020204" pitchFamily="34" charset="0"/>
                          <a:ea typeface="Calibri" panose="020F0502020204030204" pitchFamily="34" charset="0"/>
                          <a:cs typeface="Tahoma" panose="020B0604030504040204" pitchFamily="34" charset="0"/>
                        </a:rPr>
                        <a:t>dari</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gempuran</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produk</a:t>
                      </a:r>
                      <a:r>
                        <a:rPr lang="en-US" sz="1050" dirty="0">
                          <a:effectLst/>
                          <a:latin typeface="Trebuchet MS" panose="020B0603020202020204" pitchFamily="34" charset="0"/>
                          <a:ea typeface="Calibri" panose="020F0502020204030204" pitchFamily="34" charset="0"/>
                          <a:cs typeface="Tahoma" panose="020B0604030504040204" pitchFamily="34" charset="0"/>
                        </a:rPr>
                        <a:t> </a:t>
                      </a:r>
                      <a:r>
                        <a:rPr lang="en-US" sz="1050" dirty="0" err="1">
                          <a:effectLst/>
                          <a:latin typeface="Trebuchet MS" panose="020B0603020202020204" pitchFamily="34" charset="0"/>
                          <a:ea typeface="Calibri" panose="020F0502020204030204" pitchFamily="34" charset="0"/>
                          <a:cs typeface="Tahoma" panose="020B0604030504040204" pitchFamily="34" charset="0"/>
                        </a:rPr>
                        <a:t>impor</a:t>
                      </a:r>
                      <a:r>
                        <a:rPr lang="en-US" sz="1050" dirty="0">
                          <a:effectLst/>
                          <a:latin typeface="Trebuchet MS" panose="020B0603020202020204" pitchFamily="34" charset="0"/>
                          <a:ea typeface="Calibri" panose="020F0502020204030204" pitchFamily="34" charset="0"/>
                          <a:cs typeface="Tahoma" panose="020B0604030504040204" pitchFamily="34" charset="0"/>
                        </a:rPr>
                        <a:t>.</a:t>
                      </a:r>
                      <a:endParaRPr lang="en-US"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21861338"/>
                  </a:ext>
                </a:extLst>
              </a:tr>
            </a:tbl>
          </a:graphicData>
        </a:graphic>
      </p:graphicFrame>
      <p:sp>
        <p:nvSpPr>
          <p:cNvPr id="14" name="Title 1"/>
          <p:cNvSpPr>
            <a:spLocks noGrp="1"/>
          </p:cNvSpPr>
          <p:nvPr>
            <p:ph type="title"/>
          </p:nvPr>
        </p:nvSpPr>
        <p:spPr>
          <a:xfrm>
            <a:off x="0" y="0"/>
            <a:ext cx="6096000" cy="480131"/>
          </a:xfrm>
        </p:spPr>
        <p:txBody>
          <a:bodyPr wrap="square">
            <a:spAutoFit/>
          </a:bodyPr>
          <a:lstStyle/>
          <a:p>
            <a:r>
              <a:rPr lang="en-US" sz="2800" b="1" dirty="0">
                <a:effectLst>
                  <a:outerShdw blurRad="38100" dist="38100" dir="2700000" algn="tl">
                    <a:srgbClr val="000000">
                      <a:alpha val="43137"/>
                    </a:srgbClr>
                  </a:outerShdw>
                </a:effectLst>
                <a:latin typeface="Trebuchet MS" panose="020B0603020202020204" pitchFamily="34" charset="0"/>
              </a:rPr>
              <a:t>ADMINISTRASI &amp; PEMERINTAHAN</a:t>
            </a:r>
            <a:endParaRPr lang="id-ID" sz="2800" b="1" dirty="0">
              <a:effectLst>
                <a:outerShdw blurRad="38100" dist="38100" dir="2700000" algn="tl">
                  <a:srgbClr val="000000">
                    <a:alpha val="43137"/>
                  </a:srgbClr>
                </a:outerShdw>
              </a:effectLst>
              <a:latin typeface="Trebuchet MS" panose="020B0603020202020204" pitchFamily="34" charset="0"/>
            </a:endParaRPr>
          </a:p>
        </p:txBody>
      </p:sp>
      <p:sp>
        <p:nvSpPr>
          <p:cNvPr id="19"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5</a:t>
            </a:fld>
            <a:endParaRPr lang="id-ID" sz="1600" dirty="0">
              <a:solidFill>
                <a:schemeClr val="tx1"/>
              </a:solidFill>
              <a:latin typeface="Trebuchet MS" panose="020B0603020202020204" pitchFamily="34" charset="0"/>
            </a:endParaRPr>
          </a:p>
        </p:txBody>
      </p:sp>
      <p:grpSp>
        <p:nvGrpSpPr>
          <p:cNvPr id="10" name="Group 9">
            <a:extLst>
              <a:ext uri="{FF2B5EF4-FFF2-40B4-BE49-F238E27FC236}">
                <a16:creationId xmlns:a16="http://schemas.microsoft.com/office/drawing/2014/main" id="{1B252154-921F-46BF-9C76-E16D6EBFECE2}"/>
              </a:ext>
            </a:extLst>
          </p:cNvPr>
          <p:cNvGrpSpPr/>
          <p:nvPr/>
        </p:nvGrpSpPr>
        <p:grpSpPr>
          <a:xfrm>
            <a:off x="10420471" y="52298"/>
            <a:ext cx="1750747" cy="581025"/>
            <a:chOff x="8169011" y="323859"/>
            <a:chExt cx="1750747" cy="581025"/>
          </a:xfrm>
        </p:grpSpPr>
        <p:grpSp>
          <p:nvGrpSpPr>
            <p:cNvPr id="11" name="Group 10">
              <a:extLst>
                <a:ext uri="{FF2B5EF4-FFF2-40B4-BE49-F238E27FC236}">
                  <a16:creationId xmlns:a16="http://schemas.microsoft.com/office/drawing/2014/main" id="{7D2D07FF-C557-4F10-90E5-27DEF8ADCABB}"/>
                </a:ext>
              </a:extLst>
            </p:cNvPr>
            <p:cNvGrpSpPr/>
            <p:nvPr/>
          </p:nvGrpSpPr>
          <p:grpSpPr>
            <a:xfrm>
              <a:off x="8169011" y="323859"/>
              <a:ext cx="1750747" cy="581025"/>
              <a:chOff x="8169011" y="323859"/>
              <a:chExt cx="1750747" cy="581025"/>
            </a:xfrm>
          </p:grpSpPr>
          <p:pic>
            <p:nvPicPr>
              <p:cNvPr id="20" name="Picture 1">
                <a:extLst>
                  <a:ext uri="{FF2B5EF4-FFF2-40B4-BE49-F238E27FC236}">
                    <a16:creationId xmlns:a16="http://schemas.microsoft.com/office/drawing/2014/main" id="{0A321A56-85B0-4F45-B5B1-2DDFF88C9C4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 Placeholder 1">
                <a:extLst>
                  <a:ext uri="{FF2B5EF4-FFF2-40B4-BE49-F238E27FC236}">
                    <a16:creationId xmlns:a16="http://schemas.microsoft.com/office/drawing/2014/main" id="{FACB3C2B-476E-42C2-AE62-CAAEB65CE237}"/>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12" name="Text Placeholder 1">
              <a:extLst>
                <a:ext uri="{FF2B5EF4-FFF2-40B4-BE49-F238E27FC236}">
                  <a16:creationId xmlns:a16="http://schemas.microsoft.com/office/drawing/2014/main" id="{74646194-5812-4327-A10E-AD6FE061F91B}"/>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extLst>
      <p:ext uri="{BB962C8B-B14F-4D97-AF65-F5344CB8AC3E}">
        <p14:creationId xmlns:p14="http://schemas.microsoft.com/office/powerpoint/2010/main" val="25976208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765295932"/>
              </p:ext>
            </p:extLst>
          </p:nvPr>
        </p:nvGraphicFramePr>
        <p:xfrm>
          <a:off x="304800" y="773014"/>
          <a:ext cx="11582400" cy="1543944"/>
        </p:xfrm>
        <a:graphic>
          <a:graphicData uri="http://schemas.openxmlformats.org/drawingml/2006/table">
            <a:tbl>
              <a:tblPr firstRow="1" bandRow="1">
                <a:tableStyleId>{5C22544A-7EE6-4342-B048-85BDC9FD1C3A}</a:tableStyleId>
              </a:tblPr>
              <a:tblGrid>
                <a:gridCol w="1191491">
                  <a:extLst>
                    <a:ext uri="{9D8B030D-6E8A-4147-A177-3AD203B41FA5}">
                      <a16:colId xmlns:a16="http://schemas.microsoft.com/office/drawing/2014/main" val="20000"/>
                    </a:ext>
                  </a:extLst>
                </a:gridCol>
                <a:gridCol w="5379531">
                  <a:extLst>
                    <a:ext uri="{9D8B030D-6E8A-4147-A177-3AD203B41FA5}">
                      <a16:colId xmlns:a16="http://schemas.microsoft.com/office/drawing/2014/main" val="20001"/>
                    </a:ext>
                  </a:extLst>
                </a:gridCol>
                <a:gridCol w="1104396">
                  <a:extLst>
                    <a:ext uri="{9D8B030D-6E8A-4147-A177-3AD203B41FA5}">
                      <a16:colId xmlns:a16="http://schemas.microsoft.com/office/drawing/2014/main" val="20002"/>
                    </a:ext>
                  </a:extLst>
                </a:gridCol>
                <a:gridCol w="3906982">
                  <a:extLst>
                    <a:ext uri="{9D8B030D-6E8A-4147-A177-3AD203B41FA5}">
                      <a16:colId xmlns:a16="http://schemas.microsoft.com/office/drawing/2014/main" val="20003"/>
                    </a:ext>
                  </a:extLst>
                </a:gridCol>
              </a:tblGrid>
              <a:tr h="476572">
                <a:tc>
                  <a:txBody>
                    <a:bodyPr/>
                    <a:lstStyle/>
                    <a:p>
                      <a:pPr algn="ctr"/>
                      <a:r>
                        <a:rPr lang="en-ID" sz="1300" dirty="0">
                          <a:solidFill>
                            <a:schemeClr val="bg1"/>
                          </a:solidFill>
                          <a:latin typeface="Trebuchet MS" panose="020B0603020202020204" pitchFamily="34" charset="0"/>
                        </a:rPr>
                        <a:t>SUB SEKTOR</a:t>
                      </a:r>
                    </a:p>
                  </a:txBody>
                  <a:tcPr anchor="ctr">
                    <a:solidFill>
                      <a:schemeClr val="accent1"/>
                    </a:solidFill>
                  </a:tcPr>
                </a:tc>
                <a:tc>
                  <a:txBody>
                    <a:bodyPr/>
                    <a:lstStyle/>
                    <a:p>
                      <a:pPr algn="ctr"/>
                      <a:r>
                        <a:rPr lang="en-ID" sz="1300" dirty="0">
                          <a:solidFill>
                            <a:schemeClr val="bg1"/>
                          </a:solidFill>
                          <a:latin typeface="Trebuchet MS" panose="020B0603020202020204" pitchFamily="34" charset="0"/>
                        </a:rPr>
                        <a:t>PERSOALAN</a:t>
                      </a:r>
                    </a:p>
                  </a:txBody>
                  <a:tcPr anchor="ctr">
                    <a:solidFill>
                      <a:schemeClr val="accent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solidFill>
                            <a:schemeClr val="bg1"/>
                          </a:solidFill>
                          <a:latin typeface="Trebuchet MS" panose="020B0603020202020204" pitchFamily="34" charset="0"/>
                        </a:rPr>
                        <a:t>EKSPOS</a:t>
                      </a:r>
                    </a:p>
                  </a:txBody>
                  <a:tcPr anchor="ctr">
                    <a:solidFill>
                      <a:schemeClr val="accent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solidFill>
                            <a:schemeClr val="bg1"/>
                          </a:solidFill>
                          <a:latin typeface="Trebuchet MS" panose="020B0603020202020204" pitchFamily="34" charset="0"/>
                        </a:rPr>
                        <a:t>REKOMENDASI</a:t>
                      </a:r>
                    </a:p>
                  </a:txBody>
                  <a:tcPr anchor="ctr">
                    <a:solidFill>
                      <a:schemeClr val="accent1"/>
                    </a:solidFill>
                  </a:tcPr>
                </a:tc>
                <a:extLst>
                  <a:ext uri="{0D108BD9-81ED-4DB2-BD59-A6C34878D82A}">
                    <a16:rowId xmlns:a16="http://schemas.microsoft.com/office/drawing/2014/main" val="10000"/>
                  </a:ext>
                </a:extLst>
              </a:tr>
              <a:tr h="783179">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Pengawasan</a:t>
                      </a:r>
                      <a:r>
                        <a:rPr lang="en-US" sz="1100" b="1" dirty="0">
                          <a:effectLst/>
                          <a:latin typeface="Trebuchet MS" panose="020B0603020202020204" pitchFamily="34" charset="0"/>
                          <a:ea typeface="Calibri" panose="020F0502020204030204" pitchFamily="34" charset="0"/>
                          <a:cs typeface="Tahoma" panose="020B0604030504040204" pitchFamily="34" charset="0"/>
                        </a:rPr>
                        <a:t> Pembangunan</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Pengerjaan Taman di Jalan Naga Sakti dan Bundaran SM Amin diduga tidak sesuai. Pekerja Proyek, Sihotang, mengatakan tanah yang digunakan untuk taman merupakan tanah kuning, bukan tanah hitam. Sementara itu, Kepala DPUPR Kota Pekanbaru selaku pengawas pembangunan yang dilakukan pihak ketiga tersebut belum bisa dimintai konfirmasi.</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1</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DPUPR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sebaiknya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segera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mengklarifikasi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dugaan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tidak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sesuainya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bahan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baku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pembangunan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taman</a:t>
                      </a:r>
                      <a:r>
                        <a:rPr lang="en-US" sz="1100" dirty="0">
                          <a:effectLst/>
                          <a:latin typeface="Trebuchet MS" panose="020B0603020202020204" pitchFamily="34" charset="0"/>
                          <a:ea typeface="Calibri" panose="020F0502020204030204" pitchFamily="34" charset="0"/>
                          <a:cs typeface="Tahoma" panose="020B0604030504040204" pitchFamily="34" charset="0"/>
                        </a:rPr>
                        <a:t> di Jalan Naga Sakti dan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Bundaran</a:t>
                      </a:r>
                      <a:r>
                        <a:rPr lang="en-US" sz="1100" dirty="0">
                          <a:effectLst/>
                          <a:latin typeface="Trebuchet MS" panose="020B0603020202020204" pitchFamily="34" charset="0"/>
                          <a:ea typeface="Calibri" panose="020F0502020204030204" pitchFamily="34" charset="0"/>
                          <a:cs typeface="Tahoma" panose="020B0604030504040204" pitchFamily="34" charset="0"/>
                        </a:rPr>
                        <a:t> Jalan SM Amin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dilakukan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pihak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ketiga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Klarifikasi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perlu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dipublikasikan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melalui</a:t>
                      </a:r>
                      <a:r>
                        <a:rPr lang="en-US" sz="1100" dirty="0">
                          <a:effectLst/>
                          <a:latin typeface="Trebuchet MS" panose="020B0603020202020204" pitchFamily="34" charset="0"/>
                          <a:ea typeface="Calibri" panose="020F0502020204030204" pitchFamily="34" charset="0"/>
                          <a:cs typeface="Tahoma" panose="020B0604030504040204" pitchFamily="34" charset="0"/>
                        </a:rPr>
                        <a:t> media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massa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guna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mewujudkan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citra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senantiasa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mengawasi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pelaksanaan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pembangunan</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menjadi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wewenangnya</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72408889"/>
                  </a:ext>
                </a:extLst>
              </a:tr>
            </a:tbl>
          </a:graphicData>
        </a:graphic>
      </p:graphicFrame>
      <p:sp>
        <p:nvSpPr>
          <p:cNvPr id="14" name="Title 1"/>
          <p:cNvSpPr>
            <a:spLocks noGrp="1"/>
          </p:cNvSpPr>
          <p:nvPr>
            <p:ph type="title"/>
          </p:nvPr>
        </p:nvSpPr>
        <p:spPr>
          <a:xfrm>
            <a:off x="0" y="0"/>
            <a:ext cx="6096000" cy="480131"/>
          </a:xfrm>
        </p:spPr>
        <p:txBody>
          <a:bodyPr wrap="square">
            <a:spAutoFit/>
          </a:bodyPr>
          <a:lstStyle/>
          <a:p>
            <a:r>
              <a:rPr lang="en-US" sz="2800" b="1" dirty="0">
                <a:effectLst>
                  <a:outerShdw blurRad="38100" dist="38100" dir="2700000" algn="tl">
                    <a:srgbClr val="000000">
                      <a:alpha val="43137"/>
                    </a:srgbClr>
                  </a:outerShdw>
                </a:effectLst>
                <a:latin typeface="Trebuchet MS" panose="020B0603020202020204" pitchFamily="34" charset="0"/>
              </a:rPr>
              <a:t>ADMINISTRASI &amp; PEMERINTAHAN</a:t>
            </a:r>
            <a:endParaRPr lang="id-ID" sz="2800" b="1" dirty="0">
              <a:effectLst>
                <a:outerShdw blurRad="38100" dist="38100" dir="2700000" algn="tl">
                  <a:srgbClr val="000000">
                    <a:alpha val="43137"/>
                  </a:srgbClr>
                </a:outerShdw>
              </a:effectLst>
              <a:latin typeface="Trebuchet MS" panose="020B0603020202020204" pitchFamily="34" charset="0"/>
            </a:endParaRPr>
          </a:p>
        </p:txBody>
      </p:sp>
      <p:sp>
        <p:nvSpPr>
          <p:cNvPr id="19"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6</a:t>
            </a:fld>
            <a:endParaRPr lang="id-ID" sz="1600" dirty="0">
              <a:solidFill>
                <a:schemeClr val="tx1"/>
              </a:solidFill>
              <a:latin typeface="Trebuchet MS" panose="020B0603020202020204" pitchFamily="34" charset="0"/>
            </a:endParaRPr>
          </a:p>
        </p:txBody>
      </p:sp>
      <p:grpSp>
        <p:nvGrpSpPr>
          <p:cNvPr id="10" name="Group 9">
            <a:extLst>
              <a:ext uri="{FF2B5EF4-FFF2-40B4-BE49-F238E27FC236}">
                <a16:creationId xmlns:a16="http://schemas.microsoft.com/office/drawing/2014/main" id="{3FBC8098-A4FD-4EA2-8A42-163F50AF322F}"/>
              </a:ext>
            </a:extLst>
          </p:cNvPr>
          <p:cNvGrpSpPr/>
          <p:nvPr/>
        </p:nvGrpSpPr>
        <p:grpSpPr>
          <a:xfrm>
            <a:off x="10420471" y="52298"/>
            <a:ext cx="1750747" cy="581025"/>
            <a:chOff x="8169011" y="323859"/>
            <a:chExt cx="1750747" cy="581025"/>
          </a:xfrm>
        </p:grpSpPr>
        <p:grpSp>
          <p:nvGrpSpPr>
            <p:cNvPr id="11" name="Group 10">
              <a:extLst>
                <a:ext uri="{FF2B5EF4-FFF2-40B4-BE49-F238E27FC236}">
                  <a16:creationId xmlns:a16="http://schemas.microsoft.com/office/drawing/2014/main" id="{8CC78E70-C9DA-4CA1-9E69-31A623DE52E8}"/>
                </a:ext>
              </a:extLst>
            </p:cNvPr>
            <p:cNvGrpSpPr/>
            <p:nvPr/>
          </p:nvGrpSpPr>
          <p:grpSpPr>
            <a:xfrm>
              <a:off x="8169011" y="323859"/>
              <a:ext cx="1750747" cy="581025"/>
              <a:chOff x="8169011" y="323859"/>
              <a:chExt cx="1750747" cy="581025"/>
            </a:xfrm>
          </p:grpSpPr>
          <p:pic>
            <p:nvPicPr>
              <p:cNvPr id="20" name="Picture 1">
                <a:extLst>
                  <a:ext uri="{FF2B5EF4-FFF2-40B4-BE49-F238E27FC236}">
                    <a16:creationId xmlns:a16="http://schemas.microsoft.com/office/drawing/2014/main" id="{EC3C3A67-AD48-4332-8BEB-DB036BBC914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 Placeholder 1">
                <a:extLst>
                  <a:ext uri="{FF2B5EF4-FFF2-40B4-BE49-F238E27FC236}">
                    <a16:creationId xmlns:a16="http://schemas.microsoft.com/office/drawing/2014/main" id="{6B3354D8-6C58-497C-9E7D-A3A487F254D6}"/>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12" name="Text Placeholder 1">
              <a:extLst>
                <a:ext uri="{FF2B5EF4-FFF2-40B4-BE49-F238E27FC236}">
                  <a16:creationId xmlns:a16="http://schemas.microsoft.com/office/drawing/2014/main" id="{89389D6E-50E4-4DF6-B995-4ABE3BBD4D8A}"/>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extLst>
      <p:ext uri="{BB962C8B-B14F-4D97-AF65-F5344CB8AC3E}">
        <p14:creationId xmlns:p14="http://schemas.microsoft.com/office/powerpoint/2010/main" val="42033220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392553135"/>
              </p:ext>
            </p:extLst>
          </p:nvPr>
        </p:nvGraphicFramePr>
        <p:xfrm>
          <a:off x="304800" y="773014"/>
          <a:ext cx="11582400" cy="1543944"/>
        </p:xfrm>
        <a:graphic>
          <a:graphicData uri="http://schemas.openxmlformats.org/drawingml/2006/table">
            <a:tbl>
              <a:tblPr firstRow="1" bandRow="1">
                <a:tableStyleId>{5C22544A-7EE6-4342-B048-85BDC9FD1C3A}</a:tableStyleId>
              </a:tblPr>
              <a:tblGrid>
                <a:gridCol w="1191491">
                  <a:extLst>
                    <a:ext uri="{9D8B030D-6E8A-4147-A177-3AD203B41FA5}">
                      <a16:colId xmlns:a16="http://schemas.microsoft.com/office/drawing/2014/main" val="20000"/>
                    </a:ext>
                  </a:extLst>
                </a:gridCol>
                <a:gridCol w="5379531">
                  <a:extLst>
                    <a:ext uri="{9D8B030D-6E8A-4147-A177-3AD203B41FA5}">
                      <a16:colId xmlns:a16="http://schemas.microsoft.com/office/drawing/2014/main" val="20001"/>
                    </a:ext>
                  </a:extLst>
                </a:gridCol>
                <a:gridCol w="1104396">
                  <a:extLst>
                    <a:ext uri="{9D8B030D-6E8A-4147-A177-3AD203B41FA5}">
                      <a16:colId xmlns:a16="http://schemas.microsoft.com/office/drawing/2014/main" val="20002"/>
                    </a:ext>
                  </a:extLst>
                </a:gridCol>
                <a:gridCol w="3906982">
                  <a:extLst>
                    <a:ext uri="{9D8B030D-6E8A-4147-A177-3AD203B41FA5}">
                      <a16:colId xmlns:a16="http://schemas.microsoft.com/office/drawing/2014/main" val="20003"/>
                    </a:ext>
                  </a:extLst>
                </a:gridCol>
              </a:tblGrid>
              <a:tr h="476572">
                <a:tc>
                  <a:txBody>
                    <a:bodyPr/>
                    <a:lstStyle/>
                    <a:p>
                      <a:pPr algn="ctr"/>
                      <a:r>
                        <a:rPr lang="en-ID" sz="1300" dirty="0">
                          <a:solidFill>
                            <a:schemeClr val="bg1"/>
                          </a:solidFill>
                          <a:latin typeface="Trebuchet MS" panose="020B0603020202020204" pitchFamily="34" charset="0"/>
                        </a:rPr>
                        <a:t>SUB SEKTOR</a:t>
                      </a:r>
                    </a:p>
                  </a:txBody>
                  <a:tcPr anchor="ctr">
                    <a:solidFill>
                      <a:srgbClr val="002060"/>
                    </a:solidFill>
                  </a:tcPr>
                </a:tc>
                <a:tc>
                  <a:txBody>
                    <a:bodyPr/>
                    <a:lstStyle/>
                    <a:p>
                      <a:pPr algn="ctr"/>
                      <a:r>
                        <a:rPr lang="en-ID" sz="1300" dirty="0">
                          <a:solidFill>
                            <a:schemeClr val="bg1"/>
                          </a:solidFill>
                          <a:latin typeface="Trebuchet MS" panose="020B0603020202020204" pitchFamily="34" charset="0"/>
                        </a:rPr>
                        <a:t>PERSOALAN</a:t>
                      </a:r>
                    </a:p>
                  </a:txBody>
                  <a:tcPr anchor="ctr">
                    <a:solidFill>
                      <a:srgbClr val="00206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solidFill>
                            <a:schemeClr val="bg1"/>
                          </a:solidFill>
                          <a:latin typeface="Trebuchet MS" panose="020B0603020202020204" pitchFamily="34" charset="0"/>
                        </a:rPr>
                        <a:t>EKSPOS</a:t>
                      </a:r>
                    </a:p>
                  </a:txBody>
                  <a:tcPr anchor="ctr">
                    <a:solidFill>
                      <a:srgbClr val="00206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solidFill>
                            <a:schemeClr val="bg1"/>
                          </a:solidFill>
                          <a:latin typeface="Trebuchet MS" panose="020B0603020202020204" pitchFamily="34" charset="0"/>
                        </a:rPr>
                        <a:t>REKOMENDASI</a:t>
                      </a:r>
                    </a:p>
                  </a:txBody>
                  <a:tcPr anchor="ctr">
                    <a:solidFill>
                      <a:srgbClr val="002060"/>
                    </a:solidFill>
                  </a:tcPr>
                </a:tc>
                <a:extLst>
                  <a:ext uri="{0D108BD9-81ED-4DB2-BD59-A6C34878D82A}">
                    <a16:rowId xmlns:a16="http://schemas.microsoft.com/office/drawing/2014/main" val="10000"/>
                  </a:ext>
                </a:extLst>
              </a:tr>
              <a:tr h="783179">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Penyebaran</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Penyakit</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Wakil Ketua DPRD Kota Pekanbaru, Jhon Romi Sinaga, berharap Dinkes Kota Pekanbaru serius melakukan sosialisasi serta program nyata untuk mengantisipasi penyebaran penyakit demam berdarah dengue (DBD) yang sempat merenggut korban jiwa. Romi juga mengimbau RT dan RW untuk mengajak masyarakat gotong-royong membersihkan lingkungan sekitar rumah guna mencegah penyebaran DBD.</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2</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imes New Roman" panose="02020603050405020304" pitchFamily="18" charset="0"/>
                        </a:rPr>
                        <a:t>Dinkes</a:t>
                      </a:r>
                      <a:r>
                        <a:rPr lang="en-US" sz="11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100" dirty="0" err="1">
                          <a:effectLst/>
                          <a:latin typeface="Trebuchet MS" panose="020B0603020202020204" pitchFamily="34" charset="0"/>
                          <a:ea typeface="Calibri" panose="020F0502020204030204" pitchFamily="34" charset="0"/>
                          <a:cs typeface="Times New Roman" panose="02020603050405020304" pitchFamily="18" charset="0"/>
                        </a:rPr>
                        <a:t>sebaiknya</a:t>
                      </a:r>
                      <a:r>
                        <a:rPr lang="en-US" sz="11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100" dirty="0" err="1">
                          <a:effectLst/>
                          <a:latin typeface="Trebuchet MS" panose="020B0603020202020204" pitchFamily="34" charset="0"/>
                          <a:ea typeface="Calibri" panose="020F0502020204030204" pitchFamily="34" charset="0"/>
                          <a:cs typeface="Times New Roman" panose="02020603050405020304" pitchFamily="18" charset="0"/>
                        </a:rPr>
                        <a:t>memublikasikan</a:t>
                      </a:r>
                      <a:r>
                        <a:rPr lang="en-US" sz="1100" dirty="0">
                          <a:effectLst/>
                          <a:latin typeface="Trebuchet MS" panose="020B0603020202020204" pitchFamily="34" charset="0"/>
                          <a:ea typeface="Calibri" panose="020F0502020204030204" pitchFamily="34" charset="0"/>
                          <a:cs typeface="Times New Roman" panose="02020603050405020304" pitchFamily="18" charset="0"/>
                        </a:rPr>
                        <a:t> program yang </a:t>
                      </a:r>
                      <a:r>
                        <a:rPr lang="en-US" sz="1100" dirty="0" err="1">
                          <a:effectLst/>
                          <a:latin typeface="Trebuchet MS" panose="020B0603020202020204" pitchFamily="34" charset="0"/>
                          <a:ea typeface="Calibri" panose="020F0502020204030204" pitchFamily="34" charset="0"/>
                          <a:cs typeface="Times New Roman" panose="02020603050405020304" pitchFamily="18" charset="0"/>
                        </a:rPr>
                        <a:t>telah</a:t>
                      </a:r>
                      <a:r>
                        <a:rPr lang="en-US" sz="11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100" dirty="0" err="1">
                          <a:effectLst/>
                          <a:latin typeface="Trebuchet MS" panose="020B0603020202020204" pitchFamily="34" charset="0"/>
                          <a:ea typeface="Calibri" panose="020F0502020204030204" pitchFamily="34" charset="0"/>
                          <a:cs typeface="Times New Roman" panose="02020603050405020304" pitchFamily="18" charset="0"/>
                        </a:rPr>
                        <a:t>sedang</a:t>
                      </a:r>
                      <a:r>
                        <a:rPr lang="en-US" sz="1100" dirty="0">
                          <a:effectLst/>
                          <a:latin typeface="Trebuchet MS" panose="020B0603020202020204" pitchFamily="34" charset="0"/>
                          <a:ea typeface="Calibri" panose="020F0502020204030204" pitchFamily="34" charset="0"/>
                          <a:cs typeface="Times New Roman" panose="02020603050405020304" pitchFamily="18" charset="0"/>
                        </a:rPr>
                        <a:t>, dan </a:t>
                      </a:r>
                      <a:r>
                        <a:rPr lang="en-US" sz="1100" dirty="0" err="1">
                          <a:effectLst/>
                          <a:latin typeface="Trebuchet MS" panose="020B0603020202020204" pitchFamily="34" charset="0"/>
                          <a:ea typeface="Calibri" panose="020F0502020204030204" pitchFamily="34" charset="0"/>
                          <a:cs typeface="Times New Roman" panose="02020603050405020304" pitchFamily="18" charset="0"/>
                        </a:rPr>
                        <a:t>akan</a:t>
                      </a:r>
                      <a:r>
                        <a:rPr lang="en-US" sz="11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100" dirty="0" err="1">
                          <a:effectLst/>
                          <a:latin typeface="Trebuchet MS" panose="020B0603020202020204" pitchFamily="34" charset="0"/>
                          <a:ea typeface="Calibri" panose="020F0502020204030204" pitchFamily="34" charset="0"/>
                          <a:cs typeface="Times New Roman" panose="02020603050405020304" pitchFamily="18" charset="0"/>
                        </a:rPr>
                        <a:t>dilakukan</a:t>
                      </a:r>
                      <a:r>
                        <a:rPr lang="en-US" sz="11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100" dirty="0" err="1">
                          <a:effectLst/>
                          <a:latin typeface="Trebuchet MS" panose="020B0603020202020204" pitchFamily="34" charset="0"/>
                          <a:ea typeface="Calibri" panose="020F0502020204030204" pitchFamily="34" charset="0"/>
                          <a:cs typeface="Times New Roman" panose="02020603050405020304" pitchFamily="18" charset="0"/>
                        </a:rPr>
                        <a:t>untuk</a:t>
                      </a:r>
                      <a:r>
                        <a:rPr lang="en-US" sz="11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100" dirty="0" err="1">
                          <a:effectLst/>
                          <a:latin typeface="Trebuchet MS" panose="020B0603020202020204" pitchFamily="34" charset="0"/>
                          <a:ea typeface="Calibri" panose="020F0502020204030204" pitchFamily="34" charset="0"/>
                          <a:cs typeface="Times New Roman" panose="02020603050405020304" pitchFamily="18" charset="0"/>
                        </a:rPr>
                        <a:t>mengatasi</a:t>
                      </a:r>
                      <a:r>
                        <a:rPr lang="en-US" sz="1100" dirty="0">
                          <a:effectLst/>
                          <a:latin typeface="Trebuchet MS" panose="020B0603020202020204" pitchFamily="34" charset="0"/>
                          <a:ea typeface="Calibri" panose="020F0502020204030204" pitchFamily="34" charset="0"/>
                          <a:cs typeface="Times New Roman" panose="02020603050405020304" pitchFamily="18" charset="0"/>
                        </a:rPr>
                        <a:t> dan </a:t>
                      </a:r>
                      <a:r>
                        <a:rPr lang="en-US" sz="1100" dirty="0" err="1">
                          <a:effectLst/>
                          <a:latin typeface="Trebuchet MS" panose="020B0603020202020204" pitchFamily="34" charset="0"/>
                          <a:ea typeface="Calibri" panose="020F0502020204030204" pitchFamily="34" charset="0"/>
                          <a:cs typeface="Times New Roman" panose="02020603050405020304" pitchFamily="18" charset="0"/>
                        </a:rPr>
                        <a:t>mencegah</a:t>
                      </a:r>
                      <a:r>
                        <a:rPr lang="en-US" sz="11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100" dirty="0" err="1">
                          <a:effectLst/>
                          <a:latin typeface="Trebuchet MS" panose="020B0603020202020204" pitchFamily="34" charset="0"/>
                          <a:ea typeface="Calibri" panose="020F0502020204030204" pitchFamily="34" charset="0"/>
                          <a:cs typeface="Times New Roman" panose="02020603050405020304" pitchFamily="18" charset="0"/>
                        </a:rPr>
                        <a:t>penyebaran</a:t>
                      </a:r>
                      <a:r>
                        <a:rPr lang="en-US" sz="1100" dirty="0">
                          <a:effectLst/>
                          <a:latin typeface="Trebuchet MS" panose="020B0603020202020204" pitchFamily="34" charset="0"/>
                          <a:ea typeface="Calibri" panose="020F0502020204030204" pitchFamily="34" charset="0"/>
                          <a:cs typeface="Times New Roman" panose="02020603050405020304" pitchFamily="18" charset="0"/>
                        </a:rPr>
                        <a:t> DBD di </a:t>
                      </a:r>
                      <a:r>
                        <a:rPr lang="en-US" sz="1100" dirty="0" err="1">
                          <a:effectLst/>
                          <a:latin typeface="Trebuchet MS" panose="020B0603020202020204" pitchFamily="34" charset="0"/>
                          <a:ea typeface="Calibri" panose="020F0502020204030204" pitchFamily="34" charset="0"/>
                          <a:cs typeface="Times New Roman" panose="02020603050405020304" pitchFamily="18" charset="0"/>
                        </a:rPr>
                        <a:t>Pekanbaru</a:t>
                      </a:r>
                      <a:r>
                        <a:rPr lang="en-US" sz="11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100" dirty="0" err="1">
                          <a:effectLst/>
                          <a:latin typeface="Trebuchet MS" panose="020B0603020202020204" pitchFamily="34" charset="0"/>
                          <a:ea typeface="Calibri" panose="020F0502020204030204" pitchFamily="34" charset="0"/>
                          <a:cs typeface="Times New Roman" panose="02020603050405020304" pitchFamily="18" charset="0"/>
                        </a:rPr>
                        <a:t>Publikasi</a:t>
                      </a:r>
                      <a:r>
                        <a:rPr lang="en-US" sz="11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100" dirty="0" err="1">
                          <a:effectLst/>
                          <a:latin typeface="Trebuchet MS" panose="020B0603020202020204" pitchFamily="34" charset="0"/>
                          <a:ea typeface="Calibri" panose="020F0502020204030204" pitchFamily="34" charset="0"/>
                          <a:cs typeface="Times New Roman" panose="02020603050405020304" pitchFamily="18" charset="0"/>
                        </a:rPr>
                        <a:t>dilakukan</a:t>
                      </a:r>
                      <a:r>
                        <a:rPr lang="en-US" sz="11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100" dirty="0" err="1">
                          <a:effectLst/>
                          <a:latin typeface="Trebuchet MS" panose="020B0603020202020204" pitchFamily="34" charset="0"/>
                          <a:ea typeface="Calibri" panose="020F0502020204030204" pitchFamily="34" charset="0"/>
                          <a:cs typeface="Times New Roman" panose="02020603050405020304" pitchFamily="18" charset="0"/>
                        </a:rPr>
                        <a:t>sebagai</a:t>
                      </a:r>
                      <a:r>
                        <a:rPr lang="en-US" sz="11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100" dirty="0" err="1">
                          <a:effectLst/>
                          <a:latin typeface="Trebuchet MS" panose="020B0603020202020204" pitchFamily="34" charset="0"/>
                          <a:ea typeface="Calibri" panose="020F0502020204030204" pitchFamily="34" charset="0"/>
                          <a:cs typeface="Times New Roman" panose="02020603050405020304" pitchFamily="18" charset="0"/>
                        </a:rPr>
                        <a:t>respons</a:t>
                      </a:r>
                      <a:r>
                        <a:rPr lang="en-US" sz="11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100" dirty="0" err="1">
                          <a:effectLst/>
                          <a:latin typeface="Trebuchet MS" panose="020B0603020202020204" pitchFamily="34" charset="0"/>
                          <a:ea typeface="Calibri" panose="020F0502020204030204" pitchFamily="34" charset="0"/>
                          <a:cs typeface="Times New Roman" panose="02020603050405020304" pitchFamily="18" charset="0"/>
                        </a:rPr>
                        <a:t>atas</a:t>
                      </a:r>
                      <a:r>
                        <a:rPr lang="en-US" sz="11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100" dirty="0" err="1">
                          <a:effectLst/>
                          <a:latin typeface="Trebuchet MS" panose="020B0603020202020204" pitchFamily="34" charset="0"/>
                          <a:ea typeface="Calibri" panose="020F0502020204030204" pitchFamily="34" charset="0"/>
                          <a:cs typeface="Times New Roman" panose="02020603050405020304" pitchFamily="18" charset="0"/>
                        </a:rPr>
                        <a:t>pernyataan</a:t>
                      </a:r>
                      <a:r>
                        <a:rPr lang="en-US" sz="1100" dirty="0">
                          <a:effectLst/>
                          <a:latin typeface="Trebuchet MS" panose="020B0603020202020204" pitchFamily="34" charset="0"/>
                          <a:ea typeface="Calibri" panose="020F0502020204030204" pitchFamily="34" charset="0"/>
                          <a:cs typeface="Times New Roman" panose="02020603050405020304" pitchFamily="18" charset="0"/>
                        </a:rPr>
                        <a:t> Wakil </a:t>
                      </a:r>
                      <a:r>
                        <a:rPr lang="en-US" sz="1100" dirty="0" err="1">
                          <a:effectLst/>
                          <a:latin typeface="Trebuchet MS" panose="020B0603020202020204" pitchFamily="34" charset="0"/>
                          <a:ea typeface="Calibri" panose="020F0502020204030204" pitchFamily="34" charset="0"/>
                          <a:cs typeface="Times New Roman" panose="02020603050405020304" pitchFamily="18" charset="0"/>
                        </a:rPr>
                        <a:t>Ketua</a:t>
                      </a:r>
                      <a:r>
                        <a:rPr lang="en-US" sz="1100" dirty="0">
                          <a:effectLst/>
                          <a:latin typeface="Trebuchet MS" panose="020B0603020202020204" pitchFamily="34" charset="0"/>
                          <a:ea typeface="Calibri" panose="020F0502020204030204" pitchFamily="34" charset="0"/>
                          <a:cs typeface="Times New Roman" panose="02020603050405020304" pitchFamily="18" charset="0"/>
                        </a:rPr>
                        <a:t> DPRD Kota </a:t>
                      </a:r>
                      <a:r>
                        <a:rPr lang="en-US" sz="1100" dirty="0" err="1">
                          <a:effectLst/>
                          <a:latin typeface="Trebuchet MS" panose="020B0603020202020204" pitchFamily="34" charset="0"/>
                          <a:ea typeface="Calibri" panose="020F0502020204030204" pitchFamily="34" charset="0"/>
                          <a:cs typeface="Times New Roman" panose="02020603050405020304" pitchFamily="18" charset="0"/>
                        </a:rPr>
                        <a:t>Pekanbaru</a:t>
                      </a:r>
                      <a:r>
                        <a:rPr lang="en-US" sz="1100" dirty="0">
                          <a:effectLst/>
                          <a:latin typeface="Trebuchet MS" panose="020B0603020202020204" pitchFamily="34" charset="0"/>
                          <a:ea typeface="Calibri" panose="020F0502020204030204" pitchFamily="34" charset="0"/>
                          <a:cs typeface="Times New Roman" panose="02020603050405020304" pitchFamily="18" charset="0"/>
                        </a:rPr>
                        <a:t> yang </a:t>
                      </a:r>
                      <a:r>
                        <a:rPr lang="en-US" sz="1100" dirty="0" err="1">
                          <a:effectLst/>
                          <a:latin typeface="Trebuchet MS" panose="020B0603020202020204" pitchFamily="34" charset="0"/>
                          <a:ea typeface="Calibri" panose="020F0502020204030204" pitchFamily="34" charset="0"/>
                          <a:cs typeface="Times New Roman" panose="02020603050405020304" pitchFamily="18" charset="0"/>
                        </a:rPr>
                        <a:t>meminta</a:t>
                      </a:r>
                      <a:r>
                        <a:rPr lang="en-US" sz="11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100" dirty="0" err="1">
                          <a:effectLst/>
                          <a:latin typeface="Trebuchet MS" panose="020B0603020202020204" pitchFamily="34" charset="0"/>
                          <a:ea typeface="Calibri" panose="020F0502020204030204" pitchFamily="34" charset="0"/>
                          <a:cs typeface="Times New Roman" panose="02020603050405020304" pitchFamily="18" charset="0"/>
                        </a:rPr>
                        <a:t>Dinkes</a:t>
                      </a:r>
                      <a:r>
                        <a:rPr lang="en-US" sz="11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100" dirty="0" err="1">
                          <a:effectLst/>
                          <a:latin typeface="Trebuchet MS" panose="020B0603020202020204" pitchFamily="34" charset="0"/>
                          <a:ea typeface="Calibri" panose="020F0502020204030204" pitchFamily="34" charset="0"/>
                          <a:cs typeface="Times New Roman" panose="02020603050405020304" pitchFamily="18" charset="0"/>
                        </a:rPr>
                        <a:t>serius</a:t>
                      </a:r>
                      <a:r>
                        <a:rPr lang="en-US" sz="11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100" dirty="0" err="1">
                          <a:effectLst/>
                          <a:latin typeface="Trebuchet MS" panose="020B0603020202020204" pitchFamily="34" charset="0"/>
                          <a:ea typeface="Calibri" panose="020F0502020204030204" pitchFamily="34" charset="0"/>
                          <a:cs typeface="Times New Roman" panose="02020603050405020304" pitchFamily="18" charset="0"/>
                        </a:rPr>
                        <a:t>menyosialisasikan</a:t>
                      </a:r>
                      <a:r>
                        <a:rPr lang="en-US" sz="11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100" dirty="0" err="1">
                          <a:effectLst/>
                          <a:latin typeface="Trebuchet MS" panose="020B0603020202020204" pitchFamily="34" charset="0"/>
                          <a:ea typeface="Calibri" panose="020F0502020204030204" pitchFamily="34" charset="0"/>
                          <a:cs typeface="Times New Roman" panose="02020603050405020304" pitchFamily="18" charset="0"/>
                        </a:rPr>
                        <a:t>antisipasi</a:t>
                      </a:r>
                      <a:r>
                        <a:rPr lang="en-US" sz="11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100" dirty="0" err="1">
                          <a:effectLst/>
                          <a:latin typeface="Trebuchet MS" panose="020B0603020202020204" pitchFamily="34" charset="0"/>
                          <a:ea typeface="Calibri" panose="020F0502020204030204" pitchFamily="34" charset="0"/>
                          <a:cs typeface="Times New Roman" panose="02020603050405020304" pitchFamily="18" charset="0"/>
                        </a:rPr>
                        <a:t>penyakit</a:t>
                      </a:r>
                      <a:r>
                        <a:rPr lang="en-US" sz="1100" dirty="0">
                          <a:effectLst/>
                          <a:latin typeface="Trebuchet MS" panose="020B0603020202020204" pitchFamily="34" charset="0"/>
                          <a:ea typeface="Calibri" panose="020F0502020204030204" pitchFamily="34" charset="0"/>
                          <a:cs typeface="Times New Roman" panose="02020603050405020304" pitchFamily="18" charset="0"/>
                        </a:rPr>
                        <a:t> DBD.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99551039"/>
                  </a:ext>
                </a:extLst>
              </a:tr>
            </a:tbl>
          </a:graphicData>
        </a:graphic>
      </p:graphicFrame>
      <p:sp>
        <p:nvSpPr>
          <p:cNvPr id="14" name="Title 1"/>
          <p:cNvSpPr>
            <a:spLocks noGrp="1"/>
          </p:cNvSpPr>
          <p:nvPr>
            <p:ph type="title"/>
          </p:nvPr>
        </p:nvSpPr>
        <p:spPr>
          <a:xfrm>
            <a:off x="0" y="0"/>
            <a:ext cx="6096000" cy="480131"/>
          </a:xfrm>
        </p:spPr>
        <p:txBody>
          <a:bodyPr wrap="square">
            <a:spAutoFit/>
          </a:bodyPr>
          <a:lstStyle/>
          <a:p>
            <a:r>
              <a:rPr lang="en-US" sz="2800" b="1" dirty="0">
                <a:effectLst>
                  <a:outerShdw blurRad="38100" dist="38100" dir="2700000" algn="tl">
                    <a:srgbClr val="000000">
                      <a:alpha val="43137"/>
                    </a:srgbClr>
                  </a:outerShdw>
                </a:effectLst>
                <a:latin typeface="Trebuchet MS" panose="020B0603020202020204" pitchFamily="34" charset="0"/>
              </a:rPr>
              <a:t>SOSIAL &amp; KESEHATAN</a:t>
            </a:r>
            <a:endParaRPr lang="id-ID" sz="2800" b="1" dirty="0">
              <a:effectLst>
                <a:outerShdw blurRad="38100" dist="38100" dir="2700000" algn="tl">
                  <a:srgbClr val="000000">
                    <a:alpha val="43137"/>
                  </a:srgbClr>
                </a:outerShdw>
              </a:effectLst>
              <a:latin typeface="Trebuchet MS" panose="020B0603020202020204" pitchFamily="34" charset="0"/>
            </a:endParaRPr>
          </a:p>
        </p:txBody>
      </p:sp>
      <p:sp>
        <p:nvSpPr>
          <p:cNvPr id="19"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7</a:t>
            </a:fld>
            <a:endParaRPr lang="id-ID" sz="1600" dirty="0">
              <a:solidFill>
                <a:schemeClr val="tx1"/>
              </a:solidFill>
              <a:latin typeface="Trebuchet MS" panose="020B0603020202020204" pitchFamily="34" charset="0"/>
            </a:endParaRPr>
          </a:p>
        </p:txBody>
      </p:sp>
      <p:grpSp>
        <p:nvGrpSpPr>
          <p:cNvPr id="10" name="Group 9">
            <a:extLst>
              <a:ext uri="{FF2B5EF4-FFF2-40B4-BE49-F238E27FC236}">
                <a16:creationId xmlns:a16="http://schemas.microsoft.com/office/drawing/2014/main" id="{25653F1E-EDBC-4611-BCFF-48880EB8800B}"/>
              </a:ext>
            </a:extLst>
          </p:cNvPr>
          <p:cNvGrpSpPr/>
          <p:nvPr/>
        </p:nvGrpSpPr>
        <p:grpSpPr>
          <a:xfrm>
            <a:off x="10420471" y="52298"/>
            <a:ext cx="1750747" cy="581025"/>
            <a:chOff x="8169011" y="323859"/>
            <a:chExt cx="1750747" cy="581025"/>
          </a:xfrm>
        </p:grpSpPr>
        <p:grpSp>
          <p:nvGrpSpPr>
            <p:cNvPr id="11" name="Group 10">
              <a:extLst>
                <a:ext uri="{FF2B5EF4-FFF2-40B4-BE49-F238E27FC236}">
                  <a16:creationId xmlns:a16="http://schemas.microsoft.com/office/drawing/2014/main" id="{651DE4BE-C4A2-4DD8-82D3-C60E47859D31}"/>
                </a:ext>
              </a:extLst>
            </p:cNvPr>
            <p:cNvGrpSpPr/>
            <p:nvPr/>
          </p:nvGrpSpPr>
          <p:grpSpPr>
            <a:xfrm>
              <a:off x="8169011" y="323859"/>
              <a:ext cx="1750747" cy="581025"/>
              <a:chOff x="8169011" y="323859"/>
              <a:chExt cx="1750747" cy="581025"/>
            </a:xfrm>
          </p:grpSpPr>
          <p:pic>
            <p:nvPicPr>
              <p:cNvPr id="20" name="Picture 1">
                <a:extLst>
                  <a:ext uri="{FF2B5EF4-FFF2-40B4-BE49-F238E27FC236}">
                    <a16:creationId xmlns:a16="http://schemas.microsoft.com/office/drawing/2014/main" id="{A9A764CA-A63A-47DD-93BE-6FF20AF5658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 Placeholder 1">
                <a:extLst>
                  <a:ext uri="{FF2B5EF4-FFF2-40B4-BE49-F238E27FC236}">
                    <a16:creationId xmlns:a16="http://schemas.microsoft.com/office/drawing/2014/main" id="{5E52710D-F36A-4161-B3C9-24EE56E41F49}"/>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12" name="Text Placeholder 1">
              <a:extLst>
                <a:ext uri="{FF2B5EF4-FFF2-40B4-BE49-F238E27FC236}">
                  <a16:creationId xmlns:a16="http://schemas.microsoft.com/office/drawing/2014/main" id="{A4242DA6-2C86-4012-8EEB-23B6B54E2536}"/>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extLst>
      <p:ext uri="{BB962C8B-B14F-4D97-AF65-F5344CB8AC3E}">
        <p14:creationId xmlns:p14="http://schemas.microsoft.com/office/powerpoint/2010/main" val="10795071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158844" y="914741"/>
            <a:ext cx="4109841" cy="341632"/>
          </a:xfrm>
        </p:spPr>
        <p:txBody>
          <a:bodyPr wrap="square">
            <a:spAutoFit/>
          </a:body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rPr>
              <a:t>ADMINISTRASI &amp; PEMERINTAHAN</a:t>
            </a:r>
            <a:endParaRPr lang="en-US" sz="1800" b="1" dirty="0">
              <a:solidFill>
                <a:srgbClr val="000000"/>
              </a:solidFill>
              <a:latin typeface="Trebuchet MS" panose="020B0603020202020204" pitchFamily="34" charset="0"/>
            </a:endParaRPr>
          </a:p>
        </p:txBody>
      </p:sp>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id-ID" sz="2800" b="1" dirty="0">
                <a:effectLst>
                  <a:outerShdw blurRad="38100" dist="38100" dir="2700000" algn="tl">
                    <a:srgbClr val="000000">
                      <a:alpha val="43137"/>
                    </a:srgbClr>
                  </a:outerShdw>
                </a:effectLst>
                <a:latin typeface="Trebuchet MS" panose="020B0603020202020204" pitchFamily="34" charset="0"/>
              </a:rPr>
              <a:t>INFLUENCER</a:t>
            </a:r>
          </a:p>
        </p:txBody>
      </p:sp>
      <p:grpSp>
        <p:nvGrpSpPr>
          <p:cNvPr id="2" name="Group 1"/>
          <p:cNvGrpSpPr/>
          <p:nvPr/>
        </p:nvGrpSpPr>
        <p:grpSpPr>
          <a:xfrm>
            <a:off x="647299" y="6122135"/>
            <a:ext cx="2528325" cy="646554"/>
            <a:chOff x="431637" y="6217024"/>
            <a:chExt cx="2528325" cy="646554"/>
          </a:xfrm>
        </p:grpSpPr>
        <p:sp>
          <p:nvSpPr>
            <p:cNvPr id="20" name="Rectangle 19"/>
            <p:cNvSpPr/>
            <p:nvPr/>
          </p:nvSpPr>
          <p:spPr>
            <a:xfrm>
              <a:off x="438261" y="6270032"/>
              <a:ext cx="132522" cy="108357"/>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3" name="Rectangle 22"/>
            <p:cNvSpPr/>
            <p:nvPr/>
          </p:nvSpPr>
          <p:spPr>
            <a:xfrm>
              <a:off x="431637" y="6475440"/>
              <a:ext cx="132522" cy="108357"/>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4" name="Rectangle 23"/>
            <p:cNvSpPr/>
            <p:nvPr/>
          </p:nvSpPr>
          <p:spPr>
            <a:xfrm>
              <a:off x="438265" y="6680848"/>
              <a:ext cx="132522" cy="108357"/>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5" name="TextBox 24"/>
            <p:cNvSpPr txBox="1"/>
            <p:nvPr/>
          </p:nvSpPr>
          <p:spPr>
            <a:xfrm>
              <a:off x="597290" y="6217024"/>
              <a:ext cx="1245704" cy="261610"/>
            </a:xfrm>
            <a:prstGeom prst="rect">
              <a:avLst/>
            </a:prstGeom>
            <a:noFill/>
          </p:spPr>
          <p:txBody>
            <a:bodyPr wrap="square" rtlCol="0">
              <a:spAutoFit/>
            </a:bodyPr>
            <a:lstStyle/>
            <a:p>
              <a:r>
                <a:rPr lang="en-ID" sz="1100" dirty="0" err="1">
                  <a:latin typeface="Trebuchet MS" panose="020B0603020202020204" pitchFamily="34" charset="0"/>
                </a:rPr>
                <a:t>Pemerintah</a:t>
              </a:r>
              <a:endParaRPr lang="en-ID" sz="1100" dirty="0">
                <a:latin typeface="Trebuchet MS" panose="020B0603020202020204" pitchFamily="34" charset="0"/>
              </a:endParaRPr>
            </a:p>
          </p:txBody>
        </p:sp>
        <p:sp>
          <p:nvSpPr>
            <p:cNvPr id="26" name="TextBox 25"/>
            <p:cNvSpPr txBox="1"/>
            <p:nvPr/>
          </p:nvSpPr>
          <p:spPr>
            <a:xfrm>
              <a:off x="603918" y="6395928"/>
              <a:ext cx="1245704" cy="261610"/>
            </a:xfrm>
            <a:prstGeom prst="rect">
              <a:avLst/>
            </a:prstGeom>
            <a:noFill/>
          </p:spPr>
          <p:txBody>
            <a:bodyPr wrap="square" rtlCol="0">
              <a:spAutoFit/>
            </a:bodyPr>
            <a:lstStyle/>
            <a:p>
              <a:r>
                <a:rPr lang="en-ID" sz="1100" dirty="0" err="1">
                  <a:latin typeface="Trebuchet MS" panose="020B0603020202020204" pitchFamily="34" charset="0"/>
                </a:rPr>
                <a:t>Politisi</a:t>
              </a:r>
              <a:endParaRPr lang="en-ID" sz="1100" dirty="0">
                <a:latin typeface="Trebuchet MS" panose="020B0603020202020204" pitchFamily="34" charset="0"/>
              </a:endParaRPr>
            </a:p>
          </p:txBody>
        </p:sp>
        <p:sp>
          <p:nvSpPr>
            <p:cNvPr id="27" name="TextBox 26"/>
            <p:cNvSpPr txBox="1"/>
            <p:nvPr/>
          </p:nvSpPr>
          <p:spPr>
            <a:xfrm>
              <a:off x="590663" y="6594708"/>
              <a:ext cx="1245704" cy="261610"/>
            </a:xfrm>
            <a:prstGeom prst="rect">
              <a:avLst/>
            </a:prstGeom>
            <a:noFill/>
          </p:spPr>
          <p:txBody>
            <a:bodyPr wrap="square" rtlCol="0">
              <a:spAutoFit/>
            </a:bodyPr>
            <a:lstStyle/>
            <a:p>
              <a:r>
                <a:rPr lang="en-ID" sz="1100" dirty="0">
                  <a:latin typeface="Trebuchet MS" panose="020B0603020202020204" pitchFamily="34" charset="0"/>
                </a:rPr>
                <a:t>Masyarakat</a:t>
              </a:r>
            </a:p>
          </p:txBody>
        </p:sp>
        <p:sp>
          <p:nvSpPr>
            <p:cNvPr id="28" name="Rectangle 27"/>
            <p:cNvSpPr/>
            <p:nvPr/>
          </p:nvSpPr>
          <p:spPr>
            <a:xfrm>
              <a:off x="1591205" y="6296536"/>
              <a:ext cx="132522" cy="108357"/>
            </a:xfrm>
            <a:prstGeom prst="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9" name="TextBox 28"/>
            <p:cNvSpPr txBox="1"/>
            <p:nvPr/>
          </p:nvSpPr>
          <p:spPr>
            <a:xfrm>
              <a:off x="1710473" y="6230273"/>
              <a:ext cx="1245704" cy="261610"/>
            </a:xfrm>
            <a:prstGeom prst="rect">
              <a:avLst/>
            </a:prstGeom>
            <a:noFill/>
          </p:spPr>
          <p:txBody>
            <a:bodyPr wrap="square" rtlCol="0">
              <a:spAutoFit/>
            </a:bodyPr>
            <a:lstStyle/>
            <a:p>
              <a:r>
                <a:rPr lang="en-ID" sz="1100" dirty="0" err="1">
                  <a:latin typeface="Trebuchet MS" panose="020B0603020202020204" pitchFamily="34" charset="0"/>
                </a:rPr>
                <a:t>Ormas</a:t>
              </a:r>
              <a:endParaRPr lang="en-ID" sz="1100" dirty="0">
                <a:latin typeface="Trebuchet MS" panose="020B0603020202020204" pitchFamily="34" charset="0"/>
              </a:endParaRPr>
            </a:p>
          </p:txBody>
        </p:sp>
        <p:sp>
          <p:nvSpPr>
            <p:cNvPr id="30" name="Rectangle 29"/>
            <p:cNvSpPr/>
            <p:nvPr/>
          </p:nvSpPr>
          <p:spPr>
            <a:xfrm>
              <a:off x="1600033" y="6482700"/>
              <a:ext cx="132522" cy="108357"/>
            </a:xfrm>
            <a:prstGeom prst="rect">
              <a:avLst/>
            </a:prstGeom>
            <a:solidFill>
              <a:srgbClr val="EF03BC"/>
            </a:solidFill>
            <a:ln>
              <a:solidFill>
                <a:srgbClr val="EF03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1" name="TextBox 30"/>
            <p:cNvSpPr txBox="1"/>
            <p:nvPr/>
          </p:nvSpPr>
          <p:spPr>
            <a:xfrm>
              <a:off x="1714258" y="6417702"/>
              <a:ext cx="1245704" cy="261610"/>
            </a:xfrm>
            <a:prstGeom prst="rect">
              <a:avLst/>
            </a:prstGeom>
            <a:noFill/>
          </p:spPr>
          <p:txBody>
            <a:bodyPr wrap="square" rtlCol="0">
              <a:spAutoFit/>
            </a:bodyPr>
            <a:lstStyle/>
            <a:p>
              <a:r>
                <a:rPr lang="en-ID" sz="1100" dirty="0">
                  <a:latin typeface="Trebuchet MS" panose="020B0603020202020204" pitchFamily="34" charset="0"/>
                </a:rPr>
                <a:t>LSM</a:t>
              </a:r>
            </a:p>
          </p:txBody>
        </p:sp>
        <p:sp>
          <p:nvSpPr>
            <p:cNvPr id="32" name="Rectangle 31"/>
            <p:cNvSpPr/>
            <p:nvPr/>
          </p:nvSpPr>
          <p:spPr>
            <a:xfrm>
              <a:off x="1592155" y="6673594"/>
              <a:ext cx="132522" cy="108357"/>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3" name="TextBox 32"/>
            <p:cNvSpPr txBox="1"/>
            <p:nvPr/>
          </p:nvSpPr>
          <p:spPr>
            <a:xfrm>
              <a:off x="1701011" y="6601968"/>
              <a:ext cx="1245704" cy="261610"/>
            </a:xfrm>
            <a:prstGeom prst="rect">
              <a:avLst/>
            </a:prstGeom>
            <a:noFill/>
          </p:spPr>
          <p:txBody>
            <a:bodyPr wrap="square" rtlCol="0">
              <a:spAutoFit/>
            </a:bodyPr>
            <a:lstStyle/>
            <a:p>
              <a:r>
                <a:rPr lang="en-ID" sz="1100" dirty="0" err="1">
                  <a:latin typeface="Trebuchet MS" panose="020B0603020202020204" pitchFamily="34" charset="0"/>
                </a:rPr>
                <a:t>Akademisi</a:t>
              </a:r>
              <a:endParaRPr lang="en-ID" sz="1100" dirty="0">
                <a:latin typeface="Trebuchet MS" panose="020B0603020202020204" pitchFamily="34" charset="0"/>
              </a:endParaRPr>
            </a:p>
          </p:txBody>
        </p:sp>
      </p:grpSp>
      <p:sp>
        <p:nvSpPr>
          <p:cNvPr id="35"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8</a:t>
            </a:fld>
            <a:endParaRPr lang="id-ID" sz="1600" dirty="0">
              <a:solidFill>
                <a:schemeClr val="tx1"/>
              </a:solidFill>
              <a:latin typeface="Trebuchet MS" panose="020B0603020202020204" pitchFamily="34" charset="0"/>
            </a:endParaRPr>
          </a:p>
        </p:txBody>
      </p:sp>
      <p:graphicFrame>
        <p:nvGraphicFramePr>
          <p:cNvPr id="43" name="Chart 42">
            <a:extLst>
              <a:ext uri="{FF2B5EF4-FFF2-40B4-BE49-F238E27FC236}">
                <a16:creationId xmlns:a16="http://schemas.microsoft.com/office/drawing/2014/main" id="{7C4B1EB0-8AD7-48B7-8E6F-593E3984AD0D}"/>
              </a:ext>
            </a:extLst>
          </p:cNvPr>
          <p:cNvGraphicFramePr/>
          <p:nvPr>
            <p:extLst>
              <p:ext uri="{D42A27DB-BD31-4B8C-83A1-F6EECF244321}">
                <p14:modId xmlns:p14="http://schemas.microsoft.com/office/powerpoint/2010/main" val="4015884897"/>
              </p:ext>
            </p:extLst>
          </p:nvPr>
        </p:nvGraphicFramePr>
        <p:xfrm>
          <a:off x="550711" y="1256373"/>
          <a:ext cx="5545289" cy="4862343"/>
        </p:xfrm>
        <a:graphic>
          <a:graphicData uri="http://schemas.openxmlformats.org/drawingml/2006/chart">
            <c:chart xmlns:c="http://schemas.openxmlformats.org/drawingml/2006/chart" xmlns:r="http://schemas.openxmlformats.org/officeDocument/2006/relationships" r:id="rId2"/>
          </a:graphicData>
        </a:graphic>
      </p:graphicFrame>
      <p:sp>
        <p:nvSpPr>
          <p:cNvPr id="34" name="Title 1">
            <a:extLst>
              <a:ext uri="{FF2B5EF4-FFF2-40B4-BE49-F238E27FC236}">
                <a16:creationId xmlns:a16="http://schemas.microsoft.com/office/drawing/2014/main" id="{B1604841-7028-4CAA-A8B0-2E576D1BD1FB}"/>
              </a:ext>
            </a:extLst>
          </p:cNvPr>
          <p:cNvSpPr txBox="1">
            <a:spLocks/>
          </p:cNvSpPr>
          <p:nvPr/>
        </p:nvSpPr>
        <p:spPr>
          <a:xfrm>
            <a:off x="6963898" y="914741"/>
            <a:ext cx="4109841"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ea typeface="+mn-ea"/>
                <a:cs typeface="+mn-cs"/>
              </a:rPr>
              <a:t>SOSIAL &amp; KESEHATAN</a:t>
            </a:r>
            <a:endParaRPr lang="en-US" sz="1800" b="1" dirty="0">
              <a:solidFill>
                <a:srgbClr val="000000"/>
              </a:solidFill>
              <a:latin typeface="Trebuchet MS" panose="020B0603020202020204" pitchFamily="34" charset="0"/>
              <a:ea typeface="+mn-ea"/>
              <a:cs typeface="+mn-cs"/>
            </a:endParaRPr>
          </a:p>
        </p:txBody>
      </p:sp>
      <p:graphicFrame>
        <p:nvGraphicFramePr>
          <p:cNvPr id="41" name="Chart 40">
            <a:extLst>
              <a:ext uri="{FF2B5EF4-FFF2-40B4-BE49-F238E27FC236}">
                <a16:creationId xmlns:a16="http://schemas.microsoft.com/office/drawing/2014/main" id="{08830C6C-D67E-4DA2-B885-993D363627D8}"/>
              </a:ext>
            </a:extLst>
          </p:cNvPr>
          <p:cNvGraphicFramePr/>
          <p:nvPr>
            <p:extLst>
              <p:ext uri="{D42A27DB-BD31-4B8C-83A1-F6EECF244321}">
                <p14:modId xmlns:p14="http://schemas.microsoft.com/office/powerpoint/2010/main" val="1033351780"/>
              </p:ext>
            </p:extLst>
          </p:nvPr>
        </p:nvGraphicFramePr>
        <p:xfrm>
          <a:off x="6355765" y="1256373"/>
          <a:ext cx="5545289" cy="4862343"/>
        </p:xfrm>
        <a:graphic>
          <a:graphicData uri="http://schemas.openxmlformats.org/drawingml/2006/chart">
            <c:chart xmlns:c="http://schemas.openxmlformats.org/drawingml/2006/chart" xmlns:r="http://schemas.openxmlformats.org/officeDocument/2006/relationships" r:id="rId3"/>
          </a:graphicData>
        </a:graphic>
      </p:graphicFrame>
      <p:grpSp>
        <p:nvGrpSpPr>
          <p:cNvPr id="42" name="Group 41">
            <a:extLst>
              <a:ext uri="{FF2B5EF4-FFF2-40B4-BE49-F238E27FC236}">
                <a16:creationId xmlns:a16="http://schemas.microsoft.com/office/drawing/2014/main" id="{78CDBAA7-BCA5-4451-BE55-518C4ABFB3EA}"/>
              </a:ext>
            </a:extLst>
          </p:cNvPr>
          <p:cNvGrpSpPr/>
          <p:nvPr/>
        </p:nvGrpSpPr>
        <p:grpSpPr>
          <a:xfrm>
            <a:off x="10420471" y="52298"/>
            <a:ext cx="1750747" cy="581025"/>
            <a:chOff x="8169011" y="323859"/>
            <a:chExt cx="1750747" cy="581025"/>
          </a:xfrm>
        </p:grpSpPr>
        <p:grpSp>
          <p:nvGrpSpPr>
            <p:cNvPr id="44" name="Group 43">
              <a:extLst>
                <a:ext uri="{FF2B5EF4-FFF2-40B4-BE49-F238E27FC236}">
                  <a16:creationId xmlns:a16="http://schemas.microsoft.com/office/drawing/2014/main" id="{72C95B24-90CB-4024-A4FC-E75B40F2A901}"/>
                </a:ext>
              </a:extLst>
            </p:cNvPr>
            <p:cNvGrpSpPr/>
            <p:nvPr/>
          </p:nvGrpSpPr>
          <p:grpSpPr>
            <a:xfrm>
              <a:off x="8169011" y="323859"/>
              <a:ext cx="1750747" cy="581025"/>
              <a:chOff x="8169011" y="323859"/>
              <a:chExt cx="1750747" cy="581025"/>
            </a:xfrm>
          </p:grpSpPr>
          <p:pic>
            <p:nvPicPr>
              <p:cNvPr id="46" name="Picture 1">
                <a:extLst>
                  <a:ext uri="{FF2B5EF4-FFF2-40B4-BE49-F238E27FC236}">
                    <a16:creationId xmlns:a16="http://schemas.microsoft.com/office/drawing/2014/main" id="{6FED26A8-6B72-4828-8F1F-4751FF27CE0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 name="Text Placeholder 1">
                <a:extLst>
                  <a:ext uri="{FF2B5EF4-FFF2-40B4-BE49-F238E27FC236}">
                    <a16:creationId xmlns:a16="http://schemas.microsoft.com/office/drawing/2014/main" id="{5B8D91DC-0053-455A-A93C-302606A02DDB}"/>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45" name="Text Placeholder 1">
              <a:extLst>
                <a:ext uri="{FF2B5EF4-FFF2-40B4-BE49-F238E27FC236}">
                  <a16:creationId xmlns:a16="http://schemas.microsoft.com/office/drawing/2014/main" id="{F02D7690-4469-4FCE-81D5-C30062296571}"/>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158844" y="914741"/>
            <a:ext cx="4109841" cy="341632"/>
          </a:xfrm>
        </p:spPr>
        <p:txBody>
          <a:bodyPr wrap="square">
            <a:spAutoFit/>
          </a:body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rPr>
              <a:t>ADMINISTRASI &amp; PEMERINTAHAN</a:t>
            </a:r>
            <a:endParaRPr lang="en-US" sz="1800" b="1" dirty="0">
              <a:solidFill>
                <a:srgbClr val="000000"/>
              </a:solidFill>
              <a:latin typeface="Trebuchet MS" panose="020B0603020202020204" pitchFamily="34" charset="0"/>
            </a:endParaRPr>
          </a:p>
        </p:txBody>
      </p:sp>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effectLst>
                  <a:outerShdw blurRad="38100" dist="38100" dir="2700000" algn="tl">
                    <a:srgbClr val="000000">
                      <a:alpha val="43137"/>
                    </a:srgbClr>
                  </a:outerShdw>
                </a:effectLst>
                <a:latin typeface="Trebuchet MS" panose="020B0603020202020204" pitchFamily="34" charset="0"/>
              </a:rPr>
              <a:t>MEDIA INTEREST</a:t>
            </a:r>
            <a:endParaRPr lang="id-ID" sz="2800" b="1" dirty="0">
              <a:effectLst>
                <a:outerShdw blurRad="38100" dist="38100" dir="2700000" algn="tl">
                  <a:srgbClr val="000000">
                    <a:alpha val="43137"/>
                  </a:srgbClr>
                </a:outerShdw>
              </a:effectLst>
              <a:latin typeface="Trebuchet MS" panose="020B0603020202020204" pitchFamily="34" charset="0"/>
            </a:endParaRPr>
          </a:p>
        </p:txBody>
      </p:sp>
      <p:sp>
        <p:nvSpPr>
          <p:cNvPr id="35"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9</a:t>
            </a:fld>
            <a:endParaRPr lang="id-ID" sz="1600" dirty="0">
              <a:solidFill>
                <a:schemeClr val="tx1"/>
              </a:solidFill>
              <a:latin typeface="Trebuchet MS" panose="020B0603020202020204" pitchFamily="34" charset="0"/>
            </a:endParaRPr>
          </a:p>
        </p:txBody>
      </p:sp>
      <p:graphicFrame>
        <p:nvGraphicFramePr>
          <p:cNvPr id="13" name="Chart 12"/>
          <p:cNvGraphicFramePr/>
          <p:nvPr>
            <p:extLst>
              <p:ext uri="{D42A27DB-BD31-4B8C-83A1-F6EECF244321}">
                <p14:modId xmlns:p14="http://schemas.microsoft.com/office/powerpoint/2010/main" val="3349646573"/>
              </p:ext>
            </p:extLst>
          </p:nvPr>
        </p:nvGraphicFramePr>
        <p:xfrm>
          <a:off x="384865" y="1265105"/>
          <a:ext cx="5545289" cy="4862343"/>
        </p:xfrm>
        <a:graphic>
          <a:graphicData uri="http://schemas.openxmlformats.org/drawingml/2006/chart">
            <c:chart xmlns:c="http://schemas.openxmlformats.org/drawingml/2006/chart" xmlns:r="http://schemas.openxmlformats.org/officeDocument/2006/relationships" r:id="rId2"/>
          </a:graphicData>
        </a:graphic>
      </p:graphicFrame>
      <p:sp>
        <p:nvSpPr>
          <p:cNvPr id="11" name="Title 1">
            <a:extLst>
              <a:ext uri="{FF2B5EF4-FFF2-40B4-BE49-F238E27FC236}">
                <a16:creationId xmlns:a16="http://schemas.microsoft.com/office/drawing/2014/main" id="{C1BB5319-A0AC-4BE7-B26C-531525E7048A}"/>
              </a:ext>
            </a:extLst>
          </p:cNvPr>
          <p:cNvSpPr txBox="1">
            <a:spLocks/>
          </p:cNvSpPr>
          <p:nvPr/>
        </p:nvSpPr>
        <p:spPr>
          <a:xfrm>
            <a:off x="6963898" y="914741"/>
            <a:ext cx="4109841"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ea typeface="+mn-ea"/>
                <a:cs typeface="+mn-cs"/>
              </a:rPr>
              <a:t>SOSIAL &amp; KESEHATAN</a:t>
            </a:r>
            <a:endParaRPr lang="en-US" sz="1800" b="1" dirty="0">
              <a:solidFill>
                <a:srgbClr val="000000"/>
              </a:solidFill>
              <a:latin typeface="Trebuchet MS" panose="020B0603020202020204" pitchFamily="34" charset="0"/>
              <a:ea typeface="+mn-ea"/>
              <a:cs typeface="+mn-cs"/>
            </a:endParaRPr>
          </a:p>
        </p:txBody>
      </p:sp>
      <p:graphicFrame>
        <p:nvGraphicFramePr>
          <p:cNvPr id="12" name="Chart 11">
            <a:extLst>
              <a:ext uri="{FF2B5EF4-FFF2-40B4-BE49-F238E27FC236}">
                <a16:creationId xmlns:a16="http://schemas.microsoft.com/office/drawing/2014/main" id="{11116A1C-16AF-4E41-BFF0-86CF2FEDEA09}"/>
              </a:ext>
            </a:extLst>
          </p:cNvPr>
          <p:cNvGraphicFramePr/>
          <p:nvPr>
            <p:extLst>
              <p:ext uri="{D42A27DB-BD31-4B8C-83A1-F6EECF244321}">
                <p14:modId xmlns:p14="http://schemas.microsoft.com/office/powerpoint/2010/main" val="1043944401"/>
              </p:ext>
            </p:extLst>
          </p:nvPr>
        </p:nvGraphicFramePr>
        <p:xfrm>
          <a:off x="6355765" y="1256373"/>
          <a:ext cx="5545289" cy="4862343"/>
        </p:xfrm>
        <a:graphic>
          <a:graphicData uri="http://schemas.openxmlformats.org/drawingml/2006/chart">
            <c:chart xmlns:c="http://schemas.openxmlformats.org/drawingml/2006/chart" xmlns:r="http://schemas.openxmlformats.org/officeDocument/2006/relationships" r:id="rId3"/>
          </a:graphicData>
        </a:graphic>
      </p:graphicFrame>
      <p:grpSp>
        <p:nvGrpSpPr>
          <p:cNvPr id="14" name="Group 13">
            <a:extLst>
              <a:ext uri="{FF2B5EF4-FFF2-40B4-BE49-F238E27FC236}">
                <a16:creationId xmlns:a16="http://schemas.microsoft.com/office/drawing/2014/main" id="{85371799-1239-4D3B-B512-A0943120703D}"/>
              </a:ext>
            </a:extLst>
          </p:cNvPr>
          <p:cNvGrpSpPr/>
          <p:nvPr/>
        </p:nvGrpSpPr>
        <p:grpSpPr>
          <a:xfrm>
            <a:off x="10420471" y="52298"/>
            <a:ext cx="1750747" cy="581025"/>
            <a:chOff x="8169011" y="323859"/>
            <a:chExt cx="1750747" cy="581025"/>
          </a:xfrm>
        </p:grpSpPr>
        <p:grpSp>
          <p:nvGrpSpPr>
            <p:cNvPr id="15" name="Group 14">
              <a:extLst>
                <a:ext uri="{FF2B5EF4-FFF2-40B4-BE49-F238E27FC236}">
                  <a16:creationId xmlns:a16="http://schemas.microsoft.com/office/drawing/2014/main" id="{D854C7E5-AFC4-4788-AB26-83EEDC998CB4}"/>
                </a:ext>
              </a:extLst>
            </p:cNvPr>
            <p:cNvGrpSpPr/>
            <p:nvPr/>
          </p:nvGrpSpPr>
          <p:grpSpPr>
            <a:xfrm>
              <a:off x="8169011" y="323859"/>
              <a:ext cx="1750747" cy="581025"/>
              <a:chOff x="8169011" y="323859"/>
              <a:chExt cx="1750747" cy="581025"/>
            </a:xfrm>
          </p:grpSpPr>
          <p:pic>
            <p:nvPicPr>
              <p:cNvPr id="17" name="Picture 1">
                <a:extLst>
                  <a:ext uri="{FF2B5EF4-FFF2-40B4-BE49-F238E27FC236}">
                    <a16:creationId xmlns:a16="http://schemas.microsoft.com/office/drawing/2014/main" id="{82CD8B80-257F-467F-8D01-6DB60739B71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 Placeholder 1">
                <a:extLst>
                  <a:ext uri="{FF2B5EF4-FFF2-40B4-BE49-F238E27FC236}">
                    <a16:creationId xmlns:a16="http://schemas.microsoft.com/office/drawing/2014/main" id="{E34F2487-D904-467C-A4BF-83374008CE35}"/>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16" name="Text Placeholder 1">
              <a:extLst>
                <a:ext uri="{FF2B5EF4-FFF2-40B4-BE49-F238E27FC236}">
                  <a16:creationId xmlns:a16="http://schemas.microsoft.com/office/drawing/2014/main" id="{B1E520CA-1052-4211-A553-9DD1CC0292B7}"/>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p:cNvSpPr>
            <a:spLocks noGrp="1"/>
          </p:cNvSpPr>
          <p:nvPr>
            <p:ph type="title"/>
          </p:nvPr>
        </p:nvSpPr>
        <p:spPr>
          <a:xfrm>
            <a:off x="0" y="-860"/>
            <a:ext cx="3790122" cy="480131"/>
          </a:xfrm>
        </p:spPr>
        <p:txBody>
          <a:bodyPr wrap="square">
            <a:spAutoFit/>
          </a:bodyPr>
          <a:lstStyle/>
          <a:p>
            <a:r>
              <a:rPr lang="en-US" sz="2800" b="1" dirty="0">
                <a:effectLst>
                  <a:outerShdw blurRad="38100" dist="38100" dir="2700000" algn="tl">
                    <a:srgbClr val="000000">
                      <a:alpha val="43137"/>
                    </a:srgbClr>
                  </a:outerShdw>
                </a:effectLst>
                <a:latin typeface="Trebuchet MS" panose="020B0603020202020204" pitchFamily="34" charset="0"/>
              </a:rPr>
              <a:t>EKONOMI</a:t>
            </a:r>
            <a:endParaRPr lang="id-ID" sz="2800" b="1" dirty="0">
              <a:effectLst>
                <a:outerShdw blurRad="38100" dist="38100" dir="2700000" algn="tl">
                  <a:srgbClr val="000000">
                    <a:alpha val="43137"/>
                  </a:srgbClr>
                </a:outerShdw>
              </a:effectLst>
              <a:latin typeface="Trebuchet MS" panose="020B0603020202020204"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2728097703"/>
              </p:ext>
            </p:extLst>
          </p:nvPr>
        </p:nvGraphicFramePr>
        <p:xfrm>
          <a:off x="242618" y="805350"/>
          <a:ext cx="11663055" cy="1544243"/>
        </p:xfrm>
        <a:graphic>
          <a:graphicData uri="http://schemas.openxmlformats.org/drawingml/2006/table">
            <a:tbl>
              <a:tblPr firstRow="1" bandRow="1">
                <a:tableStyleId>{5C22544A-7EE6-4342-B048-85BDC9FD1C3A}</a:tableStyleId>
              </a:tblPr>
              <a:tblGrid>
                <a:gridCol w="1493352">
                  <a:extLst>
                    <a:ext uri="{9D8B030D-6E8A-4147-A177-3AD203B41FA5}">
                      <a16:colId xmlns:a16="http://schemas.microsoft.com/office/drawing/2014/main" val="20000"/>
                    </a:ext>
                  </a:extLst>
                </a:gridCol>
                <a:gridCol w="5716947">
                  <a:extLst>
                    <a:ext uri="{9D8B030D-6E8A-4147-A177-3AD203B41FA5}">
                      <a16:colId xmlns:a16="http://schemas.microsoft.com/office/drawing/2014/main" val="20001"/>
                    </a:ext>
                  </a:extLst>
                </a:gridCol>
                <a:gridCol w="838905">
                  <a:extLst>
                    <a:ext uri="{9D8B030D-6E8A-4147-A177-3AD203B41FA5}">
                      <a16:colId xmlns:a16="http://schemas.microsoft.com/office/drawing/2014/main" val="20002"/>
                    </a:ext>
                  </a:extLst>
                </a:gridCol>
                <a:gridCol w="3613851">
                  <a:extLst>
                    <a:ext uri="{9D8B030D-6E8A-4147-A177-3AD203B41FA5}">
                      <a16:colId xmlns:a16="http://schemas.microsoft.com/office/drawing/2014/main" val="20003"/>
                    </a:ext>
                  </a:extLst>
                </a:gridCol>
              </a:tblGrid>
              <a:tr h="476871">
                <a:tc>
                  <a:txBody>
                    <a:bodyPr/>
                    <a:lstStyle/>
                    <a:p>
                      <a:pPr algn="ctr"/>
                      <a:r>
                        <a:rPr lang="en-ID" sz="1300" dirty="0">
                          <a:solidFill>
                            <a:schemeClr val="bg1"/>
                          </a:solidFill>
                          <a:latin typeface="Trebuchet MS" panose="020B0603020202020204" pitchFamily="34" charset="0"/>
                        </a:rPr>
                        <a:t>SUB SEKTOR</a:t>
                      </a:r>
                    </a:p>
                  </a:txBody>
                  <a:tcPr anchor="ctr">
                    <a:solidFill>
                      <a:srgbClr val="FF0000"/>
                    </a:solidFill>
                  </a:tcPr>
                </a:tc>
                <a:tc>
                  <a:txBody>
                    <a:bodyPr/>
                    <a:lstStyle/>
                    <a:p>
                      <a:pPr algn="ctr"/>
                      <a:r>
                        <a:rPr lang="en-ID" sz="1300" dirty="0">
                          <a:solidFill>
                            <a:schemeClr val="bg1"/>
                          </a:solidFill>
                          <a:latin typeface="Trebuchet MS" panose="020B0603020202020204" pitchFamily="34" charset="0"/>
                        </a:rPr>
                        <a:t>PERSOALAN</a:t>
                      </a:r>
                    </a:p>
                  </a:txBody>
                  <a:tcPr anchor="ctr">
                    <a:solidFill>
                      <a:srgbClr val="FF00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solidFill>
                            <a:schemeClr val="bg1"/>
                          </a:solidFill>
                          <a:latin typeface="Trebuchet MS" panose="020B0603020202020204" pitchFamily="34" charset="0"/>
                        </a:rPr>
                        <a:t>EKSPOS</a:t>
                      </a:r>
                    </a:p>
                  </a:txBody>
                  <a:tcPr anchor="ctr">
                    <a:solidFill>
                      <a:srgbClr val="FF00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solidFill>
                            <a:schemeClr val="bg1"/>
                          </a:solidFill>
                          <a:latin typeface="Trebuchet MS" panose="020B0603020202020204" pitchFamily="34" charset="0"/>
                        </a:rPr>
                        <a:t>REKOMENDASI</a:t>
                      </a:r>
                    </a:p>
                  </a:txBody>
                  <a:tcPr anchor="ctr">
                    <a:solidFill>
                      <a:srgbClr val="FF0000"/>
                    </a:solidFill>
                  </a:tcPr>
                </a:tc>
                <a:extLst>
                  <a:ext uri="{0D108BD9-81ED-4DB2-BD59-A6C34878D82A}">
                    <a16:rowId xmlns:a16="http://schemas.microsoft.com/office/drawing/2014/main" val="10000"/>
                  </a:ext>
                </a:extLst>
              </a:tr>
              <a:tr h="766399">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Harga</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Pangan</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Harga kebutuhan pokok masyarakat di Pekanbaru meningkat seperti cabai rawit, beras, serta telur. Warga di Panam, Riska, mengeluhkan harga bahan pokok yang tidak stabil tersebut. Pemerintah diharapkan segera menangani ketidakstabilan harga bahan pokok yang diduga menyebabkan lesunya peredaran uang di Pasar Tradisional. Sementara itu, harga cabai di Pekanbaru naik sekitar Rp4.000 per kilogram (kg) atau hampir Rp50.000 per kg. Selain itu, harga daging ayam juga mencapai Rp20.000 per kg.</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14</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perlu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berkoordinasi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dengan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pihak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terkait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seperti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Satgas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Pangan</a:t>
                      </a:r>
                      <a:r>
                        <a:rPr lang="en-US" sz="1100" dirty="0">
                          <a:effectLst/>
                          <a:latin typeface="Trebuchet MS" panose="020B0603020202020204" pitchFamily="34" charset="0"/>
                          <a:ea typeface="Calibri" panose="020F0502020204030204" pitchFamily="34" charset="0"/>
                          <a:cs typeface="Tahoma" panose="020B0604030504040204" pitchFamily="34" charset="0"/>
                        </a:rPr>
                        <a:t>, Tim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Pengendali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Inflasi</a:t>
                      </a:r>
                      <a:r>
                        <a:rPr lang="en-US" sz="1100" dirty="0">
                          <a:effectLst/>
                          <a:latin typeface="Trebuchet MS" panose="020B0603020202020204" pitchFamily="34" charset="0"/>
                          <a:ea typeface="Calibri" panose="020F0502020204030204" pitchFamily="34" charset="0"/>
                          <a:cs typeface="Tahoma" panose="020B0604030504040204" pitchFamily="34" charset="0"/>
                        </a:rPr>
                        <a:t> Daerah,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serta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Bulog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untuk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mengantisipasi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lonjakan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harga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bahan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pangan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Publikasi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perkembangan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harga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pangan</a:t>
                      </a:r>
                      <a:r>
                        <a:rPr lang="en-US" sz="1100" dirty="0">
                          <a:effectLst/>
                          <a:latin typeface="Trebuchet MS" panose="020B0603020202020204" pitchFamily="34" charset="0"/>
                          <a:ea typeface="Calibri" panose="020F0502020204030204" pitchFamily="34" charset="0"/>
                          <a:cs typeface="Tahoma" panose="020B0604030504040204" pitchFamily="34" charset="0"/>
                        </a:rPr>
                        <a:t> juga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sebaiknya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dilakukan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guna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meredakan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kekhawatiran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masyarakat</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1"/>
                  </a:ext>
                </a:extLst>
              </a:tr>
            </a:tbl>
          </a:graphicData>
        </a:graphic>
      </p:graphicFrame>
      <p:sp>
        <p:nvSpPr>
          <p:cNvPr id="13"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10</a:t>
            </a:fld>
            <a:endParaRPr lang="id-ID" sz="1600" dirty="0">
              <a:solidFill>
                <a:schemeClr val="tx1"/>
              </a:solidFill>
              <a:latin typeface="Trebuchet MS" panose="020B0603020202020204" pitchFamily="34" charset="0"/>
            </a:endParaRPr>
          </a:p>
        </p:txBody>
      </p:sp>
      <p:grpSp>
        <p:nvGrpSpPr>
          <p:cNvPr id="10" name="Group 9">
            <a:extLst>
              <a:ext uri="{FF2B5EF4-FFF2-40B4-BE49-F238E27FC236}">
                <a16:creationId xmlns:a16="http://schemas.microsoft.com/office/drawing/2014/main" id="{AB0BDB08-30B6-448A-9AD2-E7B88918BBF1}"/>
              </a:ext>
            </a:extLst>
          </p:cNvPr>
          <p:cNvGrpSpPr/>
          <p:nvPr/>
        </p:nvGrpSpPr>
        <p:grpSpPr>
          <a:xfrm>
            <a:off x="10420471" y="52298"/>
            <a:ext cx="1750747" cy="581025"/>
            <a:chOff x="8169011" y="323859"/>
            <a:chExt cx="1750747" cy="581025"/>
          </a:xfrm>
        </p:grpSpPr>
        <p:grpSp>
          <p:nvGrpSpPr>
            <p:cNvPr id="15" name="Group 14">
              <a:extLst>
                <a:ext uri="{FF2B5EF4-FFF2-40B4-BE49-F238E27FC236}">
                  <a16:creationId xmlns:a16="http://schemas.microsoft.com/office/drawing/2014/main" id="{5B7E37DA-E27B-41B9-9358-8D1349E24E46}"/>
                </a:ext>
              </a:extLst>
            </p:cNvPr>
            <p:cNvGrpSpPr/>
            <p:nvPr/>
          </p:nvGrpSpPr>
          <p:grpSpPr>
            <a:xfrm>
              <a:off x="8169011" y="323859"/>
              <a:ext cx="1750747" cy="581025"/>
              <a:chOff x="8169011" y="323859"/>
              <a:chExt cx="1750747" cy="581025"/>
            </a:xfrm>
          </p:grpSpPr>
          <p:pic>
            <p:nvPicPr>
              <p:cNvPr id="17" name="Picture 1">
                <a:extLst>
                  <a:ext uri="{FF2B5EF4-FFF2-40B4-BE49-F238E27FC236}">
                    <a16:creationId xmlns:a16="http://schemas.microsoft.com/office/drawing/2014/main" id="{A91448C1-D95F-43E4-A110-A3E7C7D4057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 Placeholder 1">
                <a:extLst>
                  <a:ext uri="{FF2B5EF4-FFF2-40B4-BE49-F238E27FC236}">
                    <a16:creationId xmlns:a16="http://schemas.microsoft.com/office/drawing/2014/main" id="{F3574FB2-A375-4BE2-97C0-6A50D0121B66}"/>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16" name="Text Placeholder 1">
              <a:extLst>
                <a:ext uri="{FF2B5EF4-FFF2-40B4-BE49-F238E27FC236}">
                  <a16:creationId xmlns:a16="http://schemas.microsoft.com/office/drawing/2014/main" id="{62C25DB2-2453-4492-BE1D-140C305DFF03}"/>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392558" y="914741"/>
            <a:ext cx="1903671" cy="341632"/>
          </a:xfrm>
        </p:spPr>
        <p:txBody>
          <a:bodyPr wrap="square">
            <a:spAutoFit/>
          </a:bodyPr>
          <a:lstStyle/>
          <a:p>
            <a:pPr algn="ctr"/>
            <a:r>
              <a:rPr lang="en-US" sz="1800" b="1" dirty="0">
                <a:latin typeface="Trebuchet MS" panose="020B0603020202020204" pitchFamily="34" charset="0"/>
              </a:rPr>
              <a:t>EKONOMI</a:t>
            </a:r>
            <a:endParaRPr lang="id-ID" sz="1800" b="1" dirty="0">
              <a:latin typeface="Trebuchet MS" panose="020B0603020202020204" pitchFamily="34" charset="0"/>
            </a:endParaRPr>
          </a:p>
        </p:txBody>
      </p:sp>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id-ID" sz="2800" b="1" dirty="0">
                <a:effectLst>
                  <a:outerShdw blurRad="38100" dist="38100" dir="2700000" algn="tl">
                    <a:srgbClr val="000000">
                      <a:alpha val="43137"/>
                    </a:srgbClr>
                  </a:outerShdw>
                </a:effectLst>
                <a:latin typeface="Trebuchet MS" panose="020B0603020202020204" pitchFamily="34" charset="0"/>
              </a:rPr>
              <a:t>INFLUENCER</a:t>
            </a:r>
          </a:p>
        </p:txBody>
      </p:sp>
      <p:grpSp>
        <p:nvGrpSpPr>
          <p:cNvPr id="31" name="Group 30"/>
          <p:cNvGrpSpPr/>
          <p:nvPr/>
        </p:nvGrpSpPr>
        <p:grpSpPr>
          <a:xfrm>
            <a:off x="474767" y="6113512"/>
            <a:ext cx="2528325" cy="646554"/>
            <a:chOff x="431637" y="6217024"/>
            <a:chExt cx="2528325" cy="646554"/>
          </a:xfrm>
        </p:grpSpPr>
        <p:sp>
          <p:nvSpPr>
            <p:cNvPr id="32" name="Rectangle 31"/>
            <p:cNvSpPr/>
            <p:nvPr/>
          </p:nvSpPr>
          <p:spPr>
            <a:xfrm>
              <a:off x="438261" y="6270032"/>
              <a:ext cx="132522" cy="108357"/>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3" name="Rectangle 32"/>
            <p:cNvSpPr/>
            <p:nvPr/>
          </p:nvSpPr>
          <p:spPr>
            <a:xfrm>
              <a:off x="431637" y="6475440"/>
              <a:ext cx="132522" cy="108357"/>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4" name="Rectangle 33"/>
            <p:cNvSpPr/>
            <p:nvPr/>
          </p:nvSpPr>
          <p:spPr>
            <a:xfrm>
              <a:off x="438265" y="6680848"/>
              <a:ext cx="132522" cy="108357"/>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5" name="TextBox 34"/>
            <p:cNvSpPr txBox="1"/>
            <p:nvPr/>
          </p:nvSpPr>
          <p:spPr>
            <a:xfrm>
              <a:off x="597290" y="6217024"/>
              <a:ext cx="1245704" cy="261610"/>
            </a:xfrm>
            <a:prstGeom prst="rect">
              <a:avLst/>
            </a:prstGeom>
            <a:noFill/>
          </p:spPr>
          <p:txBody>
            <a:bodyPr wrap="square" rtlCol="0">
              <a:spAutoFit/>
            </a:bodyPr>
            <a:lstStyle/>
            <a:p>
              <a:r>
                <a:rPr lang="en-ID" sz="1100" dirty="0" err="1">
                  <a:latin typeface="Trebuchet MS" panose="020B0603020202020204" pitchFamily="34" charset="0"/>
                </a:rPr>
                <a:t>Pemerintah</a:t>
              </a:r>
              <a:endParaRPr lang="en-ID" sz="1100" dirty="0">
                <a:latin typeface="Trebuchet MS" panose="020B0603020202020204" pitchFamily="34" charset="0"/>
              </a:endParaRPr>
            </a:p>
          </p:txBody>
        </p:sp>
        <p:sp>
          <p:nvSpPr>
            <p:cNvPr id="36" name="TextBox 35"/>
            <p:cNvSpPr txBox="1"/>
            <p:nvPr/>
          </p:nvSpPr>
          <p:spPr>
            <a:xfrm>
              <a:off x="603918" y="6395928"/>
              <a:ext cx="1245704" cy="261610"/>
            </a:xfrm>
            <a:prstGeom prst="rect">
              <a:avLst/>
            </a:prstGeom>
            <a:noFill/>
          </p:spPr>
          <p:txBody>
            <a:bodyPr wrap="square" rtlCol="0">
              <a:spAutoFit/>
            </a:bodyPr>
            <a:lstStyle/>
            <a:p>
              <a:r>
                <a:rPr lang="en-ID" sz="1100" dirty="0" err="1">
                  <a:latin typeface="Trebuchet MS" panose="020B0603020202020204" pitchFamily="34" charset="0"/>
                </a:rPr>
                <a:t>Politisi</a:t>
              </a:r>
              <a:endParaRPr lang="en-ID" sz="1100" dirty="0">
                <a:latin typeface="Trebuchet MS" panose="020B0603020202020204" pitchFamily="34" charset="0"/>
              </a:endParaRPr>
            </a:p>
          </p:txBody>
        </p:sp>
        <p:sp>
          <p:nvSpPr>
            <p:cNvPr id="37" name="TextBox 36"/>
            <p:cNvSpPr txBox="1"/>
            <p:nvPr/>
          </p:nvSpPr>
          <p:spPr>
            <a:xfrm>
              <a:off x="590663" y="6594708"/>
              <a:ext cx="1245704" cy="261610"/>
            </a:xfrm>
            <a:prstGeom prst="rect">
              <a:avLst/>
            </a:prstGeom>
            <a:noFill/>
          </p:spPr>
          <p:txBody>
            <a:bodyPr wrap="square" rtlCol="0">
              <a:spAutoFit/>
            </a:bodyPr>
            <a:lstStyle/>
            <a:p>
              <a:r>
                <a:rPr lang="en-ID" sz="1100" dirty="0">
                  <a:latin typeface="Trebuchet MS" panose="020B0603020202020204" pitchFamily="34" charset="0"/>
                </a:rPr>
                <a:t>Masyarakat</a:t>
              </a:r>
            </a:p>
          </p:txBody>
        </p:sp>
        <p:sp>
          <p:nvSpPr>
            <p:cNvPr id="38" name="Rectangle 37"/>
            <p:cNvSpPr/>
            <p:nvPr/>
          </p:nvSpPr>
          <p:spPr>
            <a:xfrm>
              <a:off x="1591205" y="6296536"/>
              <a:ext cx="132522" cy="108357"/>
            </a:xfrm>
            <a:prstGeom prst="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9" name="TextBox 38"/>
            <p:cNvSpPr txBox="1"/>
            <p:nvPr/>
          </p:nvSpPr>
          <p:spPr>
            <a:xfrm>
              <a:off x="1710473" y="6230273"/>
              <a:ext cx="1245704" cy="261610"/>
            </a:xfrm>
            <a:prstGeom prst="rect">
              <a:avLst/>
            </a:prstGeom>
            <a:noFill/>
          </p:spPr>
          <p:txBody>
            <a:bodyPr wrap="square" rtlCol="0">
              <a:spAutoFit/>
            </a:bodyPr>
            <a:lstStyle/>
            <a:p>
              <a:r>
                <a:rPr lang="en-ID" sz="1100" dirty="0" err="1">
                  <a:latin typeface="Trebuchet MS" panose="020B0603020202020204" pitchFamily="34" charset="0"/>
                </a:rPr>
                <a:t>Ormas</a:t>
              </a:r>
              <a:endParaRPr lang="en-ID" sz="1100" dirty="0">
                <a:latin typeface="Trebuchet MS" panose="020B0603020202020204" pitchFamily="34" charset="0"/>
              </a:endParaRPr>
            </a:p>
          </p:txBody>
        </p:sp>
        <p:sp>
          <p:nvSpPr>
            <p:cNvPr id="40" name="Rectangle 39"/>
            <p:cNvSpPr/>
            <p:nvPr/>
          </p:nvSpPr>
          <p:spPr>
            <a:xfrm>
              <a:off x="1600033" y="6482700"/>
              <a:ext cx="132522" cy="108357"/>
            </a:xfrm>
            <a:prstGeom prst="rect">
              <a:avLst/>
            </a:prstGeom>
            <a:solidFill>
              <a:srgbClr val="EF03BC"/>
            </a:solidFill>
            <a:ln>
              <a:solidFill>
                <a:srgbClr val="EF03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1" name="TextBox 40"/>
            <p:cNvSpPr txBox="1"/>
            <p:nvPr/>
          </p:nvSpPr>
          <p:spPr>
            <a:xfrm>
              <a:off x="1714258" y="6417702"/>
              <a:ext cx="1245704" cy="261610"/>
            </a:xfrm>
            <a:prstGeom prst="rect">
              <a:avLst/>
            </a:prstGeom>
            <a:noFill/>
          </p:spPr>
          <p:txBody>
            <a:bodyPr wrap="square" rtlCol="0">
              <a:spAutoFit/>
            </a:bodyPr>
            <a:lstStyle/>
            <a:p>
              <a:r>
                <a:rPr lang="en-ID" sz="1100" dirty="0">
                  <a:latin typeface="Trebuchet MS" panose="020B0603020202020204" pitchFamily="34" charset="0"/>
                </a:rPr>
                <a:t>LSM</a:t>
              </a:r>
            </a:p>
          </p:txBody>
        </p:sp>
        <p:sp>
          <p:nvSpPr>
            <p:cNvPr id="42" name="Rectangle 41"/>
            <p:cNvSpPr/>
            <p:nvPr/>
          </p:nvSpPr>
          <p:spPr>
            <a:xfrm>
              <a:off x="1592155" y="6673594"/>
              <a:ext cx="132522" cy="108357"/>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3" name="TextBox 42"/>
            <p:cNvSpPr txBox="1"/>
            <p:nvPr/>
          </p:nvSpPr>
          <p:spPr>
            <a:xfrm>
              <a:off x="1701011" y="6601968"/>
              <a:ext cx="1245704" cy="261610"/>
            </a:xfrm>
            <a:prstGeom prst="rect">
              <a:avLst/>
            </a:prstGeom>
            <a:noFill/>
          </p:spPr>
          <p:txBody>
            <a:bodyPr wrap="square" rtlCol="0">
              <a:spAutoFit/>
            </a:bodyPr>
            <a:lstStyle/>
            <a:p>
              <a:r>
                <a:rPr lang="en-ID" sz="1100" dirty="0" err="1">
                  <a:latin typeface="Trebuchet MS" panose="020B0603020202020204" pitchFamily="34" charset="0"/>
                </a:rPr>
                <a:t>Akademisi</a:t>
              </a:r>
              <a:endParaRPr lang="en-ID" sz="1100" dirty="0">
                <a:latin typeface="Trebuchet MS" panose="020B0603020202020204" pitchFamily="34" charset="0"/>
              </a:endParaRPr>
            </a:p>
          </p:txBody>
        </p:sp>
      </p:grpSp>
      <p:sp>
        <p:nvSpPr>
          <p:cNvPr id="27"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11</a:t>
            </a:fld>
            <a:endParaRPr lang="id-ID" sz="1600" dirty="0">
              <a:solidFill>
                <a:schemeClr val="tx1"/>
              </a:solidFill>
              <a:latin typeface="Trebuchet MS" panose="020B0603020202020204" pitchFamily="34" charset="0"/>
            </a:endParaRPr>
          </a:p>
        </p:txBody>
      </p:sp>
      <p:graphicFrame>
        <p:nvGraphicFramePr>
          <p:cNvPr id="26" name="Chart 25"/>
          <p:cNvGraphicFramePr/>
          <p:nvPr>
            <p:extLst>
              <p:ext uri="{D42A27DB-BD31-4B8C-83A1-F6EECF244321}">
                <p14:modId xmlns:p14="http://schemas.microsoft.com/office/powerpoint/2010/main" val="604992798"/>
              </p:ext>
            </p:extLst>
          </p:nvPr>
        </p:nvGraphicFramePr>
        <p:xfrm>
          <a:off x="384865" y="1265105"/>
          <a:ext cx="5545289" cy="4862343"/>
        </p:xfrm>
        <a:graphic>
          <a:graphicData uri="http://schemas.openxmlformats.org/drawingml/2006/chart">
            <c:chart xmlns:c="http://schemas.openxmlformats.org/drawingml/2006/chart" xmlns:r="http://schemas.openxmlformats.org/officeDocument/2006/relationships" r:id="rId2"/>
          </a:graphicData>
        </a:graphic>
      </p:graphicFrame>
      <p:grpSp>
        <p:nvGrpSpPr>
          <p:cNvPr id="24" name="Group 23">
            <a:extLst>
              <a:ext uri="{FF2B5EF4-FFF2-40B4-BE49-F238E27FC236}">
                <a16:creationId xmlns:a16="http://schemas.microsoft.com/office/drawing/2014/main" id="{5822B70E-16FE-44B3-88EB-591C6076A690}"/>
              </a:ext>
            </a:extLst>
          </p:cNvPr>
          <p:cNvGrpSpPr/>
          <p:nvPr/>
        </p:nvGrpSpPr>
        <p:grpSpPr>
          <a:xfrm>
            <a:off x="10420471" y="52298"/>
            <a:ext cx="1750747" cy="581025"/>
            <a:chOff x="8169011" y="323859"/>
            <a:chExt cx="1750747" cy="581025"/>
          </a:xfrm>
        </p:grpSpPr>
        <p:grpSp>
          <p:nvGrpSpPr>
            <p:cNvPr id="25" name="Group 24">
              <a:extLst>
                <a:ext uri="{FF2B5EF4-FFF2-40B4-BE49-F238E27FC236}">
                  <a16:creationId xmlns:a16="http://schemas.microsoft.com/office/drawing/2014/main" id="{5B72804F-338E-45A6-B002-4BACBBA972CC}"/>
                </a:ext>
              </a:extLst>
            </p:cNvPr>
            <p:cNvGrpSpPr/>
            <p:nvPr/>
          </p:nvGrpSpPr>
          <p:grpSpPr>
            <a:xfrm>
              <a:off x="8169011" y="323859"/>
              <a:ext cx="1750747" cy="581025"/>
              <a:chOff x="8169011" y="323859"/>
              <a:chExt cx="1750747" cy="581025"/>
            </a:xfrm>
          </p:grpSpPr>
          <p:pic>
            <p:nvPicPr>
              <p:cNvPr id="47" name="Picture 1">
                <a:extLst>
                  <a:ext uri="{FF2B5EF4-FFF2-40B4-BE49-F238E27FC236}">
                    <a16:creationId xmlns:a16="http://schemas.microsoft.com/office/drawing/2014/main" id="{DBEFD724-E094-4306-9F18-FE77DEFEEAA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 name="Text Placeholder 1">
                <a:extLst>
                  <a:ext uri="{FF2B5EF4-FFF2-40B4-BE49-F238E27FC236}">
                    <a16:creationId xmlns:a16="http://schemas.microsoft.com/office/drawing/2014/main" id="{9741601C-8232-41D9-958C-72F8A1A86B7A}"/>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46" name="Text Placeholder 1">
              <a:extLst>
                <a:ext uri="{FF2B5EF4-FFF2-40B4-BE49-F238E27FC236}">
                  <a16:creationId xmlns:a16="http://schemas.microsoft.com/office/drawing/2014/main" id="{CFFC6AD3-550C-494C-BDF1-3BE139FCFDBC}"/>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158844" y="914741"/>
            <a:ext cx="4109841" cy="341632"/>
          </a:xfrm>
        </p:spPr>
        <p:txBody>
          <a:bodyPr wrap="square">
            <a:spAutoFit/>
          </a:body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rPr>
              <a:t>EKONOMI</a:t>
            </a:r>
            <a:endParaRPr lang="en-US" sz="1800" b="1" dirty="0">
              <a:solidFill>
                <a:srgbClr val="000000"/>
              </a:solidFill>
              <a:latin typeface="Trebuchet MS" panose="020B0603020202020204" pitchFamily="34" charset="0"/>
            </a:endParaRPr>
          </a:p>
        </p:txBody>
      </p:sp>
      <p:graphicFrame>
        <p:nvGraphicFramePr>
          <p:cNvPr id="11" name="Chart 10"/>
          <p:cNvGraphicFramePr/>
          <p:nvPr>
            <p:extLst>
              <p:ext uri="{D42A27DB-BD31-4B8C-83A1-F6EECF244321}">
                <p14:modId xmlns:p14="http://schemas.microsoft.com/office/powerpoint/2010/main" val="3190586471"/>
              </p:ext>
            </p:extLst>
          </p:nvPr>
        </p:nvGraphicFramePr>
        <p:xfrm>
          <a:off x="384865" y="1265105"/>
          <a:ext cx="5545289" cy="4862343"/>
        </p:xfrm>
        <a:graphic>
          <a:graphicData uri="http://schemas.openxmlformats.org/drawingml/2006/chart">
            <c:chart xmlns:c="http://schemas.openxmlformats.org/drawingml/2006/chart" xmlns:r="http://schemas.openxmlformats.org/officeDocument/2006/relationships" r:id="rId2"/>
          </a:graphicData>
        </a:graphic>
      </p:graphicFrame>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effectLst>
                  <a:outerShdw blurRad="38100" dist="38100" dir="2700000" algn="tl">
                    <a:srgbClr val="000000">
                      <a:alpha val="43137"/>
                    </a:srgbClr>
                  </a:outerShdw>
                </a:effectLst>
                <a:latin typeface="Trebuchet MS" panose="020B0603020202020204" pitchFamily="34" charset="0"/>
              </a:rPr>
              <a:t>MEDIA INTEREST</a:t>
            </a:r>
            <a:endParaRPr lang="id-ID" sz="2800" b="1" dirty="0">
              <a:effectLst>
                <a:outerShdw blurRad="38100" dist="38100" dir="2700000" algn="tl">
                  <a:srgbClr val="000000">
                    <a:alpha val="43137"/>
                  </a:srgbClr>
                </a:outerShdw>
              </a:effectLst>
              <a:latin typeface="Trebuchet MS" panose="020B0603020202020204" pitchFamily="34" charset="0"/>
            </a:endParaRPr>
          </a:p>
        </p:txBody>
      </p:sp>
      <p:sp>
        <p:nvSpPr>
          <p:cNvPr id="35"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12</a:t>
            </a:fld>
            <a:endParaRPr lang="id-ID" sz="1600" dirty="0">
              <a:solidFill>
                <a:schemeClr val="tx1"/>
              </a:solidFill>
              <a:latin typeface="Trebuchet MS" panose="020B0603020202020204" pitchFamily="34" charset="0"/>
            </a:endParaRPr>
          </a:p>
        </p:txBody>
      </p:sp>
      <p:grpSp>
        <p:nvGrpSpPr>
          <p:cNvPr id="12" name="Group 11">
            <a:extLst>
              <a:ext uri="{FF2B5EF4-FFF2-40B4-BE49-F238E27FC236}">
                <a16:creationId xmlns:a16="http://schemas.microsoft.com/office/drawing/2014/main" id="{5321191D-F8CE-4D9D-A9C0-5B6DC2355AAE}"/>
              </a:ext>
            </a:extLst>
          </p:cNvPr>
          <p:cNvGrpSpPr/>
          <p:nvPr/>
        </p:nvGrpSpPr>
        <p:grpSpPr>
          <a:xfrm>
            <a:off x="10420471" y="52298"/>
            <a:ext cx="1750747" cy="581025"/>
            <a:chOff x="8169011" y="323859"/>
            <a:chExt cx="1750747" cy="581025"/>
          </a:xfrm>
        </p:grpSpPr>
        <p:grpSp>
          <p:nvGrpSpPr>
            <p:cNvPr id="13" name="Group 12">
              <a:extLst>
                <a:ext uri="{FF2B5EF4-FFF2-40B4-BE49-F238E27FC236}">
                  <a16:creationId xmlns:a16="http://schemas.microsoft.com/office/drawing/2014/main" id="{A4CE4C41-0513-4063-BD0E-853A313E1BF5}"/>
                </a:ext>
              </a:extLst>
            </p:cNvPr>
            <p:cNvGrpSpPr/>
            <p:nvPr/>
          </p:nvGrpSpPr>
          <p:grpSpPr>
            <a:xfrm>
              <a:off x="8169011" y="323859"/>
              <a:ext cx="1750747" cy="581025"/>
              <a:chOff x="8169011" y="323859"/>
              <a:chExt cx="1750747" cy="581025"/>
            </a:xfrm>
          </p:grpSpPr>
          <p:pic>
            <p:nvPicPr>
              <p:cNvPr id="15" name="Picture 1">
                <a:extLst>
                  <a:ext uri="{FF2B5EF4-FFF2-40B4-BE49-F238E27FC236}">
                    <a16:creationId xmlns:a16="http://schemas.microsoft.com/office/drawing/2014/main" id="{94DF86BA-06CE-4EB9-9CFC-A2917DEB236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Placeholder 1">
                <a:extLst>
                  <a:ext uri="{FF2B5EF4-FFF2-40B4-BE49-F238E27FC236}">
                    <a16:creationId xmlns:a16="http://schemas.microsoft.com/office/drawing/2014/main" id="{B8D66AB5-ABDA-4926-8F77-49E477029A3F}"/>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14" name="Text Placeholder 1">
              <a:extLst>
                <a:ext uri="{FF2B5EF4-FFF2-40B4-BE49-F238E27FC236}">
                  <a16:creationId xmlns:a16="http://schemas.microsoft.com/office/drawing/2014/main" id="{4CD1FA9A-40F5-4971-B241-60DAD7857D2F}"/>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p:cNvSpPr>
            <a:spLocks noGrp="1"/>
          </p:cNvSpPr>
          <p:nvPr>
            <p:ph type="title"/>
          </p:nvPr>
        </p:nvSpPr>
        <p:spPr>
          <a:xfrm>
            <a:off x="0" y="-860"/>
            <a:ext cx="4364182" cy="480131"/>
          </a:xfrm>
        </p:spPr>
        <p:txBody>
          <a:bodyPr wrap="square">
            <a:spAutoFit/>
          </a:bodyPr>
          <a:lstStyle/>
          <a:p>
            <a:r>
              <a:rPr lang="en-US" sz="2800" b="1" dirty="0">
                <a:effectLst>
                  <a:outerShdw blurRad="38100" dist="38100" dir="2700000" algn="tl">
                    <a:srgbClr val="000000">
                      <a:alpha val="43137"/>
                    </a:srgbClr>
                  </a:outerShdw>
                </a:effectLst>
                <a:latin typeface="Trebuchet MS" panose="020B0603020202020204" pitchFamily="34" charset="0"/>
              </a:rPr>
              <a:t>HUKUM &amp; KRIMINALITAS</a:t>
            </a:r>
            <a:endParaRPr lang="id-ID" sz="2800" b="1" dirty="0">
              <a:effectLst>
                <a:outerShdw blurRad="38100" dist="38100" dir="2700000" algn="tl">
                  <a:srgbClr val="000000">
                    <a:alpha val="43137"/>
                  </a:srgbClr>
                </a:outerShdw>
              </a:effectLst>
              <a:latin typeface="Trebuchet MS" panose="020B0603020202020204"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4254804370"/>
              </p:ext>
            </p:extLst>
          </p:nvPr>
        </p:nvGraphicFramePr>
        <p:xfrm>
          <a:off x="242618" y="805350"/>
          <a:ext cx="11663055" cy="2791002"/>
        </p:xfrm>
        <a:graphic>
          <a:graphicData uri="http://schemas.openxmlformats.org/drawingml/2006/table">
            <a:tbl>
              <a:tblPr firstRow="1" bandRow="1">
                <a:tableStyleId>{5C22544A-7EE6-4342-B048-85BDC9FD1C3A}</a:tableStyleId>
              </a:tblPr>
              <a:tblGrid>
                <a:gridCol w="1493352">
                  <a:extLst>
                    <a:ext uri="{9D8B030D-6E8A-4147-A177-3AD203B41FA5}">
                      <a16:colId xmlns:a16="http://schemas.microsoft.com/office/drawing/2014/main" val="20000"/>
                    </a:ext>
                  </a:extLst>
                </a:gridCol>
                <a:gridCol w="5716947">
                  <a:extLst>
                    <a:ext uri="{9D8B030D-6E8A-4147-A177-3AD203B41FA5}">
                      <a16:colId xmlns:a16="http://schemas.microsoft.com/office/drawing/2014/main" val="20001"/>
                    </a:ext>
                  </a:extLst>
                </a:gridCol>
                <a:gridCol w="838905">
                  <a:extLst>
                    <a:ext uri="{9D8B030D-6E8A-4147-A177-3AD203B41FA5}">
                      <a16:colId xmlns:a16="http://schemas.microsoft.com/office/drawing/2014/main" val="20002"/>
                    </a:ext>
                  </a:extLst>
                </a:gridCol>
                <a:gridCol w="3613851">
                  <a:extLst>
                    <a:ext uri="{9D8B030D-6E8A-4147-A177-3AD203B41FA5}">
                      <a16:colId xmlns:a16="http://schemas.microsoft.com/office/drawing/2014/main" val="20003"/>
                    </a:ext>
                  </a:extLst>
                </a:gridCol>
              </a:tblGrid>
              <a:tr h="476871">
                <a:tc>
                  <a:txBody>
                    <a:bodyPr/>
                    <a:lstStyle/>
                    <a:p>
                      <a:pPr algn="ctr"/>
                      <a:r>
                        <a:rPr lang="en-ID" sz="1300" dirty="0">
                          <a:solidFill>
                            <a:schemeClr val="bg1"/>
                          </a:solidFill>
                          <a:latin typeface="Trebuchet MS" panose="020B0603020202020204" pitchFamily="34" charset="0"/>
                        </a:rPr>
                        <a:t>SUB SEKTOR</a:t>
                      </a:r>
                    </a:p>
                  </a:txBody>
                  <a:tcPr anchor="ctr">
                    <a:solidFill>
                      <a:srgbClr val="A277AF"/>
                    </a:solidFill>
                  </a:tcPr>
                </a:tc>
                <a:tc>
                  <a:txBody>
                    <a:bodyPr/>
                    <a:lstStyle/>
                    <a:p>
                      <a:pPr algn="ctr"/>
                      <a:r>
                        <a:rPr lang="en-ID" sz="1300" dirty="0">
                          <a:solidFill>
                            <a:schemeClr val="bg1"/>
                          </a:solidFill>
                          <a:latin typeface="Trebuchet MS" panose="020B0603020202020204" pitchFamily="34" charset="0"/>
                        </a:rPr>
                        <a:t>PERSOALAN</a:t>
                      </a:r>
                    </a:p>
                  </a:txBody>
                  <a:tcPr anchor="ctr">
                    <a:solidFill>
                      <a:srgbClr val="A277A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solidFill>
                            <a:schemeClr val="bg1"/>
                          </a:solidFill>
                          <a:latin typeface="Trebuchet MS" panose="020B0603020202020204" pitchFamily="34" charset="0"/>
                        </a:rPr>
                        <a:t>EKSPOS</a:t>
                      </a:r>
                    </a:p>
                  </a:txBody>
                  <a:tcPr anchor="ctr">
                    <a:solidFill>
                      <a:srgbClr val="A277A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solidFill>
                            <a:schemeClr val="bg1"/>
                          </a:solidFill>
                          <a:latin typeface="Trebuchet MS" panose="020B0603020202020204" pitchFamily="34" charset="0"/>
                        </a:rPr>
                        <a:t>REKOMENDASI</a:t>
                      </a:r>
                    </a:p>
                  </a:txBody>
                  <a:tcPr anchor="ctr">
                    <a:solidFill>
                      <a:srgbClr val="A277AF"/>
                    </a:solidFill>
                  </a:tcPr>
                </a:tc>
                <a:extLst>
                  <a:ext uri="{0D108BD9-81ED-4DB2-BD59-A6C34878D82A}">
                    <a16:rowId xmlns:a16="http://schemas.microsoft.com/office/drawing/2014/main" val="10000"/>
                  </a:ext>
                </a:extLst>
              </a:tr>
              <a:tr h="766399">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Pelanggaran</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Aturan</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Pelaksanaan</a:t>
                      </a:r>
                      <a:r>
                        <a:rPr lang="en-US" sz="1100" b="1" dirty="0">
                          <a:effectLst/>
                          <a:latin typeface="Trebuchet MS" panose="020B0603020202020204" pitchFamily="34" charset="0"/>
                          <a:ea typeface="Calibri" panose="020F0502020204030204" pitchFamily="34" charset="0"/>
                          <a:cs typeface="Tahoma" panose="020B0604030504040204" pitchFamily="34" charset="0"/>
                        </a:rPr>
                        <a:t> Pembangunan</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Direktur Eksekutif Lembaga Swadaya Masyarakat Indonesian Monitoring Development (LSM IMD), R Adnan, menilai pemecahan kegiatan pembangunan puskesmas yang dilakukan Dinkes Kota Pekanbaru melanggar hukum. Adnan juga mengatakan pelaksanaan proyek pemerintah tidak boleh menyimpang dari spesifikasi teknis.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melalui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Dinkes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perlu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mengklarifikasi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dugaan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korupsi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serta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pelanggaran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aturan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terkait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pelaksanaan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renovasi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gedung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Puskesmas</a:t>
                      </a:r>
                      <a:r>
                        <a:rPr lang="en-US" sz="1100" dirty="0">
                          <a:effectLst/>
                          <a:latin typeface="Trebuchet MS" panose="020B0603020202020204" pitchFamily="34" charset="0"/>
                          <a:ea typeface="Calibri" panose="020F0502020204030204" pitchFamily="34" charset="0"/>
                          <a:cs typeface="Tahoma" panose="020B0604030504040204" pitchFamily="34" charset="0"/>
                        </a:rPr>
                        <a:t>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Klarifikasi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perlu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diberikan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melalui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pejabat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terkait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atau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melalui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pejabat</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berwenang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guna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mengimbangi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wacana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negatif</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berkembang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terkait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buruknya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kinerja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Dinkes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melalui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proyek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tersebut</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1"/>
                  </a:ext>
                </a:extLst>
              </a:tr>
              <a:tr h="766399">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Penyalahgunaan</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Narkoba</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Kepala</a:t>
                      </a:r>
                      <a:r>
                        <a:rPr lang="en-US" sz="1100" dirty="0">
                          <a:effectLst/>
                          <a:latin typeface="Trebuchet MS" panose="020B0603020202020204" pitchFamily="34" charset="0"/>
                          <a:ea typeface="Calibri" panose="020F0502020204030204" pitchFamily="34" charset="0"/>
                          <a:cs typeface="Tahoma" panose="020B0604030504040204" pitchFamily="34" charset="0"/>
                        </a:rPr>
                        <a:t> BNNP Riau, </a:t>
                      </a:r>
                      <a:r>
                        <a:rPr lang="en-US" sz="1100" dirty="0" err="1">
                          <a:effectLst/>
                          <a:latin typeface="Trebuchet MS" panose="020B0603020202020204" pitchFamily="34" charset="0"/>
                          <a:ea typeface="Calibri" panose="020F0502020204030204" pitchFamily="34" charset="0"/>
                          <a:cs typeface="Tahoma" panose="020B0604030504040204" pitchFamily="34" charset="0"/>
                        </a:rPr>
                        <a:t>Untung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Subagyo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menyebut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generasi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milenial</a:t>
                      </a:r>
                      <a:r>
                        <a:rPr lang="en-US" sz="1100" dirty="0">
                          <a:effectLst/>
                          <a:latin typeface="Trebuchet MS" panose="020B0603020202020204" pitchFamily="34" charset="0"/>
                          <a:ea typeface="Calibri" panose="020F0502020204030204" pitchFamily="34" charset="0"/>
                          <a:cs typeface="Tahoma" panose="020B0604030504040204" pitchFamily="34" charset="0"/>
                        </a:rPr>
                        <a:t>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menjadi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sasaran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sindikat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narkoba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Untung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mengimbau</a:t>
                      </a:r>
                      <a:r>
                        <a:rPr lang="en-US" sz="1100" dirty="0">
                          <a:effectLst/>
                          <a:latin typeface="Trebuchet MS" panose="020B0603020202020204" pitchFamily="34" charset="0"/>
                          <a:ea typeface="Calibri" panose="020F0502020204030204" pitchFamily="34" charset="0"/>
                          <a:cs typeface="Tahoma" panose="020B0604030504040204" pitchFamily="34" charset="0"/>
                        </a:rPr>
                        <a:t> orang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tua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meningkatkan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pengawasan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terhadap</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anak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guna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mencegah</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peredaran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narkoba</a:t>
                      </a:r>
                      <a:r>
                        <a:rPr lang="en-US" sz="1100" dirty="0">
                          <a:effectLst/>
                          <a:latin typeface="Trebuchet MS" panose="020B0603020202020204" pitchFamily="34" charset="0"/>
                          <a:ea typeface="Calibri" panose="020F0502020204030204" pitchFamily="34" charset="0"/>
                          <a:cs typeface="Tahoma" panose="020B0604030504040204" pitchFamily="34" charset="0"/>
                        </a:rPr>
                        <a:t>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kalangan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generasi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milenial</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1</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sebaiknya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memublikasikan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upaya</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sedang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telah</a:t>
                      </a:r>
                      <a:r>
                        <a:rPr lang="en-US" sz="1100" dirty="0">
                          <a:effectLst/>
                          <a:latin typeface="Trebuchet MS" panose="020B0603020202020204" pitchFamily="34" charset="0"/>
                          <a:ea typeface="Calibri" panose="020F0502020204030204" pitchFamily="34" charset="0"/>
                          <a:cs typeface="Tahoma" panose="020B0604030504040204" pitchFamily="34" charset="0"/>
                        </a:rPr>
                        <a:t>, dan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akan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dilakukan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untuk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mencegah</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maraknya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peredaran</a:t>
                      </a:r>
                      <a:r>
                        <a:rPr lang="en-US" sz="1100" dirty="0">
                          <a:effectLst/>
                          <a:latin typeface="Trebuchet MS" panose="020B0603020202020204" pitchFamily="34" charset="0"/>
                          <a:ea typeface="Calibri" panose="020F0502020204030204" pitchFamily="34" charset="0"/>
                          <a:cs typeface="Tahoma" panose="020B0604030504040204" pitchFamily="34" charset="0"/>
                        </a:rPr>
                        <a:t> dan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penyalahgunaan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narkoba</a:t>
                      </a:r>
                      <a:r>
                        <a:rPr lang="en-US" sz="1100" dirty="0">
                          <a:effectLst/>
                          <a:latin typeface="Trebuchet MS" panose="020B0603020202020204" pitchFamily="34" charset="0"/>
                          <a:ea typeface="Calibri" panose="020F0502020204030204" pitchFamily="34" charset="0"/>
                          <a:cs typeface="Tahoma" panose="020B0604030504040204" pitchFamily="34" charset="0"/>
                        </a:rPr>
                        <a:t>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terutama</a:t>
                      </a:r>
                      <a:r>
                        <a:rPr lang="en-US" sz="1100" dirty="0">
                          <a:effectLst/>
                          <a:latin typeface="Trebuchet MS" panose="020B0603020202020204" pitchFamily="34" charset="0"/>
                          <a:ea typeface="Calibri" panose="020F0502020204030204" pitchFamily="34" charset="0"/>
                          <a:cs typeface="Tahoma" panose="020B0604030504040204" pitchFamily="34" charset="0"/>
                        </a:rPr>
                        <a:t>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kalangan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remaja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Publikasi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penting</a:t>
                      </a:r>
                      <a:r>
                        <a:rPr lang="en-US" sz="1100" dirty="0">
                          <a:effectLst/>
                          <a:latin typeface="Trebuchet MS" panose="020B0603020202020204" pitchFamily="34" charset="0"/>
                          <a:ea typeface="Calibri" panose="020F0502020204030204" pitchFamily="34" charset="0"/>
                          <a:cs typeface="Tahoma" panose="020B0604030504040204" pitchFamily="34" charset="0"/>
                        </a:rPr>
                        <a:t> agar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masyarakat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mengetahui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komitmen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turut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menjaga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kualitas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generasi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muda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74354144"/>
                  </a:ext>
                </a:extLst>
              </a:tr>
            </a:tbl>
          </a:graphicData>
        </a:graphic>
      </p:graphicFrame>
      <p:sp>
        <p:nvSpPr>
          <p:cNvPr id="13"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13</a:t>
            </a:fld>
            <a:endParaRPr lang="id-ID" sz="1600" dirty="0">
              <a:solidFill>
                <a:schemeClr val="tx1"/>
              </a:solidFill>
              <a:latin typeface="Trebuchet MS" panose="020B0603020202020204" pitchFamily="34" charset="0"/>
            </a:endParaRPr>
          </a:p>
        </p:txBody>
      </p:sp>
      <p:grpSp>
        <p:nvGrpSpPr>
          <p:cNvPr id="10" name="Group 9">
            <a:extLst>
              <a:ext uri="{FF2B5EF4-FFF2-40B4-BE49-F238E27FC236}">
                <a16:creationId xmlns:a16="http://schemas.microsoft.com/office/drawing/2014/main" id="{649D28AD-2031-4672-9DF2-C872D4C1B836}"/>
              </a:ext>
            </a:extLst>
          </p:cNvPr>
          <p:cNvGrpSpPr/>
          <p:nvPr/>
        </p:nvGrpSpPr>
        <p:grpSpPr>
          <a:xfrm>
            <a:off x="10420471" y="52298"/>
            <a:ext cx="1750747" cy="581025"/>
            <a:chOff x="8169011" y="323859"/>
            <a:chExt cx="1750747" cy="581025"/>
          </a:xfrm>
        </p:grpSpPr>
        <p:grpSp>
          <p:nvGrpSpPr>
            <p:cNvPr id="15" name="Group 14">
              <a:extLst>
                <a:ext uri="{FF2B5EF4-FFF2-40B4-BE49-F238E27FC236}">
                  <a16:creationId xmlns:a16="http://schemas.microsoft.com/office/drawing/2014/main" id="{B042330C-28D6-4FA5-87DD-1CD89C50DD0D}"/>
                </a:ext>
              </a:extLst>
            </p:cNvPr>
            <p:cNvGrpSpPr/>
            <p:nvPr/>
          </p:nvGrpSpPr>
          <p:grpSpPr>
            <a:xfrm>
              <a:off x="8169011" y="323859"/>
              <a:ext cx="1750747" cy="581025"/>
              <a:chOff x="8169011" y="323859"/>
              <a:chExt cx="1750747" cy="581025"/>
            </a:xfrm>
          </p:grpSpPr>
          <p:pic>
            <p:nvPicPr>
              <p:cNvPr id="17" name="Picture 1">
                <a:extLst>
                  <a:ext uri="{FF2B5EF4-FFF2-40B4-BE49-F238E27FC236}">
                    <a16:creationId xmlns:a16="http://schemas.microsoft.com/office/drawing/2014/main" id="{B32066CF-D5A6-43FC-9871-881AC0838E2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 Placeholder 1">
                <a:extLst>
                  <a:ext uri="{FF2B5EF4-FFF2-40B4-BE49-F238E27FC236}">
                    <a16:creationId xmlns:a16="http://schemas.microsoft.com/office/drawing/2014/main" id="{092942A9-AEB1-4D84-9BCF-D8CFFE900772}"/>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16" name="Text Placeholder 1">
              <a:extLst>
                <a:ext uri="{FF2B5EF4-FFF2-40B4-BE49-F238E27FC236}">
                  <a16:creationId xmlns:a16="http://schemas.microsoft.com/office/drawing/2014/main" id="{60FEB56B-4B0C-421E-B5AA-FAD706B59647}"/>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extLst>
      <p:ext uri="{BB962C8B-B14F-4D97-AF65-F5344CB8AC3E}">
        <p14:creationId xmlns:p14="http://schemas.microsoft.com/office/powerpoint/2010/main" val="12632113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849622" y="914741"/>
            <a:ext cx="2874778" cy="341632"/>
          </a:xfrm>
        </p:spPr>
        <p:txBody>
          <a:bodyPr wrap="square">
            <a:spAutoFit/>
          </a:bodyPr>
          <a:lstStyle/>
          <a:p>
            <a:pPr algn="ctr"/>
            <a:r>
              <a:rPr lang="en-US" sz="1800" b="1" dirty="0">
                <a:latin typeface="Trebuchet MS" panose="020B0603020202020204" pitchFamily="34" charset="0"/>
              </a:rPr>
              <a:t>HUKUM &amp; KRIMINALITAS</a:t>
            </a:r>
            <a:endParaRPr lang="id-ID" sz="1800" b="1" dirty="0">
              <a:latin typeface="Trebuchet MS" panose="020B0603020202020204" pitchFamily="34" charset="0"/>
            </a:endParaRPr>
          </a:p>
        </p:txBody>
      </p:sp>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id-ID" sz="2800" b="1" dirty="0">
                <a:effectLst>
                  <a:outerShdw blurRad="38100" dist="38100" dir="2700000" algn="tl">
                    <a:srgbClr val="000000">
                      <a:alpha val="43137"/>
                    </a:srgbClr>
                  </a:outerShdw>
                </a:effectLst>
                <a:latin typeface="Trebuchet MS" panose="020B0603020202020204" pitchFamily="34" charset="0"/>
              </a:rPr>
              <a:t>INFLUENCER</a:t>
            </a:r>
          </a:p>
        </p:txBody>
      </p:sp>
      <p:grpSp>
        <p:nvGrpSpPr>
          <p:cNvPr id="31" name="Group 30"/>
          <p:cNvGrpSpPr/>
          <p:nvPr/>
        </p:nvGrpSpPr>
        <p:grpSpPr>
          <a:xfrm>
            <a:off x="457515" y="6139390"/>
            <a:ext cx="2528325" cy="646554"/>
            <a:chOff x="431637" y="6217024"/>
            <a:chExt cx="2528325" cy="646554"/>
          </a:xfrm>
        </p:grpSpPr>
        <p:sp>
          <p:nvSpPr>
            <p:cNvPr id="32" name="Rectangle 31"/>
            <p:cNvSpPr/>
            <p:nvPr/>
          </p:nvSpPr>
          <p:spPr>
            <a:xfrm>
              <a:off x="438261" y="6270032"/>
              <a:ext cx="132522" cy="108357"/>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3" name="Rectangle 32"/>
            <p:cNvSpPr/>
            <p:nvPr/>
          </p:nvSpPr>
          <p:spPr>
            <a:xfrm>
              <a:off x="431637" y="6475440"/>
              <a:ext cx="132522" cy="108357"/>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4" name="Rectangle 33"/>
            <p:cNvSpPr/>
            <p:nvPr/>
          </p:nvSpPr>
          <p:spPr>
            <a:xfrm>
              <a:off x="438265" y="6680848"/>
              <a:ext cx="132522" cy="108357"/>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5" name="TextBox 34"/>
            <p:cNvSpPr txBox="1"/>
            <p:nvPr/>
          </p:nvSpPr>
          <p:spPr>
            <a:xfrm>
              <a:off x="597290" y="6217024"/>
              <a:ext cx="1245704" cy="261610"/>
            </a:xfrm>
            <a:prstGeom prst="rect">
              <a:avLst/>
            </a:prstGeom>
            <a:noFill/>
          </p:spPr>
          <p:txBody>
            <a:bodyPr wrap="square" rtlCol="0">
              <a:spAutoFit/>
            </a:bodyPr>
            <a:lstStyle/>
            <a:p>
              <a:r>
                <a:rPr lang="en-ID" sz="1100" dirty="0" err="1">
                  <a:latin typeface="Trebuchet MS" panose="020B0603020202020204" pitchFamily="34" charset="0"/>
                </a:rPr>
                <a:t>Pemerintah</a:t>
              </a:r>
              <a:endParaRPr lang="en-ID" sz="1100" dirty="0">
                <a:latin typeface="Trebuchet MS" panose="020B0603020202020204" pitchFamily="34" charset="0"/>
              </a:endParaRPr>
            </a:p>
          </p:txBody>
        </p:sp>
        <p:sp>
          <p:nvSpPr>
            <p:cNvPr id="36" name="TextBox 35"/>
            <p:cNvSpPr txBox="1"/>
            <p:nvPr/>
          </p:nvSpPr>
          <p:spPr>
            <a:xfrm>
              <a:off x="603918" y="6395928"/>
              <a:ext cx="1245704" cy="261610"/>
            </a:xfrm>
            <a:prstGeom prst="rect">
              <a:avLst/>
            </a:prstGeom>
            <a:noFill/>
          </p:spPr>
          <p:txBody>
            <a:bodyPr wrap="square" rtlCol="0">
              <a:spAutoFit/>
            </a:bodyPr>
            <a:lstStyle/>
            <a:p>
              <a:r>
                <a:rPr lang="en-ID" sz="1100" dirty="0" err="1">
                  <a:latin typeface="Trebuchet MS" panose="020B0603020202020204" pitchFamily="34" charset="0"/>
                </a:rPr>
                <a:t>Politisi</a:t>
              </a:r>
              <a:endParaRPr lang="en-ID" sz="1100" dirty="0">
                <a:latin typeface="Trebuchet MS" panose="020B0603020202020204" pitchFamily="34" charset="0"/>
              </a:endParaRPr>
            </a:p>
          </p:txBody>
        </p:sp>
        <p:sp>
          <p:nvSpPr>
            <p:cNvPr id="37" name="TextBox 36"/>
            <p:cNvSpPr txBox="1"/>
            <p:nvPr/>
          </p:nvSpPr>
          <p:spPr>
            <a:xfrm>
              <a:off x="590663" y="6594708"/>
              <a:ext cx="1245704" cy="261610"/>
            </a:xfrm>
            <a:prstGeom prst="rect">
              <a:avLst/>
            </a:prstGeom>
            <a:noFill/>
          </p:spPr>
          <p:txBody>
            <a:bodyPr wrap="square" rtlCol="0">
              <a:spAutoFit/>
            </a:bodyPr>
            <a:lstStyle/>
            <a:p>
              <a:r>
                <a:rPr lang="en-ID" sz="1100" dirty="0">
                  <a:latin typeface="Trebuchet MS" panose="020B0603020202020204" pitchFamily="34" charset="0"/>
                </a:rPr>
                <a:t>Masyarakat</a:t>
              </a:r>
            </a:p>
          </p:txBody>
        </p:sp>
        <p:sp>
          <p:nvSpPr>
            <p:cNvPr id="38" name="Rectangle 37"/>
            <p:cNvSpPr/>
            <p:nvPr/>
          </p:nvSpPr>
          <p:spPr>
            <a:xfrm>
              <a:off x="1591205" y="6296536"/>
              <a:ext cx="132522" cy="108357"/>
            </a:xfrm>
            <a:prstGeom prst="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9" name="TextBox 38"/>
            <p:cNvSpPr txBox="1"/>
            <p:nvPr/>
          </p:nvSpPr>
          <p:spPr>
            <a:xfrm>
              <a:off x="1710473" y="6230273"/>
              <a:ext cx="1245704" cy="261610"/>
            </a:xfrm>
            <a:prstGeom prst="rect">
              <a:avLst/>
            </a:prstGeom>
            <a:noFill/>
          </p:spPr>
          <p:txBody>
            <a:bodyPr wrap="square" rtlCol="0">
              <a:spAutoFit/>
            </a:bodyPr>
            <a:lstStyle/>
            <a:p>
              <a:r>
                <a:rPr lang="en-ID" sz="1100" dirty="0" err="1">
                  <a:latin typeface="Trebuchet MS" panose="020B0603020202020204" pitchFamily="34" charset="0"/>
                </a:rPr>
                <a:t>Ormas</a:t>
              </a:r>
              <a:endParaRPr lang="en-ID" sz="1100" dirty="0">
                <a:latin typeface="Trebuchet MS" panose="020B0603020202020204" pitchFamily="34" charset="0"/>
              </a:endParaRPr>
            </a:p>
          </p:txBody>
        </p:sp>
        <p:sp>
          <p:nvSpPr>
            <p:cNvPr id="40" name="Rectangle 39"/>
            <p:cNvSpPr/>
            <p:nvPr/>
          </p:nvSpPr>
          <p:spPr>
            <a:xfrm>
              <a:off x="1600033" y="6482700"/>
              <a:ext cx="132522" cy="108357"/>
            </a:xfrm>
            <a:prstGeom prst="rect">
              <a:avLst/>
            </a:prstGeom>
            <a:solidFill>
              <a:srgbClr val="EF03BC"/>
            </a:solidFill>
            <a:ln>
              <a:solidFill>
                <a:srgbClr val="EF03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1" name="TextBox 40"/>
            <p:cNvSpPr txBox="1"/>
            <p:nvPr/>
          </p:nvSpPr>
          <p:spPr>
            <a:xfrm>
              <a:off x="1714258" y="6417702"/>
              <a:ext cx="1245704" cy="261610"/>
            </a:xfrm>
            <a:prstGeom prst="rect">
              <a:avLst/>
            </a:prstGeom>
            <a:noFill/>
          </p:spPr>
          <p:txBody>
            <a:bodyPr wrap="square" rtlCol="0">
              <a:spAutoFit/>
            </a:bodyPr>
            <a:lstStyle/>
            <a:p>
              <a:r>
                <a:rPr lang="en-ID" sz="1100" dirty="0">
                  <a:latin typeface="Trebuchet MS" panose="020B0603020202020204" pitchFamily="34" charset="0"/>
                </a:rPr>
                <a:t>LSM</a:t>
              </a:r>
            </a:p>
          </p:txBody>
        </p:sp>
        <p:sp>
          <p:nvSpPr>
            <p:cNvPr id="42" name="Rectangle 41"/>
            <p:cNvSpPr/>
            <p:nvPr/>
          </p:nvSpPr>
          <p:spPr>
            <a:xfrm>
              <a:off x="1592155" y="6673594"/>
              <a:ext cx="132522" cy="108357"/>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3" name="TextBox 42"/>
            <p:cNvSpPr txBox="1"/>
            <p:nvPr/>
          </p:nvSpPr>
          <p:spPr>
            <a:xfrm>
              <a:off x="1701011" y="6601968"/>
              <a:ext cx="1245704" cy="261610"/>
            </a:xfrm>
            <a:prstGeom prst="rect">
              <a:avLst/>
            </a:prstGeom>
            <a:noFill/>
          </p:spPr>
          <p:txBody>
            <a:bodyPr wrap="square" rtlCol="0">
              <a:spAutoFit/>
            </a:bodyPr>
            <a:lstStyle/>
            <a:p>
              <a:r>
                <a:rPr lang="en-ID" sz="1100" dirty="0" err="1">
                  <a:latin typeface="Trebuchet MS" panose="020B0603020202020204" pitchFamily="34" charset="0"/>
                </a:rPr>
                <a:t>Akademisi</a:t>
              </a:r>
              <a:endParaRPr lang="en-ID" sz="1100" dirty="0">
                <a:latin typeface="Trebuchet MS" panose="020B0603020202020204" pitchFamily="34" charset="0"/>
              </a:endParaRPr>
            </a:p>
          </p:txBody>
        </p:sp>
      </p:grpSp>
      <p:sp>
        <p:nvSpPr>
          <p:cNvPr id="27"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14</a:t>
            </a:fld>
            <a:endParaRPr lang="id-ID" sz="1600" dirty="0">
              <a:solidFill>
                <a:schemeClr val="tx1"/>
              </a:solidFill>
              <a:latin typeface="Trebuchet MS" panose="020B0603020202020204" pitchFamily="34" charset="0"/>
            </a:endParaRPr>
          </a:p>
        </p:txBody>
      </p:sp>
      <p:graphicFrame>
        <p:nvGraphicFramePr>
          <p:cNvPr id="26" name="Chart 25"/>
          <p:cNvGraphicFramePr/>
          <p:nvPr>
            <p:extLst>
              <p:ext uri="{D42A27DB-BD31-4B8C-83A1-F6EECF244321}">
                <p14:modId xmlns:p14="http://schemas.microsoft.com/office/powerpoint/2010/main" val="684276977"/>
              </p:ext>
            </p:extLst>
          </p:nvPr>
        </p:nvGraphicFramePr>
        <p:xfrm>
          <a:off x="384865" y="1265105"/>
          <a:ext cx="5545289" cy="4862343"/>
        </p:xfrm>
        <a:graphic>
          <a:graphicData uri="http://schemas.openxmlformats.org/drawingml/2006/chart">
            <c:chart xmlns:c="http://schemas.openxmlformats.org/drawingml/2006/chart" xmlns:r="http://schemas.openxmlformats.org/officeDocument/2006/relationships" r:id="rId2"/>
          </a:graphicData>
        </a:graphic>
      </p:graphicFrame>
      <p:grpSp>
        <p:nvGrpSpPr>
          <p:cNvPr id="24" name="Group 23">
            <a:extLst>
              <a:ext uri="{FF2B5EF4-FFF2-40B4-BE49-F238E27FC236}">
                <a16:creationId xmlns:a16="http://schemas.microsoft.com/office/drawing/2014/main" id="{49A3A724-53B9-493E-B05F-7D13EB8F8BAE}"/>
              </a:ext>
            </a:extLst>
          </p:cNvPr>
          <p:cNvGrpSpPr/>
          <p:nvPr/>
        </p:nvGrpSpPr>
        <p:grpSpPr>
          <a:xfrm>
            <a:off x="10420471" y="52298"/>
            <a:ext cx="1750747" cy="581025"/>
            <a:chOff x="8169011" y="323859"/>
            <a:chExt cx="1750747" cy="581025"/>
          </a:xfrm>
        </p:grpSpPr>
        <p:grpSp>
          <p:nvGrpSpPr>
            <p:cNvPr id="25" name="Group 24">
              <a:extLst>
                <a:ext uri="{FF2B5EF4-FFF2-40B4-BE49-F238E27FC236}">
                  <a16:creationId xmlns:a16="http://schemas.microsoft.com/office/drawing/2014/main" id="{E8F51BE2-1561-4FDA-9529-72D50087FBF6}"/>
                </a:ext>
              </a:extLst>
            </p:cNvPr>
            <p:cNvGrpSpPr/>
            <p:nvPr/>
          </p:nvGrpSpPr>
          <p:grpSpPr>
            <a:xfrm>
              <a:off x="8169011" y="323859"/>
              <a:ext cx="1750747" cy="581025"/>
              <a:chOff x="8169011" y="323859"/>
              <a:chExt cx="1750747" cy="581025"/>
            </a:xfrm>
          </p:grpSpPr>
          <p:pic>
            <p:nvPicPr>
              <p:cNvPr id="47" name="Picture 1">
                <a:extLst>
                  <a:ext uri="{FF2B5EF4-FFF2-40B4-BE49-F238E27FC236}">
                    <a16:creationId xmlns:a16="http://schemas.microsoft.com/office/drawing/2014/main" id="{970EE6BD-B604-48AD-9644-61A999722CB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 name="Text Placeholder 1">
                <a:extLst>
                  <a:ext uri="{FF2B5EF4-FFF2-40B4-BE49-F238E27FC236}">
                    <a16:creationId xmlns:a16="http://schemas.microsoft.com/office/drawing/2014/main" id="{37986674-3B28-4C7F-9C42-F2B3FA91675C}"/>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46" name="Text Placeholder 1">
              <a:extLst>
                <a:ext uri="{FF2B5EF4-FFF2-40B4-BE49-F238E27FC236}">
                  <a16:creationId xmlns:a16="http://schemas.microsoft.com/office/drawing/2014/main" id="{7621CDFB-353F-4D3E-8978-27A1530BDAC7}"/>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extLst>
      <p:ext uri="{BB962C8B-B14F-4D97-AF65-F5344CB8AC3E}">
        <p14:creationId xmlns:p14="http://schemas.microsoft.com/office/powerpoint/2010/main" val="26465948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Chart 10"/>
          <p:cNvGraphicFramePr/>
          <p:nvPr>
            <p:extLst>
              <p:ext uri="{D42A27DB-BD31-4B8C-83A1-F6EECF244321}">
                <p14:modId xmlns:p14="http://schemas.microsoft.com/office/powerpoint/2010/main" val="758175645"/>
              </p:ext>
            </p:extLst>
          </p:nvPr>
        </p:nvGraphicFramePr>
        <p:xfrm>
          <a:off x="384865" y="1265105"/>
          <a:ext cx="5545289" cy="4862343"/>
        </p:xfrm>
        <a:graphic>
          <a:graphicData uri="http://schemas.openxmlformats.org/drawingml/2006/chart">
            <c:chart xmlns:c="http://schemas.openxmlformats.org/drawingml/2006/chart" xmlns:r="http://schemas.openxmlformats.org/officeDocument/2006/relationships" r:id="rId2"/>
          </a:graphicData>
        </a:graphic>
      </p:graphicFrame>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effectLst>
                  <a:outerShdw blurRad="38100" dist="38100" dir="2700000" algn="tl">
                    <a:srgbClr val="000000">
                      <a:alpha val="43137"/>
                    </a:srgbClr>
                  </a:outerShdw>
                </a:effectLst>
                <a:latin typeface="Trebuchet MS" panose="020B0603020202020204" pitchFamily="34" charset="0"/>
              </a:rPr>
              <a:t>MEDIA INTEREST</a:t>
            </a:r>
            <a:endParaRPr lang="id-ID" sz="2800" b="1" dirty="0">
              <a:effectLst>
                <a:outerShdw blurRad="38100" dist="38100" dir="2700000" algn="tl">
                  <a:srgbClr val="000000">
                    <a:alpha val="43137"/>
                  </a:srgbClr>
                </a:outerShdw>
              </a:effectLst>
              <a:latin typeface="Trebuchet MS" panose="020B0603020202020204" pitchFamily="34" charset="0"/>
            </a:endParaRPr>
          </a:p>
        </p:txBody>
      </p:sp>
      <p:sp>
        <p:nvSpPr>
          <p:cNvPr id="35"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15</a:t>
            </a:fld>
            <a:endParaRPr lang="id-ID" sz="1600" dirty="0">
              <a:solidFill>
                <a:schemeClr val="tx1"/>
              </a:solidFill>
              <a:latin typeface="Trebuchet MS" panose="020B0603020202020204" pitchFamily="34" charset="0"/>
            </a:endParaRPr>
          </a:p>
        </p:txBody>
      </p:sp>
      <p:sp>
        <p:nvSpPr>
          <p:cNvPr id="13" name="Title 1">
            <a:extLst>
              <a:ext uri="{FF2B5EF4-FFF2-40B4-BE49-F238E27FC236}">
                <a16:creationId xmlns:a16="http://schemas.microsoft.com/office/drawing/2014/main" id="{4013CF14-ED2A-4162-ACDA-B0033F8B093A}"/>
              </a:ext>
            </a:extLst>
          </p:cNvPr>
          <p:cNvSpPr txBox="1">
            <a:spLocks/>
          </p:cNvSpPr>
          <p:nvPr/>
        </p:nvSpPr>
        <p:spPr>
          <a:xfrm>
            <a:off x="1849622" y="914741"/>
            <a:ext cx="2874778"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800" b="1">
                <a:latin typeface="Trebuchet MS" panose="020B0603020202020204" pitchFamily="34" charset="0"/>
              </a:rPr>
              <a:t>HUKUM &amp; KRIMINALITAS</a:t>
            </a:r>
            <a:endParaRPr lang="id-ID" sz="1800" b="1" dirty="0">
              <a:latin typeface="Trebuchet MS" panose="020B0603020202020204" pitchFamily="34" charset="0"/>
            </a:endParaRPr>
          </a:p>
        </p:txBody>
      </p:sp>
      <p:grpSp>
        <p:nvGrpSpPr>
          <p:cNvPr id="12" name="Group 11">
            <a:extLst>
              <a:ext uri="{FF2B5EF4-FFF2-40B4-BE49-F238E27FC236}">
                <a16:creationId xmlns:a16="http://schemas.microsoft.com/office/drawing/2014/main" id="{4E901667-9F36-4BF1-B211-3782181ED4AC}"/>
              </a:ext>
            </a:extLst>
          </p:cNvPr>
          <p:cNvGrpSpPr/>
          <p:nvPr/>
        </p:nvGrpSpPr>
        <p:grpSpPr>
          <a:xfrm>
            <a:off x="10420471" y="52298"/>
            <a:ext cx="1750747" cy="581025"/>
            <a:chOff x="8169011" y="323859"/>
            <a:chExt cx="1750747" cy="581025"/>
          </a:xfrm>
        </p:grpSpPr>
        <p:grpSp>
          <p:nvGrpSpPr>
            <p:cNvPr id="14" name="Group 13">
              <a:extLst>
                <a:ext uri="{FF2B5EF4-FFF2-40B4-BE49-F238E27FC236}">
                  <a16:creationId xmlns:a16="http://schemas.microsoft.com/office/drawing/2014/main" id="{7533857E-1DCE-4C36-8148-7B88544F2DCC}"/>
                </a:ext>
              </a:extLst>
            </p:cNvPr>
            <p:cNvGrpSpPr/>
            <p:nvPr/>
          </p:nvGrpSpPr>
          <p:grpSpPr>
            <a:xfrm>
              <a:off x="8169011" y="323859"/>
              <a:ext cx="1750747" cy="581025"/>
              <a:chOff x="8169011" y="323859"/>
              <a:chExt cx="1750747" cy="581025"/>
            </a:xfrm>
          </p:grpSpPr>
          <p:pic>
            <p:nvPicPr>
              <p:cNvPr id="16" name="Picture 1">
                <a:extLst>
                  <a:ext uri="{FF2B5EF4-FFF2-40B4-BE49-F238E27FC236}">
                    <a16:creationId xmlns:a16="http://schemas.microsoft.com/office/drawing/2014/main" id="{C632BB9D-06DB-4E05-A762-9B80AD62411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Placeholder 1">
                <a:extLst>
                  <a:ext uri="{FF2B5EF4-FFF2-40B4-BE49-F238E27FC236}">
                    <a16:creationId xmlns:a16="http://schemas.microsoft.com/office/drawing/2014/main" id="{B2B2DF46-38EF-4B06-A169-CE97D4456368}"/>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15" name="Text Placeholder 1">
              <a:extLst>
                <a:ext uri="{FF2B5EF4-FFF2-40B4-BE49-F238E27FC236}">
                  <a16:creationId xmlns:a16="http://schemas.microsoft.com/office/drawing/2014/main" id="{959E9BFA-70D5-453E-96F4-F680266D7826}"/>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extLst>
      <p:ext uri="{BB962C8B-B14F-4D97-AF65-F5344CB8AC3E}">
        <p14:creationId xmlns:p14="http://schemas.microsoft.com/office/powerpoint/2010/main" val="30920416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p:cNvSpPr>
            <a:spLocks noGrp="1"/>
          </p:cNvSpPr>
          <p:nvPr>
            <p:ph type="title"/>
          </p:nvPr>
        </p:nvSpPr>
        <p:spPr>
          <a:xfrm>
            <a:off x="0" y="9236"/>
            <a:ext cx="3943927" cy="480131"/>
          </a:xfrm>
        </p:spPr>
        <p:txBody>
          <a:bodyPr wrap="square">
            <a:spAutoFit/>
          </a:bodyPr>
          <a:lstStyle/>
          <a:p>
            <a:r>
              <a:rPr lang="en-US" sz="2800" b="1" dirty="0">
                <a:effectLst>
                  <a:outerShdw blurRad="38100" dist="38100" dir="2700000" algn="tl">
                    <a:srgbClr val="000000">
                      <a:alpha val="43137"/>
                    </a:srgbClr>
                  </a:outerShdw>
                </a:effectLst>
                <a:latin typeface="Trebuchet MS" panose="020B0603020202020204" pitchFamily="34" charset="0"/>
              </a:rPr>
              <a:t>TRANSPORTASI</a:t>
            </a:r>
            <a:endParaRPr lang="id-ID" sz="2800" b="1" dirty="0">
              <a:effectLst>
                <a:outerShdw blurRad="38100" dist="38100" dir="2700000" algn="tl">
                  <a:srgbClr val="000000">
                    <a:alpha val="43137"/>
                  </a:srgbClr>
                </a:outerShdw>
              </a:effectLst>
              <a:latin typeface="Trebuchet MS" panose="020B0603020202020204"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597914655"/>
              </p:ext>
            </p:extLst>
          </p:nvPr>
        </p:nvGraphicFramePr>
        <p:xfrm>
          <a:off x="242618" y="805350"/>
          <a:ext cx="11706764" cy="1364855"/>
        </p:xfrm>
        <a:graphic>
          <a:graphicData uri="http://schemas.openxmlformats.org/drawingml/2006/table">
            <a:tbl>
              <a:tblPr firstRow="1" bandRow="1">
                <a:tableStyleId>{5C22544A-7EE6-4342-B048-85BDC9FD1C3A}</a:tableStyleId>
              </a:tblPr>
              <a:tblGrid>
                <a:gridCol w="1669309">
                  <a:extLst>
                    <a:ext uri="{9D8B030D-6E8A-4147-A177-3AD203B41FA5}">
                      <a16:colId xmlns:a16="http://schemas.microsoft.com/office/drawing/2014/main" val="20000"/>
                    </a:ext>
                  </a:extLst>
                </a:gridCol>
                <a:gridCol w="5611091">
                  <a:extLst>
                    <a:ext uri="{9D8B030D-6E8A-4147-A177-3AD203B41FA5}">
                      <a16:colId xmlns:a16="http://schemas.microsoft.com/office/drawing/2014/main" val="20001"/>
                    </a:ext>
                  </a:extLst>
                </a:gridCol>
                <a:gridCol w="886691">
                  <a:extLst>
                    <a:ext uri="{9D8B030D-6E8A-4147-A177-3AD203B41FA5}">
                      <a16:colId xmlns:a16="http://schemas.microsoft.com/office/drawing/2014/main" val="20002"/>
                    </a:ext>
                  </a:extLst>
                </a:gridCol>
                <a:gridCol w="3539673">
                  <a:extLst>
                    <a:ext uri="{9D8B030D-6E8A-4147-A177-3AD203B41FA5}">
                      <a16:colId xmlns:a16="http://schemas.microsoft.com/office/drawing/2014/main" val="20003"/>
                    </a:ext>
                  </a:extLst>
                </a:gridCol>
              </a:tblGrid>
              <a:tr h="476871">
                <a:tc>
                  <a:txBody>
                    <a:bodyPr/>
                    <a:lstStyle/>
                    <a:p>
                      <a:pPr algn="ctr"/>
                      <a:r>
                        <a:rPr lang="en-ID" sz="1300" dirty="0">
                          <a:solidFill>
                            <a:schemeClr val="bg1"/>
                          </a:solidFill>
                          <a:latin typeface="Trebuchet MS" panose="020B0603020202020204" pitchFamily="34" charset="0"/>
                        </a:rPr>
                        <a:t>SUB SEKTOR</a:t>
                      </a:r>
                    </a:p>
                  </a:txBody>
                  <a:tcPr anchor="ctr">
                    <a:solidFill>
                      <a:srgbClr val="CC00FF"/>
                    </a:solidFill>
                  </a:tcPr>
                </a:tc>
                <a:tc>
                  <a:txBody>
                    <a:bodyPr/>
                    <a:lstStyle/>
                    <a:p>
                      <a:pPr algn="ctr"/>
                      <a:r>
                        <a:rPr lang="en-ID" sz="1300" dirty="0">
                          <a:solidFill>
                            <a:schemeClr val="bg1"/>
                          </a:solidFill>
                          <a:latin typeface="Trebuchet MS" panose="020B0603020202020204" pitchFamily="34" charset="0"/>
                        </a:rPr>
                        <a:t>PERSOALAN</a:t>
                      </a:r>
                    </a:p>
                  </a:txBody>
                  <a:tcPr anchor="ctr">
                    <a:solidFill>
                      <a:srgbClr val="CC00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solidFill>
                            <a:schemeClr val="bg1"/>
                          </a:solidFill>
                          <a:latin typeface="Trebuchet MS" panose="020B0603020202020204" pitchFamily="34" charset="0"/>
                        </a:rPr>
                        <a:t>EKSPOS</a:t>
                      </a:r>
                    </a:p>
                  </a:txBody>
                  <a:tcPr anchor="ctr">
                    <a:solidFill>
                      <a:srgbClr val="CC00FF"/>
                    </a:solidFill>
                  </a:tcPr>
                </a:tc>
                <a:tc>
                  <a:txBody>
                    <a:bodyPr/>
                    <a:lstStyle/>
                    <a:p>
                      <a:pPr algn="ctr"/>
                      <a:r>
                        <a:rPr lang="en-ID" sz="1300" dirty="0">
                          <a:solidFill>
                            <a:schemeClr val="bg1"/>
                          </a:solidFill>
                          <a:latin typeface="Trebuchet MS" panose="020B0603020202020204" pitchFamily="34" charset="0"/>
                        </a:rPr>
                        <a:t>REKOMENDASI</a:t>
                      </a:r>
                    </a:p>
                  </a:txBody>
                  <a:tcPr anchor="ctr">
                    <a:solidFill>
                      <a:srgbClr val="CC00FF"/>
                    </a:solidFill>
                  </a:tcPr>
                </a:tc>
                <a:extLst>
                  <a:ext uri="{0D108BD9-81ED-4DB2-BD59-A6C34878D82A}">
                    <a16:rowId xmlns:a16="http://schemas.microsoft.com/office/drawing/2014/main" val="10000"/>
                  </a:ext>
                </a:extLst>
              </a:tr>
              <a:tr h="813279">
                <a:tc>
                  <a:txBody>
                    <a:bodyPr/>
                    <a:lstStyle/>
                    <a:p>
                      <a:pPr marL="0" marR="0" algn="ctr">
                        <a:lnSpc>
                          <a:spcPct val="107000"/>
                        </a:lnSpc>
                        <a:spcBef>
                          <a:spcPts val="0"/>
                        </a:spcBef>
                        <a:spcAft>
                          <a:spcPts val="0"/>
                        </a:spcAft>
                      </a:pPr>
                      <a:r>
                        <a:rPr lang="en-US" sz="1100" b="1" dirty="0">
                          <a:effectLst/>
                          <a:latin typeface="Trebuchet MS" panose="020B0603020202020204" pitchFamily="34" charset="0"/>
                          <a:ea typeface="Calibri" panose="020F0502020204030204" pitchFamily="34" charset="0"/>
                          <a:cs typeface="Tahoma" panose="020B0604030504040204" pitchFamily="34" charset="0"/>
                        </a:rPr>
                        <a:t>Jalan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Rusak</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Jalan Dharma Bakti di Kec. Payung Sekaki yang rusak tidak kunjung diperbaiki lantaran terkendala proses lelang yang belum selesai. Beberapa warga dan pengguna jalan di kawasan tersebut kecewa dengan molornya rencana perbaikan jalan rusak. Warga, Wandi, berharap Pemko segera memperbaiki agar tidak menyebabkan laka lantas.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2</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melalui</a:t>
                      </a:r>
                      <a:r>
                        <a:rPr lang="en-US" sz="1100" dirty="0">
                          <a:effectLst/>
                          <a:latin typeface="Trebuchet MS" panose="020B0603020202020204" pitchFamily="34" charset="0"/>
                          <a:ea typeface="Calibri" panose="020F0502020204030204" pitchFamily="34" charset="0"/>
                          <a:cs typeface="Tahoma" panose="020B0604030504040204" pitchFamily="34" charset="0"/>
                        </a:rPr>
                        <a:t> DPUPR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perlu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terus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memublikasikan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progres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perbaikan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jalan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rusak</a:t>
                      </a:r>
                      <a:r>
                        <a:rPr lang="en-US" sz="1100" dirty="0">
                          <a:effectLst/>
                          <a:latin typeface="Trebuchet MS" panose="020B0603020202020204" pitchFamily="34" charset="0"/>
                          <a:ea typeface="Calibri" panose="020F0502020204030204" pitchFamily="34" charset="0"/>
                          <a:cs typeface="Tahoma" panose="020B0604030504040204" pitchFamily="34" charset="0"/>
                        </a:rPr>
                        <a:t>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Hal </a:t>
                      </a:r>
                      <a:r>
                        <a:rPr lang="en-US" sz="1100" dirty="0" err="1">
                          <a:effectLst/>
                          <a:latin typeface="Trebuchet MS" panose="020B0603020202020204" pitchFamily="34" charset="0"/>
                          <a:ea typeface="Calibri" panose="020F0502020204030204" pitchFamily="34" charset="0"/>
                          <a:cs typeface="Tahoma" panose="020B0604030504040204" pitchFamily="34" charset="0"/>
                        </a:rPr>
                        <a:t>ini</a:t>
                      </a:r>
                      <a:r>
                        <a:rPr lang="en-US" sz="1100" dirty="0">
                          <a:effectLst/>
                          <a:latin typeface="Trebuchet MS" panose="020B0603020202020204" pitchFamily="34" charset="0"/>
                          <a:ea typeface="Calibri" panose="020F0502020204030204" pitchFamily="34" charset="0"/>
                          <a:cs typeface="Tahoma" panose="020B0604030504040204" pitchFamily="34" charset="0"/>
                        </a:rPr>
                        <a:t> agar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masyarakat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mengetahui</a:t>
                      </a:r>
                      <a:r>
                        <a:rPr lang="en-US" sz="1100" dirty="0">
                          <a:effectLst/>
                          <a:latin typeface="Trebuchet MS" panose="020B0603020202020204" pitchFamily="34" charset="0"/>
                          <a:ea typeface="Calibri" panose="020F0502020204030204" pitchFamily="34" charset="0"/>
                          <a:cs typeface="Tahoma" panose="020B0604030504040204" pitchFamily="34" charset="0"/>
                        </a:rPr>
                        <a:t> dan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citra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sebagai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institusi</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senantiasa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merealisasikan</a:t>
                      </a:r>
                      <a:r>
                        <a:rPr lang="en-US" sz="1100" dirty="0">
                          <a:effectLst/>
                          <a:latin typeface="Trebuchet MS" panose="020B0603020202020204" pitchFamily="34" charset="0"/>
                          <a:ea typeface="Calibri" panose="020F0502020204030204" pitchFamily="34" charset="0"/>
                          <a:cs typeface="Tahoma" panose="020B0604030504040204" pitchFamily="34" charset="0"/>
                        </a:rPr>
                        <a:t> target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serta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janji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pelayanan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publik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dapat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terwujud</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73247725"/>
                  </a:ext>
                </a:extLst>
              </a:tr>
            </a:tbl>
          </a:graphicData>
        </a:graphic>
      </p:graphicFrame>
      <p:sp>
        <p:nvSpPr>
          <p:cNvPr id="13"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16</a:t>
            </a:fld>
            <a:endParaRPr lang="id-ID" sz="1600" dirty="0">
              <a:solidFill>
                <a:schemeClr val="tx1"/>
              </a:solidFill>
              <a:latin typeface="Trebuchet MS" panose="020B0603020202020204" pitchFamily="34" charset="0"/>
            </a:endParaRPr>
          </a:p>
        </p:txBody>
      </p:sp>
      <p:grpSp>
        <p:nvGrpSpPr>
          <p:cNvPr id="10" name="Group 9">
            <a:extLst>
              <a:ext uri="{FF2B5EF4-FFF2-40B4-BE49-F238E27FC236}">
                <a16:creationId xmlns:a16="http://schemas.microsoft.com/office/drawing/2014/main" id="{DEAEA77E-3417-4125-BC03-2917DFD37C79}"/>
              </a:ext>
            </a:extLst>
          </p:cNvPr>
          <p:cNvGrpSpPr/>
          <p:nvPr/>
        </p:nvGrpSpPr>
        <p:grpSpPr>
          <a:xfrm>
            <a:off x="10420471" y="52298"/>
            <a:ext cx="1750747" cy="581025"/>
            <a:chOff x="8169011" y="323859"/>
            <a:chExt cx="1750747" cy="581025"/>
          </a:xfrm>
        </p:grpSpPr>
        <p:grpSp>
          <p:nvGrpSpPr>
            <p:cNvPr id="15" name="Group 14">
              <a:extLst>
                <a:ext uri="{FF2B5EF4-FFF2-40B4-BE49-F238E27FC236}">
                  <a16:creationId xmlns:a16="http://schemas.microsoft.com/office/drawing/2014/main" id="{FD145301-CB35-4F50-BF3D-29D0BC1804A4}"/>
                </a:ext>
              </a:extLst>
            </p:cNvPr>
            <p:cNvGrpSpPr/>
            <p:nvPr/>
          </p:nvGrpSpPr>
          <p:grpSpPr>
            <a:xfrm>
              <a:off x="8169011" y="323859"/>
              <a:ext cx="1750747" cy="581025"/>
              <a:chOff x="8169011" y="323859"/>
              <a:chExt cx="1750747" cy="581025"/>
            </a:xfrm>
          </p:grpSpPr>
          <p:pic>
            <p:nvPicPr>
              <p:cNvPr id="17" name="Picture 1">
                <a:extLst>
                  <a:ext uri="{FF2B5EF4-FFF2-40B4-BE49-F238E27FC236}">
                    <a16:creationId xmlns:a16="http://schemas.microsoft.com/office/drawing/2014/main" id="{04C4A426-A20C-42BD-A6C5-A08C274DD83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 Placeholder 1">
                <a:extLst>
                  <a:ext uri="{FF2B5EF4-FFF2-40B4-BE49-F238E27FC236}">
                    <a16:creationId xmlns:a16="http://schemas.microsoft.com/office/drawing/2014/main" id="{05FF795B-A9A5-4761-A63B-159CA5AEDADA}"/>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16" name="Text Placeholder 1">
              <a:extLst>
                <a:ext uri="{FF2B5EF4-FFF2-40B4-BE49-F238E27FC236}">
                  <a16:creationId xmlns:a16="http://schemas.microsoft.com/office/drawing/2014/main" id="{3F28BE01-1336-44C9-8223-6E0B908CD46D}"/>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p:cNvSpPr>
            <a:spLocks noGrp="1"/>
          </p:cNvSpPr>
          <p:nvPr>
            <p:ph type="title"/>
          </p:nvPr>
        </p:nvSpPr>
        <p:spPr>
          <a:xfrm>
            <a:off x="0" y="9236"/>
            <a:ext cx="3943927" cy="480131"/>
          </a:xfrm>
        </p:spPr>
        <p:txBody>
          <a:bodyPr wrap="square">
            <a:spAutoFit/>
          </a:bodyPr>
          <a:lstStyle/>
          <a:p>
            <a:r>
              <a:rPr lang="en-US" sz="2800" b="1" dirty="0">
                <a:effectLst>
                  <a:outerShdw blurRad="38100" dist="38100" dir="2700000" algn="tl">
                    <a:srgbClr val="000000">
                      <a:alpha val="43137"/>
                    </a:srgbClr>
                  </a:outerShdw>
                </a:effectLst>
                <a:latin typeface="Trebuchet MS" panose="020B0603020202020204" pitchFamily="34" charset="0"/>
              </a:rPr>
              <a:t>KEBENCANAAN</a:t>
            </a:r>
            <a:endParaRPr lang="id-ID" sz="2800" b="1" dirty="0">
              <a:effectLst>
                <a:outerShdw blurRad="38100" dist="38100" dir="2700000" algn="tl">
                  <a:srgbClr val="000000">
                    <a:alpha val="43137"/>
                  </a:srgbClr>
                </a:outerShdw>
              </a:effectLst>
              <a:latin typeface="Trebuchet MS" panose="020B0603020202020204"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537037783"/>
              </p:ext>
            </p:extLst>
          </p:nvPr>
        </p:nvGraphicFramePr>
        <p:xfrm>
          <a:off x="242618" y="805350"/>
          <a:ext cx="11706764" cy="5131993"/>
        </p:xfrm>
        <a:graphic>
          <a:graphicData uri="http://schemas.openxmlformats.org/drawingml/2006/table">
            <a:tbl>
              <a:tblPr firstRow="1" bandRow="1">
                <a:tableStyleId>{5C22544A-7EE6-4342-B048-85BDC9FD1C3A}</a:tableStyleId>
              </a:tblPr>
              <a:tblGrid>
                <a:gridCol w="1669309">
                  <a:extLst>
                    <a:ext uri="{9D8B030D-6E8A-4147-A177-3AD203B41FA5}">
                      <a16:colId xmlns:a16="http://schemas.microsoft.com/office/drawing/2014/main" val="20000"/>
                    </a:ext>
                  </a:extLst>
                </a:gridCol>
                <a:gridCol w="5611091">
                  <a:extLst>
                    <a:ext uri="{9D8B030D-6E8A-4147-A177-3AD203B41FA5}">
                      <a16:colId xmlns:a16="http://schemas.microsoft.com/office/drawing/2014/main" val="20001"/>
                    </a:ext>
                  </a:extLst>
                </a:gridCol>
                <a:gridCol w="886691">
                  <a:extLst>
                    <a:ext uri="{9D8B030D-6E8A-4147-A177-3AD203B41FA5}">
                      <a16:colId xmlns:a16="http://schemas.microsoft.com/office/drawing/2014/main" val="20002"/>
                    </a:ext>
                  </a:extLst>
                </a:gridCol>
                <a:gridCol w="3539673">
                  <a:extLst>
                    <a:ext uri="{9D8B030D-6E8A-4147-A177-3AD203B41FA5}">
                      <a16:colId xmlns:a16="http://schemas.microsoft.com/office/drawing/2014/main" val="20003"/>
                    </a:ext>
                  </a:extLst>
                </a:gridCol>
              </a:tblGrid>
              <a:tr h="476871">
                <a:tc>
                  <a:txBody>
                    <a:bodyPr/>
                    <a:lstStyle/>
                    <a:p>
                      <a:pPr algn="ctr"/>
                      <a:r>
                        <a:rPr lang="en-ID" sz="1300" dirty="0">
                          <a:solidFill>
                            <a:schemeClr val="bg1"/>
                          </a:solidFill>
                          <a:latin typeface="Trebuchet MS" panose="020B0603020202020204" pitchFamily="34" charset="0"/>
                        </a:rPr>
                        <a:t>SUB SEKTOR</a:t>
                      </a:r>
                    </a:p>
                  </a:txBody>
                  <a:tcPr anchor="ctr">
                    <a:solidFill>
                      <a:srgbClr val="FF6699"/>
                    </a:solidFill>
                  </a:tcPr>
                </a:tc>
                <a:tc>
                  <a:txBody>
                    <a:bodyPr/>
                    <a:lstStyle/>
                    <a:p>
                      <a:pPr algn="ctr"/>
                      <a:r>
                        <a:rPr lang="en-ID" sz="1300" dirty="0">
                          <a:solidFill>
                            <a:schemeClr val="bg1"/>
                          </a:solidFill>
                          <a:latin typeface="Trebuchet MS" panose="020B0603020202020204" pitchFamily="34" charset="0"/>
                        </a:rPr>
                        <a:t>PERSOALAN</a:t>
                      </a:r>
                    </a:p>
                  </a:txBody>
                  <a:tcPr anchor="ctr">
                    <a:solidFill>
                      <a:srgbClr val="FF6699"/>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solidFill>
                            <a:schemeClr val="bg1"/>
                          </a:solidFill>
                          <a:latin typeface="Trebuchet MS" panose="020B0603020202020204" pitchFamily="34" charset="0"/>
                        </a:rPr>
                        <a:t>EKSPOS</a:t>
                      </a:r>
                    </a:p>
                  </a:txBody>
                  <a:tcPr anchor="ctr">
                    <a:solidFill>
                      <a:srgbClr val="FF6699"/>
                    </a:solidFill>
                  </a:tcPr>
                </a:tc>
                <a:tc>
                  <a:txBody>
                    <a:bodyPr/>
                    <a:lstStyle/>
                    <a:p>
                      <a:pPr algn="ctr"/>
                      <a:r>
                        <a:rPr lang="en-ID" sz="1300" dirty="0">
                          <a:solidFill>
                            <a:schemeClr val="bg1"/>
                          </a:solidFill>
                          <a:latin typeface="Trebuchet MS" panose="020B0603020202020204" pitchFamily="34" charset="0"/>
                        </a:rPr>
                        <a:t>REKOMENDASI</a:t>
                      </a:r>
                    </a:p>
                  </a:txBody>
                  <a:tcPr anchor="ctr">
                    <a:solidFill>
                      <a:srgbClr val="FF6699"/>
                    </a:solidFill>
                  </a:tcPr>
                </a:tc>
                <a:extLst>
                  <a:ext uri="{0D108BD9-81ED-4DB2-BD59-A6C34878D82A}">
                    <a16:rowId xmlns:a16="http://schemas.microsoft.com/office/drawing/2014/main" val="10000"/>
                  </a:ext>
                </a:extLst>
              </a:tr>
              <a:tr h="774700">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Karhutla</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telah</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menetapkan</a:t>
                      </a:r>
                      <a:r>
                        <a:rPr lang="en-US" sz="1100" dirty="0">
                          <a:effectLst/>
                          <a:latin typeface="Trebuchet MS" panose="020B0603020202020204" pitchFamily="34" charset="0"/>
                          <a:ea typeface="Calibri" panose="020F0502020204030204" pitchFamily="34" charset="0"/>
                          <a:cs typeface="Tahoma" panose="020B0604030504040204" pitchFamily="34" charset="0"/>
                        </a:rPr>
                        <a:t> status </a:t>
                      </a:r>
                      <a:r>
                        <a:rPr lang="en-US" sz="1100" dirty="0" err="1">
                          <a:effectLst/>
                          <a:latin typeface="Trebuchet MS" panose="020B0603020202020204" pitchFamily="34" charset="0"/>
                          <a:ea typeface="Calibri" panose="020F0502020204030204" pitchFamily="34" charset="0"/>
                          <a:cs typeface="Tahoma" panose="020B0604030504040204" pitchFamily="34" charset="0"/>
                        </a:rPr>
                        <a:t>siaga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darurat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kabut</a:t>
                      </a:r>
                      <a:r>
                        <a:rPr lang="en-US" sz="1100" dirty="0">
                          <a:effectLst/>
                          <a:latin typeface="Trebuchet MS" panose="020B0603020202020204" pitchFamily="34" charset="0"/>
                          <a:ea typeface="Calibri" panose="020F0502020204030204" pitchFamily="34" charset="0"/>
                          <a:cs typeface="Tahoma" panose="020B0604030504040204" pitchFamily="34" charset="0"/>
                        </a:rPr>
                        <a:t> asap </a:t>
                      </a:r>
                      <a:r>
                        <a:rPr lang="en-US" sz="1100" dirty="0" err="1">
                          <a:effectLst/>
                          <a:latin typeface="Trebuchet MS" panose="020B0603020202020204" pitchFamily="34" charset="0"/>
                          <a:ea typeface="Calibri" panose="020F0502020204030204" pitchFamily="34" charset="0"/>
                          <a:cs typeface="Tahoma" panose="020B0604030504040204" pitchFamily="34" charset="0"/>
                        </a:rPr>
                        <a:t>akibat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kebakaran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hutan</a:t>
                      </a:r>
                      <a:r>
                        <a:rPr lang="en-US" sz="1100" dirty="0">
                          <a:effectLst/>
                          <a:latin typeface="Trebuchet MS" panose="020B0603020202020204" pitchFamily="34" charset="0"/>
                          <a:ea typeface="Calibri" panose="020F0502020204030204" pitchFamily="34" charset="0"/>
                          <a:cs typeface="Tahoma" panose="020B0604030504040204" pitchFamily="34" charset="0"/>
                        </a:rPr>
                        <a:t> dan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lahan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karhutla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sejak</a:t>
                      </a:r>
                      <a:r>
                        <a:rPr lang="en-US" sz="1100" dirty="0">
                          <a:effectLst/>
                          <a:latin typeface="Trebuchet MS" panose="020B0603020202020204" pitchFamily="34" charset="0"/>
                          <a:ea typeface="Calibri" panose="020F0502020204030204" pitchFamily="34" charset="0"/>
                          <a:cs typeface="Tahoma" panose="020B0604030504040204" pitchFamily="34" charset="0"/>
                        </a:rPr>
                        <a:t> 5 </a:t>
                      </a:r>
                      <a:r>
                        <a:rPr lang="en-US" sz="1100" dirty="0" err="1">
                          <a:effectLst/>
                          <a:latin typeface="Trebuchet MS" panose="020B0603020202020204" pitchFamily="34" charset="0"/>
                          <a:ea typeface="Calibri" panose="020F0502020204030204" pitchFamily="34" charset="0"/>
                          <a:cs typeface="Tahoma" panose="020B0604030504040204" pitchFamily="34" charset="0"/>
                        </a:rPr>
                        <a:t>Agustus</a:t>
                      </a:r>
                      <a:r>
                        <a:rPr lang="en-US" sz="1100" dirty="0">
                          <a:effectLst/>
                          <a:latin typeface="Trebuchet MS" panose="020B0603020202020204" pitchFamily="34" charset="0"/>
                          <a:ea typeface="Calibri" panose="020F0502020204030204" pitchFamily="34" charset="0"/>
                          <a:cs typeface="Tahoma" panose="020B0604030504040204" pitchFamily="34" charset="0"/>
                        </a:rPr>
                        <a:t> 2019. BMKG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merilis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kabut</a:t>
                      </a:r>
                      <a:r>
                        <a:rPr lang="en-US" sz="1100" dirty="0">
                          <a:effectLst/>
                          <a:latin typeface="Trebuchet MS" panose="020B0603020202020204" pitchFamily="34" charset="0"/>
                          <a:ea typeface="Calibri" panose="020F0502020204030204" pitchFamily="34" charset="0"/>
                          <a:cs typeface="Tahoma" panose="020B0604030504040204" pitchFamily="34" charset="0"/>
                        </a:rPr>
                        <a:t> asap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menyebabkan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jarak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pandang</a:t>
                      </a:r>
                      <a:r>
                        <a:rPr lang="en-US" sz="1100" dirty="0">
                          <a:effectLst/>
                          <a:latin typeface="Trebuchet MS" panose="020B0603020202020204" pitchFamily="34" charset="0"/>
                          <a:ea typeface="Calibri" panose="020F0502020204030204" pitchFamily="34" charset="0"/>
                          <a:cs typeface="Tahoma" panose="020B0604030504040204" pitchFamily="34" charset="0"/>
                        </a:rPr>
                        <a:t> di Kota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hanya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dua</a:t>
                      </a:r>
                      <a:r>
                        <a:rPr lang="en-US" sz="1100" dirty="0">
                          <a:effectLst/>
                          <a:latin typeface="Trebuchet MS" panose="020B0603020202020204" pitchFamily="34" charset="0"/>
                          <a:ea typeface="Calibri" panose="020F0502020204030204" pitchFamily="34" charset="0"/>
                          <a:cs typeface="Tahoma" panose="020B0604030504040204" pitchFamily="34" charset="0"/>
                        </a:rPr>
                        <a:t> kilometer pada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Selasa</a:t>
                      </a:r>
                      <a:r>
                        <a:rPr lang="en-US" sz="1100" dirty="0">
                          <a:effectLst/>
                          <a:latin typeface="Trebuchet MS" panose="020B0603020202020204" pitchFamily="34" charset="0"/>
                          <a:ea typeface="Calibri" panose="020F0502020204030204" pitchFamily="34" charset="0"/>
                          <a:cs typeface="Tahoma" panose="020B0604030504040204" pitchFamily="34" charset="0"/>
                        </a:rPr>
                        <a:t> (6/8).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Sekda</a:t>
                      </a:r>
                      <a:r>
                        <a:rPr lang="en-US" sz="1100" dirty="0">
                          <a:effectLst/>
                          <a:latin typeface="Trebuchet MS" panose="020B0603020202020204" pitchFamily="34" charset="0"/>
                          <a:ea typeface="Calibri" panose="020F0502020204030204" pitchFamily="34" charset="0"/>
                          <a:cs typeface="Tahoma" panose="020B0604030504040204" pitchFamily="34" charset="0"/>
                        </a:rPr>
                        <a:t> Kota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M </a:t>
                      </a:r>
                      <a:r>
                        <a:rPr lang="en-US" sz="1100" dirty="0" err="1">
                          <a:effectLst/>
                          <a:latin typeface="Trebuchet MS" panose="020B0603020202020204" pitchFamily="34" charset="0"/>
                          <a:ea typeface="Calibri" panose="020F0502020204030204" pitchFamily="34" charset="0"/>
                          <a:cs typeface="Tahoma" panose="020B0604030504040204" pitchFamily="34" charset="0"/>
                        </a:rPr>
                        <a:t>Noer</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mengistruksikan</a:t>
                      </a:r>
                      <a:r>
                        <a:rPr lang="en-US" sz="1100" dirty="0">
                          <a:effectLst/>
                          <a:latin typeface="Trebuchet MS" panose="020B0603020202020204" pitchFamily="34" charset="0"/>
                          <a:ea typeface="Calibri" panose="020F0502020204030204" pitchFamily="34" charset="0"/>
                          <a:cs typeface="Tahoma" panose="020B0604030504040204" pitchFamily="34" charset="0"/>
                        </a:rPr>
                        <a:t> OPD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seperti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Disdik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Dinkes</a:t>
                      </a:r>
                      <a:r>
                        <a:rPr lang="en-US" sz="1100" dirty="0">
                          <a:effectLst/>
                          <a:latin typeface="Trebuchet MS" panose="020B0603020202020204" pitchFamily="34" charset="0"/>
                          <a:ea typeface="Calibri" panose="020F0502020204030204" pitchFamily="34" charset="0"/>
                          <a:cs typeface="Tahoma" panose="020B0604030504040204" pitchFamily="34" charset="0"/>
                        </a:rPr>
                        <a:t>, DLHK,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serta</a:t>
                      </a:r>
                      <a:r>
                        <a:rPr lang="en-US" sz="1100" dirty="0">
                          <a:effectLst/>
                          <a:latin typeface="Trebuchet MS" panose="020B0603020202020204" pitchFamily="34" charset="0"/>
                          <a:ea typeface="Calibri" panose="020F0502020204030204" pitchFamily="34" charset="0"/>
                          <a:cs typeface="Tahoma" panose="020B0604030504040204" pitchFamily="34" charset="0"/>
                        </a:rPr>
                        <a:t> DPKP </a:t>
                      </a:r>
                      <a:r>
                        <a:rPr lang="en-US" sz="1100" dirty="0" err="1">
                          <a:effectLst/>
                          <a:latin typeface="Trebuchet MS" panose="020B0603020202020204" pitchFamily="34" charset="0"/>
                          <a:ea typeface="Calibri" panose="020F0502020204030204" pitchFamily="34" charset="0"/>
                          <a:cs typeface="Tahoma" panose="020B0604030504040204" pitchFamily="34" charset="0"/>
                        </a:rPr>
                        <a:t>untuk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meningkatkan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koordinasi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menangani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dampak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kabut</a:t>
                      </a:r>
                      <a:r>
                        <a:rPr lang="en-US" sz="1100" dirty="0">
                          <a:effectLst/>
                          <a:latin typeface="Trebuchet MS" panose="020B0603020202020204" pitchFamily="34" charset="0"/>
                          <a:ea typeface="Calibri" panose="020F0502020204030204" pitchFamily="34" charset="0"/>
                          <a:cs typeface="Tahoma" panose="020B0604030504040204" pitchFamily="34" charset="0"/>
                        </a:rPr>
                        <a:t> asap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lapangan</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Sekretaris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Komisi</a:t>
                      </a:r>
                      <a:r>
                        <a:rPr lang="en-US" sz="1100" dirty="0">
                          <a:effectLst/>
                          <a:latin typeface="Trebuchet MS" panose="020B0603020202020204" pitchFamily="34" charset="0"/>
                          <a:ea typeface="Calibri" panose="020F0502020204030204" pitchFamily="34" charset="0"/>
                          <a:cs typeface="Tahoma" panose="020B0604030504040204" pitchFamily="34" charset="0"/>
                        </a:rPr>
                        <a:t> III DPRD Kota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Aidil</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Amri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meminta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Dinkes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terus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memantau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kesehatan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masyarakat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terkait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semakin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buruknya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kualitas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udara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akibat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karhutla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Sementara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itu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sebanyak</a:t>
                      </a:r>
                      <a:r>
                        <a:rPr lang="en-US" sz="1100" dirty="0">
                          <a:effectLst/>
                          <a:latin typeface="Trebuchet MS" panose="020B0603020202020204" pitchFamily="34" charset="0"/>
                          <a:ea typeface="Calibri" panose="020F0502020204030204" pitchFamily="34" charset="0"/>
                          <a:cs typeface="Tahoma" panose="020B0604030504040204" pitchFamily="34" charset="0"/>
                        </a:rPr>
                        <a:t> 1.136 </a:t>
                      </a:r>
                      <a:r>
                        <a:rPr lang="en-US" sz="1100" dirty="0" err="1">
                          <a:effectLst/>
                          <a:latin typeface="Trebuchet MS" panose="020B0603020202020204" pitchFamily="34" charset="0"/>
                          <a:ea typeface="Calibri" panose="020F0502020204030204" pitchFamily="34" charset="0"/>
                          <a:cs typeface="Tahoma" panose="020B0604030504040204" pitchFamily="34" charset="0"/>
                        </a:rPr>
                        <a:t>warga</a:t>
                      </a:r>
                      <a:r>
                        <a:rPr lang="en-US" sz="1100" dirty="0">
                          <a:effectLst/>
                          <a:latin typeface="Trebuchet MS" panose="020B0603020202020204" pitchFamily="34" charset="0"/>
                          <a:ea typeface="Calibri" panose="020F0502020204030204" pitchFamily="34" charset="0"/>
                          <a:cs typeface="Tahoma" panose="020B0604030504040204" pitchFamily="34" charset="0"/>
                        </a:rPr>
                        <a:t>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terserang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infeksi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saluran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pernapasan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akut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selama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sepekan</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Kabut</a:t>
                      </a:r>
                      <a:r>
                        <a:rPr lang="en-US" sz="1100" dirty="0">
                          <a:effectLst/>
                          <a:latin typeface="Trebuchet MS" panose="020B0603020202020204" pitchFamily="34" charset="0"/>
                          <a:ea typeface="Calibri" panose="020F0502020204030204" pitchFamily="34" charset="0"/>
                          <a:cs typeface="Tahoma" panose="020B0604030504040204" pitchFamily="34" charset="0"/>
                        </a:rPr>
                        <a:t> asap juga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memicu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Disdik</a:t>
                      </a:r>
                      <a:r>
                        <a:rPr lang="en-US" sz="1100" dirty="0">
                          <a:effectLst/>
                          <a:latin typeface="Trebuchet MS" panose="020B0603020202020204" pitchFamily="34" charset="0"/>
                          <a:ea typeface="Calibri" panose="020F0502020204030204" pitchFamily="34" charset="0"/>
                          <a:cs typeface="Tahoma" panose="020B0604030504040204" pitchFamily="34" charset="0"/>
                        </a:rPr>
                        <a:t> Kota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mengimbau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siswa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mengurangi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aktivitas</a:t>
                      </a:r>
                      <a:r>
                        <a:rPr lang="en-US" sz="1100" dirty="0">
                          <a:effectLst/>
                          <a:latin typeface="Trebuchet MS" panose="020B0603020202020204" pitchFamily="34" charset="0"/>
                          <a:ea typeface="Calibri" panose="020F0502020204030204" pitchFamily="34" charset="0"/>
                          <a:cs typeface="Tahoma" panose="020B0604030504040204" pitchFamily="34" charset="0"/>
                        </a:rPr>
                        <a:t>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luar</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kelas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Meskipun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demikian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Disdik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belum</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mengeluarkan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edaran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untuk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meliburkan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sekolah</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karena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indeks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standar</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pencemar</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udara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menunjukkan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kualitas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udara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dalam</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kondisi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sedang</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Mahasiswa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Universitas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Lancang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Kuning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Unilak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mengkritisi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langkah</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pemerintah</a:t>
                      </a:r>
                      <a:r>
                        <a:rPr lang="en-US" sz="1100" dirty="0">
                          <a:effectLst/>
                          <a:latin typeface="Trebuchet MS" panose="020B0603020202020204" pitchFamily="34" charset="0"/>
                          <a:ea typeface="Calibri" panose="020F0502020204030204" pitchFamily="34" charset="0"/>
                          <a:cs typeface="Tahoma" panose="020B0604030504040204" pitchFamily="34" charset="0"/>
                        </a:rPr>
                        <a:t> dan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kepolisian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terkait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bencana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kabut</a:t>
                      </a:r>
                      <a:r>
                        <a:rPr lang="en-US" sz="1100" dirty="0">
                          <a:effectLst/>
                          <a:latin typeface="Trebuchet MS" panose="020B0603020202020204" pitchFamily="34" charset="0"/>
                          <a:ea typeface="Calibri" panose="020F0502020204030204" pitchFamily="34" charset="0"/>
                          <a:cs typeface="Tahoma" panose="020B0604030504040204" pitchFamily="34" charset="0"/>
                        </a:rPr>
                        <a:t> asap </a:t>
                      </a:r>
                      <a:r>
                        <a:rPr lang="en-US" sz="1100" dirty="0" err="1">
                          <a:effectLst/>
                          <a:latin typeface="Trebuchet MS" panose="020B0603020202020204" pitchFamily="34" charset="0"/>
                          <a:ea typeface="Calibri" panose="020F0502020204030204" pitchFamily="34" charset="0"/>
                          <a:cs typeface="Tahoma" panose="020B0604030504040204" pitchFamily="34" charset="0"/>
                        </a:rPr>
                        <a:t>akibat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karhutla</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mengepung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selama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hampir</a:t>
                      </a:r>
                      <a:r>
                        <a:rPr lang="en-US" sz="1100" dirty="0">
                          <a:effectLst/>
                          <a:latin typeface="Trebuchet MS" panose="020B0603020202020204" pitchFamily="34" charset="0"/>
                          <a:ea typeface="Calibri" panose="020F0502020204030204" pitchFamily="34" charset="0"/>
                          <a:cs typeface="Tahoma" panose="020B0604030504040204" pitchFamily="34" charset="0"/>
                        </a:rPr>
                        <a:t> 3 </a:t>
                      </a:r>
                      <a:r>
                        <a:rPr lang="en-US" sz="1100" dirty="0" err="1">
                          <a:effectLst/>
                          <a:latin typeface="Trebuchet MS" panose="020B0603020202020204" pitchFamily="34" charset="0"/>
                          <a:ea typeface="Calibri" panose="020F0502020204030204" pitchFamily="34" charset="0"/>
                          <a:cs typeface="Tahoma" panose="020B0604030504040204" pitchFamily="34" charset="0"/>
                        </a:rPr>
                        <a:t>minggu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Perwakilan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mahasiswa</a:t>
                      </a:r>
                      <a:r>
                        <a:rPr lang="en-US" sz="1100" dirty="0">
                          <a:effectLst/>
                          <a:latin typeface="Trebuchet MS" panose="020B0603020202020204" pitchFamily="34" charset="0"/>
                          <a:ea typeface="Calibri" panose="020F0502020204030204" pitchFamily="34" charset="0"/>
                          <a:cs typeface="Tahoma" panose="020B0604030504040204" pitchFamily="34" charset="0"/>
                        </a:rPr>
                        <a:t>, George </a:t>
                      </a:r>
                      <a:r>
                        <a:rPr lang="en-US" sz="1100" dirty="0" err="1">
                          <a:effectLst/>
                          <a:latin typeface="Trebuchet MS" panose="020B0603020202020204" pitchFamily="34" charset="0"/>
                          <a:ea typeface="Calibri" panose="020F0502020204030204" pitchFamily="34" charset="0"/>
                          <a:cs typeface="Tahoma" panose="020B0604030504040204" pitchFamily="34" charset="0"/>
                        </a:rPr>
                        <a:t>Tirta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Prasetyo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mengatakan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kabut</a:t>
                      </a:r>
                      <a:r>
                        <a:rPr lang="en-US" sz="1100" dirty="0">
                          <a:effectLst/>
                          <a:latin typeface="Trebuchet MS" panose="020B0603020202020204" pitchFamily="34" charset="0"/>
                          <a:ea typeface="Calibri" panose="020F0502020204030204" pitchFamily="34" charset="0"/>
                          <a:cs typeface="Tahoma" panose="020B0604030504040204" pitchFamily="34" charset="0"/>
                        </a:rPr>
                        <a:t> asap </a:t>
                      </a:r>
                      <a:r>
                        <a:rPr lang="en-US" sz="1100" dirty="0" err="1">
                          <a:effectLst/>
                          <a:latin typeface="Trebuchet MS" panose="020B0603020202020204" pitchFamily="34" charset="0"/>
                          <a:ea typeface="Calibri" panose="020F0502020204030204" pitchFamily="34" charset="0"/>
                          <a:cs typeface="Tahoma" panose="020B0604030504040204" pitchFamily="34" charset="0"/>
                        </a:rPr>
                        <a:t>sudah</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ada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sejak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Januari</a:t>
                      </a:r>
                      <a:r>
                        <a:rPr lang="en-US" sz="1100" dirty="0">
                          <a:effectLst/>
                          <a:latin typeface="Trebuchet MS" panose="020B0603020202020204" pitchFamily="34" charset="0"/>
                          <a:ea typeface="Calibri" panose="020F0502020204030204" pitchFamily="34" charset="0"/>
                          <a:cs typeface="Tahoma" panose="020B0604030504040204" pitchFamily="34" charset="0"/>
                        </a:rPr>
                        <a:t> 2019 </a:t>
                      </a:r>
                      <a:r>
                        <a:rPr lang="en-US" sz="1100" dirty="0" err="1">
                          <a:effectLst/>
                          <a:latin typeface="Trebuchet MS" panose="020B0603020202020204" pitchFamily="34" charset="0"/>
                          <a:ea typeface="Calibri" panose="020F0502020204030204" pitchFamily="34" charset="0"/>
                          <a:cs typeface="Tahoma" panose="020B0604030504040204" pitchFamily="34" charset="0"/>
                        </a:rPr>
                        <a:t>namun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tidak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segera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ditindak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pihak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berwajib</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Bencana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kabut</a:t>
                      </a:r>
                      <a:r>
                        <a:rPr lang="en-US" sz="1100" dirty="0">
                          <a:effectLst/>
                          <a:latin typeface="Trebuchet MS" panose="020B0603020202020204" pitchFamily="34" charset="0"/>
                          <a:ea typeface="Calibri" panose="020F0502020204030204" pitchFamily="34" charset="0"/>
                          <a:cs typeface="Tahoma" panose="020B0604030504040204" pitchFamily="34" charset="0"/>
                        </a:rPr>
                        <a:t> asap juga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menyebabkan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pelaksanaan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Olahraga</a:t>
                      </a:r>
                      <a:r>
                        <a:rPr lang="en-US" sz="1100" dirty="0">
                          <a:effectLst/>
                          <a:latin typeface="Trebuchet MS" panose="020B0603020202020204" pitchFamily="34" charset="0"/>
                          <a:ea typeface="Calibri" panose="020F0502020204030204" pitchFamily="34" charset="0"/>
                          <a:cs typeface="Tahoma" panose="020B0604030504040204" pitchFamily="34" charset="0"/>
                        </a:rPr>
                        <a:t> Kota (</a:t>
                      </a:r>
                      <a:r>
                        <a:rPr lang="en-US" sz="1100" dirty="0" err="1">
                          <a:effectLst/>
                          <a:latin typeface="Trebuchet MS" panose="020B0603020202020204" pitchFamily="34" charset="0"/>
                          <a:ea typeface="Calibri" panose="020F0502020204030204" pitchFamily="34" charset="0"/>
                          <a:cs typeface="Tahoma" panose="020B0604030504040204" pitchFamily="34" charset="0"/>
                        </a:rPr>
                        <a:t>Porkot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akan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digelar</a:t>
                      </a:r>
                      <a:r>
                        <a:rPr lang="en-US" sz="1100" dirty="0">
                          <a:effectLst/>
                          <a:latin typeface="Trebuchet MS" panose="020B0603020202020204" pitchFamily="34" charset="0"/>
                          <a:ea typeface="Calibri" panose="020F0502020204030204" pitchFamily="34" charset="0"/>
                          <a:cs typeface="Tahoma" panose="020B0604030504040204" pitchFamily="34" charset="0"/>
                        </a:rPr>
                        <a:t> September 2019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terancam</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diundur</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Ketua</a:t>
                      </a:r>
                      <a:r>
                        <a:rPr lang="en-US" sz="1100" dirty="0">
                          <a:effectLst/>
                          <a:latin typeface="Trebuchet MS" panose="020B0603020202020204" pitchFamily="34" charset="0"/>
                          <a:ea typeface="Calibri" panose="020F0502020204030204" pitchFamily="34" charset="0"/>
                          <a:cs typeface="Tahoma" panose="020B0604030504040204" pitchFamily="34" charset="0"/>
                        </a:rPr>
                        <a:t> KONI Kota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Anis </a:t>
                      </a:r>
                      <a:r>
                        <a:rPr lang="en-US" sz="1100" dirty="0" err="1">
                          <a:effectLst/>
                          <a:latin typeface="Trebuchet MS" panose="020B0603020202020204" pitchFamily="34" charset="0"/>
                          <a:ea typeface="Calibri" panose="020F0502020204030204" pitchFamily="34" charset="0"/>
                          <a:cs typeface="Tahoma" panose="020B0604030504040204" pitchFamily="34" charset="0"/>
                        </a:rPr>
                        <a:t>Murzil</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mengatakan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pihaknya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menunggu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rekomendasi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Dinkes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untuk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menetapkan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jadwal</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Porkot</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13</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melalui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pejabat</a:t>
                      </a:r>
                      <a:r>
                        <a:rPr lang="en-US" sz="1100" dirty="0">
                          <a:effectLst/>
                          <a:latin typeface="Trebuchet MS" panose="020B0603020202020204" pitchFamily="34" charset="0"/>
                          <a:ea typeface="Calibri" panose="020F0502020204030204" pitchFamily="34" charset="0"/>
                          <a:cs typeface="Tahoma" panose="020B0604030504040204" pitchFamily="34" charset="0"/>
                        </a:rPr>
                        <a:t> dan OPD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berwenang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perlu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terus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memublikasikan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upaya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penanganan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karhutla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beserta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dampaknya</a:t>
                      </a:r>
                      <a:r>
                        <a:rPr lang="en-US" sz="1100" dirty="0">
                          <a:effectLst/>
                          <a:latin typeface="Trebuchet MS" panose="020B0603020202020204" pitchFamily="34" charset="0"/>
                          <a:ea typeface="Calibri" panose="020F0502020204030204" pitchFamily="34" charset="0"/>
                          <a:cs typeface="Tahoma" panose="020B0604030504040204" pitchFamily="34" charset="0"/>
                        </a:rPr>
                        <a:t>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Publikasi</a:t>
                      </a:r>
                      <a:r>
                        <a:rPr lang="en-US" sz="1100" dirty="0">
                          <a:effectLst/>
                          <a:latin typeface="Trebuchet MS" panose="020B0603020202020204" pitchFamily="34" charset="0"/>
                          <a:ea typeface="Calibri" panose="020F0502020204030204" pitchFamily="34" charset="0"/>
                          <a:cs typeface="Tahoma" panose="020B0604030504040204" pitchFamily="34" charset="0"/>
                        </a:rPr>
                        <a:t> juga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perlu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menyertakan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tanggapan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terkait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bencana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kabut</a:t>
                      </a:r>
                      <a:r>
                        <a:rPr lang="en-US" sz="1100" dirty="0">
                          <a:effectLst/>
                          <a:latin typeface="Trebuchet MS" panose="020B0603020202020204" pitchFamily="34" charset="0"/>
                          <a:ea typeface="Calibri" panose="020F0502020204030204" pitchFamily="34" charset="0"/>
                          <a:cs typeface="Tahoma" panose="020B0604030504040204" pitchFamily="34" charset="0"/>
                        </a:rPr>
                        <a:t> asap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berpotensi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menunda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jadwa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pelaksanaan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Porkot</a:t>
                      </a:r>
                      <a:r>
                        <a:rPr lang="en-US" sz="1100" dirty="0">
                          <a:effectLst/>
                          <a:latin typeface="Trebuchet MS" panose="020B0603020202020204" pitchFamily="34" charset="0"/>
                          <a:ea typeface="Calibri" panose="020F0502020204030204" pitchFamily="34" charset="0"/>
                          <a:cs typeface="Tahoma" panose="020B0604030504040204" pitchFamily="34" charset="0"/>
                        </a:rPr>
                        <a:t>. Hal </a:t>
                      </a:r>
                      <a:r>
                        <a:rPr lang="en-US" sz="1100" dirty="0" err="1">
                          <a:effectLst/>
                          <a:latin typeface="Trebuchet MS" panose="020B0603020202020204" pitchFamily="34" charset="0"/>
                          <a:ea typeface="Calibri" panose="020F0502020204030204" pitchFamily="34" charset="0"/>
                          <a:cs typeface="Tahoma" panose="020B0604030504040204" pitchFamily="34" charset="0"/>
                        </a:rPr>
                        <a:t>ini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penting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dilakukan</a:t>
                      </a:r>
                      <a:r>
                        <a:rPr lang="en-US" sz="1100" dirty="0">
                          <a:effectLst/>
                          <a:latin typeface="Trebuchet MS" panose="020B0603020202020204" pitchFamily="34" charset="0"/>
                          <a:ea typeface="Calibri" panose="020F0502020204030204" pitchFamily="34" charset="0"/>
                          <a:cs typeface="Tahoma" panose="020B0604030504040204" pitchFamily="34" charset="0"/>
                        </a:rPr>
                        <a:t> agar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masyarakat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terus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mengetahui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perkembangan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penanganan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karhutla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sekaligus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mereduksi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kekhawatiran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serta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dampak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lanjutan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dari</a:t>
                      </a:r>
                      <a:r>
                        <a:rPr lang="en-US" sz="1100" dirty="0">
                          <a:effectLst/>
                          <a:latin typeface="Trebuchet MS" panose="020B0603020202020204" pitchFamily="34" charset="0"/>
                          <a:ea typeface="Calibri" panose="020F0502020204030204" pitchFamily="34" charset="0"/>
                          <a:cs typeface="Tahoma" panose="020B0604030504040204" pitchFamily="34" charset="0"/>
                        </a:rPr>
                        <a:t> asap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karhutla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bagi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aktivitas</a:t>
                      </a:r>
                      <a:r>
                        <a:rPr lang="en-US" sz="1100" dirty="0">
                          <a:effectLst/>
                          <a:latin typeface="Trebuchet MS" panose="020B0603020202020204" pitchFamily="34" charset="0"/>
                          <a:ea typeface="Calibri" panose="020F0502020204030204" pitchFamily="34" charset="0"/>
                          <a:cs typeface="Tahoma" panose="020B0604030504040204" pitchFamily="34" charset="0"/>
                        </a:rPr>
                        <a:t> dan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kesehatan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warga</a:t>
                      </a:r>
                      <a:r>
                        <a:rPr lang="en-US" sz="1100" dirty="0">
                          <a:effectLst/>
                          <a:latin typeface="Trebuchet MS" panose="020B0603020202020204" pitchFamily="34" charset="0"/>
                          <a:ea typeface="Calibri" panose="020F0502020204030204" pitchFamily="34" charset="0"/>
                          <a:cs typeface="Tahoma" panose="020B0604030504040204" pitchFamily="34" charset="0"/>
                        </a:rPr>
                        <a:t>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Selain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itu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publikasi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perlu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diarahkan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untuk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menunjukkan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komitmen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Pemko</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fokus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memaksimalkan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pelayanan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publik</a:t>
                      </a:r>
                      <a:r>
                        <a:rPr lang="en-US" sz="1100" dirty="0">
                          <a:effectLst/>
                          <a:latin typeface="Trebuchet MS" panose="020B0603020202020204" pitchFamily="34" charset="0"/>
                          <a:ea typeface="Calibri" panose="020F0502020204030204" pitchFamily="34" charset="0"/>
                          <a:cs typeface="Tahoma" panose="020B0604030504040204" pitchFamily="34" charset="0"/>
                        </a:rPr>
                        <a:t> dan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penyelesaian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masalah</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publik</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sedang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terjadi</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91807223"/>
                  </a:ext>
                </a:extLst>
              </a:tr>
            </a:tbl>
          </a:graphicData>
        </a:graphic>
      </p:graphicFrame>
      <p:sp>
        <p:nvSpPr>
          <p:cNvPr id="13"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17</a:t>
            </a:fld>
            <a:endParaRPr lang="id-ID" sz="1600" dirty="0">
              <a:solidFill>
                <a:schemeClr val="tx1"/>
              </a:solidFill>
              <a:latin typeface="Trebuchet MS" panose="020B0603020202020204" pitchFamily="34" charset="0"/>
            </a:endParaRPr>
          </a:p>
        </p:txBody>
      </p:sp>
      <p:grpSp>
        <p:nvGrpSpPr>
          <p:cNvPr id="10" name="Group 9">
            <a:extLst>
              <a:ext uri="{FF2B5EF4-FFF2-40B4-BE49-F238E27FC236}">
                <a16:creationId xmlns:a16="http://schemas.microsoft.com/office/drawing/2014/main" id="{37B5325E-6B93-4390-8105-375C0A943567}"/>
              </a:ext>
            </a:extLst>
          </p:cNvPr>
          <p:cNvGrpSpPr/>
          <p:nvPr/>
        </p:nvGrpSpPr>
        <p:grpSpPr>
          <a:xfrm>
            <a:off x="10420471" y="52298"/>
            <a:ext cx="1750747" cy="581025"/>
            <a:chOff x="8169011" y="323859"/>
            <a:chExt cx="1750747" cy="581025"/>
          </a:xfrm>
        </p:grpSpPr>
        <p:grpSp>
          <p:nvGrpSpPr>
            <p:cNvPr id="15" name="Group 14">
              <a:extLst>
                <a:ext uri="{FF2B5EF4-FFF2-40B4-BE49-F238E27FC236}">
                  <a16:creationId xmlns:a16="http://schemas.microsoft.com/office/drawing/2014/main" id="{D4606483-2E9E-481E-9685-739F287AF85D}"/>
                </a:ext>
              </a:extLst>
            </p:cNvPr>
            <p:cNvGrpSpPr/>
            <p:nvPr/>
          </p:nvGrpSpPr>
          <p:grpSpPr>
            <a:xfrm>
              <a:off x="8169011" y="323859"/>
              <a:ext cx="1750747" cy="581025"/>
              <a:chOff x="8169011" y="323859"/>
              <a:chExt cx="1750747" cy="581025"/>
            </a:xfrm>
          </p:grpSpPr>
          <p:pic>
            <p:nvPicPr>
              <p:cNvPr id="17" name="Picture 1">
                <a:extLst>
                  <a:ext uri="{FF2B5EF4-FFF2-40B4-BE49-F238E27FC236}">
                    <a16:creationId xmlns:a16="http://schemas.microsoft.com/office/drawing/2014/main" id="{BAF8B990-5977-4F5E-A6DE-CF50FC3B811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 Placeholder 1">
                <a:extLst>
                  <a:ext uri="{FF2B5EF4-FFF2-40B4-BE49-F238E27FC236}">
                    <a16:creationId xmlns:a16="http://schemas.microsoft.com/office/drawing/2014/main" id="{C9570D42-CEA1-4203-B3EA-29A27DBA5985}"/>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16" name="Text Placeholder 1">
              <a:extLst>
                <a:ext uri="{FF2B5EF4-FFF2-40B4-BE49-F238E27FC236}">
                  <a16:creationId xmlns:a16="http://schemas.microsoft.com/office/drawing/2014/main" id="{7EA1B350-AAFB-41D8-8879-CB909550F5B5}"/>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extLst>
      <p:ext uri="{BB962C8B-B14F-4D97-AF65-F5344CB8AC3E}">
        <p14:creationId xmlns:p14="http://schemas.microsoft.com/office/powerpoint/2010/main" val="26667680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id-ID" sz="2800" b="1" dirty="0">
                <a:effectLst>
                  <a:outerShdw blurRad="38100" dist="38100" dir="2700000" algn="tl">
                    <a:srgbClr val="000000">
                      <a:alpha val="43137"/>
                    </a:srgbClr>
                  </a:outerShdw>
                </a:effectLst>
                <a:latin typeface="Trebuchet MS" panose="020B0603020202020204" pitchFamily="34" charset="0"/>
              </a:rPr>
              <a:t>INFLUENCER</a:t>
            </a:r>
          </a:p>
        </p:txBody>
      </p:sp>
      <p:sp>
        <p:nvSpPr>
          <p:cNvPr id="22" name="Title 1"/>
          <p:cNvSpPr txBox="1"/>
          <p:nvPr/>
        </p:nvSpPr>
        <p:spPr>
          <a:xfrm>
            <a:off x="1732555" y="904139"/>
            <a:ext cx="2593867"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ID" sz="1800" b="1" dirty="0">
                <a:latin typeface="Trebuchet MS" panose="020B0603020202020204" pitchFamily="34" charset="0"/>
              </a:rPr>
              <a:t>TRANSPORTASI</a:t>
            </a:r>
            <a:endParaRPr lang="id-ID" sz="1800" b="1" dirty="0">
              <a:latin typeface="Trebuchet MS" panose="020B0603020202020204" pitchFamily="34" charset="0"/>
            </a:endParaRPr>
          </a:p>
        </p:txBody>
      </p:sp>
      <p:grpSp>
        <p:nvGrpSpPr>
          <p:cNvPr id="30" name="Group 29"/>
          <p:cNvGrpSpPr/>
          <p:nvPr/>
        </p:nvGrpSpPr>
        <p:grpSpPr>
          <a:xfrm>
            <a:off x="517897" y="6182520"/>
            <a:ext cx="2528325" cy="646554"/>
            <a:chOff x="431637" y="6217024"/>
            <a:chExt cx="2528325" cy="646554"/>
          </a:xfrm>
        </p:grpSpPr>
        <p:sp>
          <p:nvSpPr>
            <p:cNvPr id="31" name="Rectangle 30"/>
            <p:cNvSpPr/>
            <p:nvPr/>
          </p:nvSpPr>
          <p:spPr>
            <a:xfrm>
              <a:off x="438261" y="6270032"/>
              <a:ext cx="132522" cy="108357"/>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2" name="Rectangle 31"/>
            <p:cNvSpPr/>
            <p:nvPr/>
          </p:nvSpPr>
          <p:spPr>
            <a:xfrm>
              <a:off x="431637" y="6475440"/>
              <a:ext cx="132522" cy="108357"/>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3" name="Rectangle 32"/>
            <p:cNvSpPr/>
            <p:nvPr/>
          </p:nvSpPr>
          <p:spPr>
            <a:xfrm>
              <a:off x="438265" y="6680848"/>
              <a:ext cx="132522" cy="108357"/>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4" name="TextBox 33"/>
            <p:cNvSpPr txBox="1"/>
            <p:nvPr/>
          </p:nvSpPr>
          <p:spPr>
            <a:xfrm>
              <a:off x="597290" y="6217024"/>
              <a:ext cx="1245704" cy="261610"/>
            </a:xfrm>
            <a:prstGeom prst="rect">
              <a:avLst/>
            </a:prstGeom>
            <a:noFill/>
          </p:spPr>
          <p:txBody>
            <a:bodyPr wrap="square" rtlCol="0">
              <a:spAutoFit/>
            </a:bodyPr>
            <a:lstStyle/>
            <a:p>
              <a:r>
                <a:rPr lang="en-ID" sz="1100" dirty="0" err="1">
                  <a:latin typeface="Trebuchet MS" panose="020B0603020202020204" pitchFamily="34" charset="0"/>
                </a:rPr>
                <a:t>Pemerintah</a:t>
              </a:r>
              <a:endParaRPr lang="en-ID" sz="1100" dirty="0">
                <a:latin typeface="Trebuchet MS" panose="020B0603020202020204" pitchFamily="34" charset="0"/>
              </a:endParaRPr>
            </a:p>
          </p:txBody>
        </p:sp>
        <p:sp>
          <p:nvSpPr>
            <p:cNvPr id="35" name="TextBox 34"/>
            <p:cNvSpPr txBox="1"/>
            <p:nvPr/>
          </p:nvSpPr>
          <p:spPr>
            <a:xfrm>
              <a:off x="603918" y="6395928"/>
              <a:ext cx="1245704" cy="261610"/>
            </a:xfrm>
            <a:prstGeom prst="rect">
              <a:avLst/>
            </a:prstGeom>
            <a:noFill/>
          </p:spPr>
          <p:txBody>
            <a:bodyPr wrap="square" rtlCol="0">
              <a:spAutoFit/>
            </a:bodyPr>
            <a:lstStyle/>
            <a:p>
              <a:r>
                <a:rPr lang="en-ID" sz="1100" dirty="0" err="1">
                  <a:latin typeface="Trebuchet MS" panose="020B0603020202020204" pitchFamily="34" charset="0"/>
                </a:rPr>
                <a:t>Politisi</a:t>
              </a:r>
              <a:endParaRPr lang="en-ID" sz="1100" dirty="0">
                <a:latin typeface="Trebuchet MS" panose="020B0603020202020204" pitchFamily="34" charset="0"/>
              </a:endParaRPr>
            </a:p>
          </p:txBody>
        </p:sp>
        <p:sp>
          <p:nvSpPr>
            <p:cNvPr id="36" name="TextBox 35"/>
            <p:cNvSpPr txBox="1"/>
            <p:nvPr/>
          </p:nvSpPr>
          <p:spPr>
            <a:xfrm>
              <a:off x="590663" y="6594708"/>
              <a:ext cx="1245704" cy="261610"/>
            </a:xfrm>
            <a:prstGeom prst="rect">
              <a:avLst/>
            </a:prstGeom>
            <a:noFill/>
          </p:spPr>
          <p:txBody>
            <a:bodyPr wrap="square" rtlCol="0">
              <a:spAutoFit/>
            </a:bodyPr>
            <a:lstStyle/>
            <a:p>
              <a:r>
                <a:rPr lang="en-ID" sz="1100" dirty="0">
                  <a:latin typeface="Trebuchet MS" panose="020B0603020202020204" pitchFamily="34" charset="0"/>
                </a:rPr>
                <a:t>Masyarakat</a:t>
              </a:r>
            </a:p>
          </p:txBody>
        </p:sp>
        <p:sp>
          <p:nvSpPr>
            <p:cNvPr id="37" name="Rectangle 36"/>
            <p:cNvSpPr/>
            <p:nvPr/>
          </p:nvSpPr>
          <p:spPr>
            <a:xfrm>
              <a:off x="1591205" y="6296536"/>
              <a:ext cx="132522" cy="108357"/>
            </a:xfrm>
            <a:prstGeom prst="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8" name="TextBox 37"/>
            <p:cNvSpPr txBox="1"/>
            <p:nvPr/>
          </p:nvSpPr>
          <p:spPr>
            <a:xfrm>
              <a:off x="1710473" y="6230273"/>
              <a:ext cx="1245704" cy="261610"/>
            </a:xfrm>
            <a:prstGeom prst="rect">
              <a:avLst/>
            </a:prstGeom>
            <a:noFill/>
          </p:spPr>
          <p:txBody>
            <a:bodyPr wrap="square" rtlCol="0">
              <a:spAutoFit/>
            </a:bodyPr>
            <a:lstStyle/>
            <a:p>
              <a:r>
                <a:rPr lang="en-ID" sz="1100" dirty="0" err="1">
                  <a:latin typeface="Trebuchet MS" panose="020B0603020202020204" pitchFamily="34" charset="0"/>
                </a:rPr>
                <a:t>Ormas</a:t>
              </a:r>
              <a:endParaRPr lang="en-ID" sz="1100" dirty="0">
                <a:latin typeface="Trebuchet MS" panose="020B0603020202020204" pitchFamily="34" charset="0"/>
              </a:endParaRPr>
            </a:p>
          </p:txBody>
        </p:sp>
        <p:sp>
          <p:nvSpPr>
            <p:cNvPr id="39" name="Rectangle 38"/>
            <p:cNvSpPr/>
            <p:nvPr/>
          </p:nvSpPr>
          <p:spPr>
            <a:xfrm>
              <a:off x="1600033" y="6482700"/>
              <a:ext cx="132522" cy="108357"/>
            </a:xfrm>
            <a:prstGeom prst="rect">
              <a:avLst/>
            </a:prstGeom>
            <a:solidFill>
              <a:srgbClr val="EF03BC"/>
            </a:solidFill>
            <a:ln>
              <a:solidFill>
                <a:srgbClr val="EF03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0" name="TextBox 39"/>
            <p:cNvSpPr txBox="1"/>
            <p:nvPr/>
          </p:nvSpPr>
          <p:spPr>
            <a:xfrm>
              <a:off x="1714258" y="6417702"/>
              <a:ext cx="1245704" cy="261610"/>
            </a:xfrm>
            <a:prstGeom prst="rect">
              <a:avLst/>
            </a:prstGeom>
            <a:noFill/>
          </p:spPr>
          <p:txBody>
            <a:bodyPr wrap="square" rtlCol="0">
              <a:spAutoFit/>
            </a:bodyPr>
            <a:lstStyle/>
            <a:p>
              <a:r>
                <a:rPr lang="en-ID" sz="1100" dirty="0">
                  <a:latin typeface="Trebuchet MS" panose="020B0603020202020204" pitchFamily="34" charset="0"/>
                </a:rPr>
                <a:t>LSM</a:t>
              </a:r>
            </a:p>
          </p:txBody>
        </p:sp>
        <p:sp>
          <p:nvSpPr>
            <p:cNvPr id="41" name="Rectangle 40"/>
            <p:cNvSpPr/>
            <p:nvPr/>
          </p:nvSpPr>
          <p:spPr>
            <a:xfrm>
              <a:off x="1592155" y="6673594"/>
              <a:ext cx="132522" cy="108357"/>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2" name="TextBox 41"/>
            <p:cNvSpPr txBox="1"/>
            <p:nvPr/>
          </p:nvSpPr>
          <p:spPr>
            <a:xfrm>
              <a:off x="1701011" y="6601968"/>
              <a:ext cx="1245704" cy="261610"/>
            </a:xfrm>
            <a:prstGeom prst="rect">
              <a:avLst/>
            </a:prstGeom>
            <a:noFill/>
          </p:spPr>
          <p:txBody>
            <a:bodyPr wrap="square" rtlCol="0">
              <a:spAutoFit/>
            </a:bodyPr>
            <a:lstStyle/>
            <a:p>
              <a:r>
                <a:rPr lang="en-ID" sz="1100" dirty="0" err="1">
                  <a:latin typeface="Trebuchet MS" panose="020B0603020202020204" pitchFamily="34" charset="0"/>
                </a:rPr>
                <a:t>Akademisi</a:t>
              </a:r>
              <a:endParaRPr lang="en-ID" sz="1100" dirty="0">
                <a:latin typeface="Trebuchet MS" panose="020B0603020202020204" pitchFamily="34" charset="0"/>
              </a:endParaRPr>
            </a:p>
          </p:txBody>
        </p:sp>
      </p:grpSp>
      <p:sp>
        <p:nvSpPr>
          <p:cNvPr id="27"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18</a:t>
            </a:fld>
            <a:endParaRPr lang="id-ID" sz="1600" dirty="0">
              <a:solidFill>
                <a:schemeClr val="tx1"/>
              </a:solidFill>
              <a:latin typeface="Trebuchet MS" panose="020B0603020202020204" pitchFamily="34" charset="0"/>
            </a:endParaRPr>
          </a:p>
        </p:txBody>
      </p:sp>
      <p:graphicFrame>
        <p:nvGraphicFramePr>
          <p:cNvPr id="48" name="Chart 47"/>
          <p:cNvGraphicFramePr/>
          <p:nvPr>
            <p:extLst>
              <p:ext uri="{D42A27DB-BD31-4B8C-83A1-F6EECF244321}">
                <p14:modId xmlns:p14="http://schemas.microsoft.com/office/powerpoint/2010/main" val="954291933"/>
              </p:ext>
            </p:extLst>
          </p:nvPr>
        </p:nvGraphicFramePr>
        <p:xfrm>
          <a:off x="438261" y="1338625"/>
          <a:ext cx="5545289" cy="4862343"/>
        </p:xfrm>
        <a:graphic>
          <a:graphicData uri="http://schemas.openxmlformats.org/drawingml/2006/chart">
            <c:chart xmlns:c="http://schemas.openxmlformats.org/drawingml/2006/chart" xmlns:r="http://schemas.openxmlformats.org/officeDocument/2006/relationships" r:id="rId2"/>
          </a:graphicData>
        </a:graphic>
      </p:graphicFrame>
      <p:sp>
        <p:nvSpPr>
          <p:cNvPr id="26" name="Title 1">
            <a:extLst>
              <a:ext uri="{FF2B5EF4-FFF2-40B4-BE49-F238E27FC236}">
                <a16:creationId xmlns:a16="http://schemas.microsoft.com/office/drawing/2014/main" id="{79BA7EE6-0944-4C3C-93C9-EC5A1ACED323}"/>
              </a:ext>
            </a:extLst>
          </p:cNvPr>
          <p:cNvSpPr txBox="1"/>
          <p:nvPr/>
        </p:nvSpPr>
        <p:spPr>
          <a:xfrm>
            <a:off x="7502746" y="920195"/>
            <a:ext cx="2593867"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ID" sz="1800" b="1" dirty="0">
                <a:latin typeface="Trebuchet MS" panose="020B0603020202020204" pitchFamily="34" charset="0"/>
              </a:rPr>
              <a:t>KEBENCANAAN</a:t>
            </a:r>
            <a:endParaRPr lang="id-ID" sz="1800" b="1" dirty="0">
              <a:latin typeface="Trebuchet MS" panose="020B0603020202020204" pitchFamily="34" charset="0"/>
            </a:endParaRPr>
          </a:p>
        </p:txBody>
      </p:sp>
      <p:graphicFrame>
        <p:nvGraphicFramePr>
          <p:cNvPr id="46" name="Chart 45">
            <a:extLst>
              <a:ext uri="{FF2B5EF4-FFF2-40B4-BE49-F238E27FC236}">
                <a16:creationId xmlns:a16="http://schemas.microsoft.com/office/drawing/2014/main" id="{441DCB5A-CBDE-41A9-99F0-1C35C14C1AB4}"/>
              </a:ext>
            </a:extLst>
          </p:cNvPr>
          <p:cNvGraphicFramePr/>
          <p:nvPr>
            <p:extLst>
              <p:ext uri="{D42A27DB-BD31-4B8C-83A1-F6EECF244321}">
                <p14:modId xmlns:p14="http://schemas.microsoft.com/office/powerpoint/2010/main" val="1268880850"/>
              </p:ext>
            </p:extLst>
          </p:nvPr>
        </p:nvGraphicFramePr>
        <p:xfrm>
          <a:off x="6208452" y="1354681"/>
          <a:ext cx="5545289" cy="4862343"/>
        </p:xfrm>
        <a:graphic>
          <a:graphicData uri="http://schemas.openxmlformats.org/drawingml/2006/chart">
            <c:chart xmlns:c="http://schemas.openxmlformats.org/drawingml/2006/chart" xmlns:r="http://schemas.openxmlformats.org/officeDocument/2006/relationships" r:id="rId3"/>
          </a:graphicData>
        </a:graphic>
      </p:graphicFrame>
      <p:grpSp>
        <p:nvGrpSpPr>
          <p:cNvPr id="47" name="Group 46">
            <a:extLst>
              <a:ext uri="{FF2B5EF4-FFF2-40B4-BE49-F238E27FC236}">
                <a16:creationId xmlns:a16="http://schemas.microsoft.com/office/drawing/2014/main" id="{5C2A0FC8-5F10-4156-B681-AC2B1848999E}"/>
              </a:ext>
            </a:extLst>
          </p:cNvPr>
          <p:cNvGrpSpPr/>
          <p:nvPr/>
        </p:nvGrpSpPr>
        <p:grpSpPr>
          <a:xfrm>
            <a:off x="10420471" y="52298"/>
            <a:ext cx="1750747" cy="581025"/>
            <a:chOff x="8169011" y="323859"/>
            <a:chExt cx="1750747" cy="581025"/>
          </a:xfrm>
        </p:grpSpPr>
        <p:grpSp>
          <p:nvGrpSpPr>
            <p:cNvPr id="49" name="Group 48">
              <a:extLst>
                <a:ext uri="{FF2B5EF4-FFF2-40B4-BE49-F238E27FC236}">
                  <a16:creationId xmlns:a16="http://schemas.microsoft.com/office/drawing/2014/main" id="{3B6E33BB-348A-4BE5-97B9-393E6F877B4A}"/>
                </a:ext>
              </a:extLst>
            </p:cNvPr>
            <p:cNvGrpSpPr/>
            <p:nvPr/>
          </p:nvGrpSpPr>
          <p:grpSpPr>
            <a:xfrm>
              <a:off x="8169011" y="323859"/>
              <a:ext cx="1750747" cy="581025"/>
              <a:chOff x="8169011" y="323859"/>
              <a:chExt cx="1750747" cy="581025"/>
            </a:xfrm>
          </p:grpSpPr>
          <p:pic>
            <p:nvPicPr>
              <p:cNvPr id="51" name="Picture 1">
                <a:extLst>
                  <a:ext uri="{FF2B5EF4-FFF2-40B4-BE49-F238E27FC236}">
                    <a16:creationId xmlns:a16="http://schemas.microsoft.com/office/drawing/2014/main" id="{2295350B-7DE0-49BB-8904-5F2CCB4424F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 name="Text Placeholder 1">
                <a:extLst>
                  <a:ext uri="{FF2B5EF4-FFF2-40B4-BE49-F238E27FC236}">
                    <a16:creationId xmlns:a16="http://schemas.microsoft.com/office/drawing/2014/main" id="{8C2E46D9-AE02-49FA-A3C0-72594F7E79E9}"/>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50" name="Text Placeholder 1">
              <a:extLst>
                <a:ext uri="{FF2B5EF4-FFF2-40B4-BE49-F238E27FC236}">
                  <a16:creationId xmlns:a16="http://schemas.microsoft.com/office/drawing/2014/main" id="{FD1BC093-60BC-4EC3-9857-27C7E0A80B5C}"/>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Chart 10"/>
          <p:cNvGraphicFramePr/>
          <p:nvPr>
            <p:extLst>
              <p:ext uri="{D42A27DB-BD31-4B8C-83A1-F6EECF244321}">
                <p14:modId xmlns:p14="http://schemas.microsoft.com/office/powerpoint/2010/main" val="3073112381"/>
              </p:ext>
            </p:extLst>
          </p:nvPr>
        </p:nvGraphicFramePr>
        <p:xfrm>
          <a:off x="384865" y="1265105"/>
          <a:ext cx="5545289" cy="4862343"/>
        </p:xfrm>
        <a:graphic>
          <a:graphicData uri="http://schemas.openxmlformats.org/drawingml/2006/chart">
            <c:chart xmlns:c="http://schemas.openxmlformats.org/drawingml/2006/chart" xmlns:r="http://schemas.openxmlformats.org/officeDocument/2006/relationships" r:id="rId2"/>
          </a:graphicData>
        </a:graphic>
      </p:graphicFrame>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effectLst>
                  <a:outerShdw blurRad="38100" dist="38100" dir="2700000" algn="tl">
                    <a:srgbClr val="000000">
                      <a:alpha val="43137"/>
                    </a:srgbClr>
                  </a:outerShdw>
                </a:effectLst>
                <a:latin typeface="Trebuchet MS" panose="020B0603020202020204" pitchFamily="34" charset="0"/>
              </a:rPr>
              <a:t>MEDIA INTEREST</a:t>
            </a:r>
            <a:endParaRPr lang="id-ID" sz="2800" b="1" dirty="0">
              <a:effectLst>
                <a:outerShdw blurRad="38100" dist="38100" dir="2700000" algn="tl">
                  <a:srgbClr val="000000">
                    <a:alpha val="43137"/>
                  </a:srgbClr>
                </a:outerShdw>
              </a:effectLst>
              <a:latin typeface="Trebuchet MS" panose="020B0603020202020204" pitchFamily="34" charset="0"/>
            </a:endParaRPr>
          </a:p>
        </p:txBody>
      </p:sp>
      <p:sp>
        <p:nvSpPr>
          <p:cNvPr id="35"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19</a:t>
            </a:fld>
            <a:endParaRPr lang="id-ID" sz="1600" dirty="0">
              <a:solidFill>
                <a:schemeClr val="tx1"/>
              </a:solidFill>
              <a:latin typeface="Trebuchet MS" panose="020B0603020202020204" pitchFamily="34" charset="0"/>
            </a:endParaRPr>
          </a:p>
        </p:txBody>
      </p:sp>
      <p:sp>
        <p:nvSpPr>
          <p:cNvPr id="15" name="Title 1">
            <a:extLst>
              <a:ext uri="{FF2B5EF4-FFF2-40B4-BE49-F238E27FC236}">
                <a16:creationId xmlns:a16="http://schemas.microsoft.com/office/drawing/2014/main" id="{5BBBD8FF-2781-4B3B-946E-44822458784B}"/>
              </a:ext>
            </a:extLst>
          </p:cNvPr>
          <p:cNvSpPr txBox="1">
            <a:spLocks/>
          </p:cNvSpPr>
          <p:nvPr/>
        </p:nvSpPr>
        <p:spPr>
          <a:xfrm>
            <a:off x="1329999" y="923282"/>
            <a:ext cx="3655020"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ID" sz="1800" b="1" dirty="0">
                <a:latin typeface="Trebuchet MS" panose="020B0603020202020204" pitchFamily="34" charset="0"/>
              </a:rPr>
              <a:t>TRANSPORTASI</a:t>
            </a:r>
            <a:endParaRPr lang="id-ID" sz="1800" b="1" dirty="0">
              <a:latin typeface="Trebuchet MS" panose="020B0603020202020204" pitchFamily="34" charset="0"/>
            </a:endParaRPr>
          </a:p>
        </p:txBody>
      </p:sp>
      <p:graphicFrame>
        <p:nvGraphicFramePr>
          <p:cNvPr id="14" name="Chart 13">
            <a:extLst>
              <a:ext uri="{FF2B5EF4-FFF2-40B4-BE49-F238E27FC236}">
                <a16:creationId xmlns:a16="http://schemas.microsoft.com/office/drawing/2014/main" id="{29953406-12FB-4B0F-AB6E-FB941D3A6ECA}"/>
              </a:ext>
            </a:extLst>
          </p:cNvPr>
          <p:cNvGraphicFramePr/>
          <p:nvPr>
            <p:extLst>
              <p:ext uri="{D42A27DB-BD31-4B8C-83A1-F6EECF244321}">
                <p14:modId xmlns:p14="http://schemas.microsoft.com/office/powerpoint/2010/main" val="2374238453"/>
              </p:ext>
            </p:extLst>
          </p:nvPr>
        </p:nvGraphicFramePr>
        <p:xfrm>
          <a:off x="6096000" y="1264914"/>
          <a:ext cx="5545289" cy="4862343"/>
        </p:xfrm>
        <a:graphic>
          <a:graphicData uri="http://schemas.openxmlformats.org/drawingml/2006/chart">
            <c:chart xmlns:c="http://schemas.openxmlformats.org/drawingml/2006/chart" xmlns:r="http://schemas.openxmlformats.org/officeDocument/2006/relationships" r:id="rId3"/>
          </a:graphicData>
        </a:graphic>
      </p:graphicFrame>
      <p:sp>
        <p:nvSpPr>
          <p:cNvPr id="16" name="Title 1">
            <a:extLst>
              <a:ext uri="{FF2B5EF4-FFF2-40B4-BE49-F238E27FC236}">
                <a16:creationId xmlns:a16="http://schemas.microsoft.com/office/drawing/2014/main" id="{6EC9312F-E2CC-4FC5-BC22-83BA32878146}"/>
              </a:ext>
            </a:extLst>
          </p:cNvPr>
          <p:cNvSpPr txBox="1">
            <a:spLocks/>
          </p:cNvSpPr>
          <p:nvPr/>
        </p:nvSpPr>
        <p:spPr>
          <a:xfrm>
            <a:off x="7041134" y="923091"/>
            <a:ext cx="3655020"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ID" sz="1800" b="1" dirty="0">
                <a:latin typeface="Trebuchet MS" panose="020B0603020202020204" pitchFamily="34" charset="0"/>
              </a:rPr>
              <a:t>KEBENCANAAN</a:t>
            </a:r>
            <a:endParaRPr lang="id-ID" sz="1800" b="1" dirty="0">
              <a:latin typeface="Trebuchet MS" panose="020B0603020202020204" pitchFamily="34" charset="0"/>
            </a:endParaRPr>
          </a:p>
        </p:txBody>
      </p:sp>
      <p:grpSp>
        <p:nvGrpSpPr>
          <p:cNvPr id="13" name="Group 12">
            <a:extLst>
              <a:ext uri="{FF2B5EF4-FFF2-40B4-BE49-F238E27FC236}">
                <a16:creationId xmlns:a16="http://schemas.microsoft.com/office/drawing/2014/main" id="{13701190-E8BA-41A2-9DED-900F429485FA}"/>
              </a:ext>
            </a:extLst>
          </p:cNvPr>
          <p:cNvGrpSpPr/>
          <p:nvPr/>
        </p:nvGrpSpPr>
        <p:grpSpPr>
          <a:xfrm>
            <a:off x="10420471" y="52298"/>
            <a:ext cx="1750747" cy="581025"/>
            <a:chOff x="8169011" y="323859"/>
            <a:chExt cx="1750747" cy="581025"/>
          </a:xfrm>
        </p:grpSpPr>
        <p:grpSp>
          <p:nvGrpSpPr>
            <p:cNvPr id="17" name="Group 16">
              <a:extLst>
                <a:ext uri="{FF2B5EF4-FFF2-40B4-BE49-F238E27FC236}">
                  <a16:creationId xmlns:a16="http://schemas.microsoft.com/office/drawing/2014/main" id="{27D018B4-88AF-432F-8CCE-F872A3D1E50E}"/>
                </a:ext>
              </a:extLst>
            </p:cNvPr>
            <p:cNvGrpSpPr/>
            <p:nvPr/>
          </p:nvGrpSpPr>
          <p:grpSpPr>
            <a:xfrm>
              <a:off x="8169011" y="323859"/>
              <a:ext cx="1750747" cy="581025"/>
              <a:chOff x="8169011" y="323859"/>
              <a:chExt cx="1750747" cy="581025"/>
            </a:xfrm>
          </p:grpSpPr>
          <p:pic>
            <p:nvPicPr>
              <p:cNvPr id="19" name="Picture 1">
                <a:extLst>
                  <a:ext uri="{FF2B5EF4-FFF2-40B4-BE49-F238E27FC236}">
                    <a16:creationId xmlns:a16="http://schemas.microsoft.com/office/drawing/2014/main" id="{A85BDDEE-3B32-49A9-85D0-23539F27AF9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 Placeholder 1">
                <a:extLst>
                  <a:ext uri="{FF2B5EF4-FFF2-40B4-BE49-F238E27FC236}">
                    <a16:creationId xmlns:a16="http://schemas.microsoft.com/office/drawing/2014/main" id="{AC940A48-54E8-4667-99B2-BC61FF2FCDC5}"/>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18" name="Text Placeholder 1">
              <a:extLst>
                <a:ext uri="{FF2B5EF4-FFF2-40B4-BE49-F238E27FC236}">
                  <a16:creationId xmlns:a16="http://schemas.microsoft.com/office/drawing/2014/main" id="{A206567E-2010-4473-8E6B-3F6B1850A830}"/>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 name="Chart 19"/>
          <p:cNvGraphicFramePr/>
          <p:nvPr>
            <p:extLst>
              <p:ext uri="{D42A27DB-BD31-4B8C-83A1-F6EECF244321}">
                <p14:modId xmlns:p14="http://schemas.microsoft.com/office/powerpoint/2010/main" val="3092833613"/>
              </p:ext>
            </p:extLst>
          </p:nvPr>
        </p:nvGraphicFramePr>
        <p:xfrm>
          <a:off x="165153" y="1027481"/>
          <a:ext cx="4057041" cy="5247397"/>
        </p:xfrm>
        <a:graphic>
          <a:graphicData uri="http://schemas.openxmlformats.org/drawingml/2006/chart">
            <c:chart xmlns:c="http://schemas.openxmlformats.org/drawingml/2006/chart" xmlns:r="http://schemas.openxmlformats.org/officeDocument/2006/relationships" r:id="rId2"/>
          </a:graphicData>
        </a:graphic>
      </p:graphicFrame>
      <p:sp>
        <p:nvSpPr>
          <p:cNvPr id="4" name="Title 1"/>
          <p:cNvSpPr>
            <a:spLocks noGrp="1"/>
          </p:cNvSpPr>
          <p:nvPr>
            <p:ph type="title"/>
          </p:nvPr>
        </p:nvSpPr>
        <p:spPr>
          <a:xfrm>
            <a:off x="-12249" y="-4175"/>
            <a:ext cx="10515600" cy="480131"/>
          </a:xfrm>
        </p:spPr>
        <p:txBody>
          <a:bodyPr>
            <a:spAutoFit/>
          </a:bodyPr>
          <a:lstStyle/>
          <a:p>
            <a:r>
              <a:rPr lang="id-ID" sz="2800" b="1" dirty="0">
                <a:effectLst>
                  <a:outerShdw blurRad="38100" dist="38100" dir="2700000" algn="tl">
                    <a:srgbClr val="000000">
                      <a:alpha val="43137"/>
                    </a:srgbClr>
                  </a:outerShdw>
                </a:effectLst>
                <a:latin typeface="Trebuchet MS" panose="020B0603020202020204" pitchFamily="34" charset="0"/>
              </a:rPr>
              <a:t>PERBANDINGAN</a:t>
            </a:r>
            <a:r>
              <a:rPr lang="en-US" sz="2800" b="1" dirty="0">
                <a:effectLst>
                  <a:outerShdw blurRad="38100" dist="38100" dir="2700000" algn="tl">
                    <a:srgbClr val="000000">
                      <a:alpha val="43137"/>
                    </a:srgbClr>
                  </a:outerShdw>
                </a:effectLst>
                <a:latin typeface="Trebuchet MS" panose="020B0603020202020204" pitchFamily="34" charset="0"/>
              </a:rPr>
              <a:t> PERISTIWA </a:t>
            </a:r>
            <a:r>
              <a:rPr lang="id-ID" sz="2800" b="1" dirty="0">
                <a:effectLst>
                  <a:outerShdw blurRad="38100" dist="38100" dir="2700000" algn="tl">
                    <a:srgbClr val="000000">
                      <a:alpha val="43137"/>
                    </a:srgbClr>
                  </a:outerShdw>
                </a:effectLst>
                <a:latin typeface="Trebuchet MS" panose="020B0603020202020204" pitchFamily="34" charset="0"/>
              </a:rPr>
              <a:t>DAERAH &amp; KEPALA DAERAH</a:t>
            </a:r>
          </a:p>
        </p:txBody>
      </p:sp>
      <p:graphicFrame>
        <p:nvGraphicFramePr>
          <p:cNvPr id="9" name="Chart 8"/>
          <p:cNvGraphicFramePr/>
          <p:nvPr>
            <p:extLst>
              <p:ext uri="{D42A27DB-BD31-4B8C-83A1-F6EECF244321}">
                <p14:modId xmlns:p14="http://schemas.microsoft.com/office/powerpoint/2010/main" val="1693217000"/>
              </p:ext>
            </p:extLst>
          </p:nvPr>
        </p:nvGraphicFramePr>
        <p:xfrm>
          <a:off x="4374267" y="1022997"/>
          <a:ext cx="4057041" cy="5247397"/>
        </p:xfrm>
        <a:graphic>
          <a:graphicData uri="http://schemas.openxmlformats.org/drawingml/2006/chart">
            <c:chart xmlns:c="http://schemas.openxmlformats.org/drawingml/2006/chart" xmlns:r="http://schemas.openxmlformats.org/officeDocument/2006/relationships" r:id="rId3"/>
          </a:graphicData>
        </a:graphic>
      </p:graphicFrame>
      <p:sp>
        <p:nvSpPr>
          <p:cNvPr id="15" name="TextBox 14"/>
          <p:cNvSpPr txBox="1"/>
          <p:nvPr/>
        </p:nvSpPr>
        <p:spPr>
          <a:xfrm>
            <a:off x="8583381" y="2767901"/>
            <a:ext cx="3269641" cy="1815882"/>
          </a:xfrm>
          <a:prstGeom prst="rect">
            <a:avLst/>
          </a:prstGeom>
          <a:solidFill>
            <a:schemeClr val="accent3">
              <a:lumMod val="60000"/>
              <a:lumOff val="40000"/>
            </a:schemeClr>
          </a:solidFill>
        </p:spPr>
        <p:txBody>
          <a:bodyPr wrap="square" rtlCol="0">
            <a:spAutoFit/>
          </a:bodyPr>
          <a:lstStyle/>
          <a:p>
            <a:pPr algn="just"/>
            <a:r>
              <a:rPr lang="en-US" sz="1400" dirty="0" err="1">
                <a:latin typeface="Trebuchet MS" panose="020B0603020202020204" pitchFamily="34" charset="0"/>
              </a:rPr>
              <a:t>Kebakaran</a:t>
            </a:r>
            <a:r>
              <a:rPr lang="en-US" sz="1400" dirty="0">
                <a:latin typeface="Trebuchet MS" panose="020B0603020202020204" pitchFamily="34" charset="0"/>
              </a:rPr>
              <a:t> </a:t>
            </a:r>
            <a:r>
              <a:rPr lang="en-US" sz="1400" dirty="0" err="1">
                <a:latin typeface="Trebuchet MS" panose="020B0603020202020204" pitchFamily="34" charset="0"/>
              </a:rPr>
              <a:t>Hutan</a:t>
            </a:r>
            <a:r>
              <a:rPr lang="en-US" sz="1400" dirty="0">
                <a:latin typeface="Trebuchet MS" panose="020B0603020202020204" pitchFamily="34" charset="0"/>
              </a:rPr>
              <a:t> dan </a:t>
            </a:r>
            <a:r>
              <a:rPr lang="en-US" sz="1400" dirty="0" err="1">
                <a:latin typeface="Trebuchet MS" panose="020B0603020202020204" pitchFamily="34" charset="0"/>
              </a:rPr>
              <a:t>Lahan</a:t>
            </a:r>
            <a:r>
              <a:rPr lang="en-US" sz="1400" dirty="0">
                <a:latin typeface="Trebuchet MS" panose="020B0603020202020204" pitchFamily="34" charset="0"/>
              </a:rPr>
              <a:t> (</a:t>
            </a:r>
            <a:r>
              <a:rPr lang="en-US" sz="1400" dirty="0" err="1">
                <a:latin typeface="Trebuchet MS" panose="020B0603020202020204" pitchFamily="34" charset="0"/>
              </a:rPr>
              <a:t>karhutla</a:t>
            </a:r>
            <a:r>
              <a:rPr lang="en-US" sz="1400" dirty="0">
                <a:latin typeface="Trebuchet MS" panose="020B0603020202020204" pitchFamily="34" charset="0"/>
              </a:rPr>
              <a:t>) dan </a:t>
            </a:r>
            <a:r>
              <a:rPr lang="en-US" sz="1400" dirty="0" err="1">
                <a:latin typeface="Trebuchet MS" panose="020B0603020202020204" pitchFamily="34" charset="0"/>
              </a:rPr>
              <a:t>Kabut</a:t>
            </a:r>
            <a:r>
              <a:rPr lang="en-US" sz="1400" dirty="0">
                <a:latin typeface="Trebuchet MS" panose="020B0603020202020204" pitchFamily="34" charset="0"/>
              </a:rPr>
              <a:t> Asap di </a:t>
            </a:r>
            <a:r>
              <a:rPr lang="en-US" sz="1400" dirty="0" err="1">
                <a:latin typeface="Trebuchet MS" panose="020B0603020202020204" pitchFamily="34" charset="0"/>
              </a:rPr>
              <a:t>Pekanbaru</a:t>
            </a:r>
            <a:r>
              <a:rPr lang="en-US" sz="1400" dirty="0">
                <a:latin typeface="Trebuchet MS" panose="020B0603020202020204" pitchFamily="34" charset="0"/>
              </a:rPr>
              <a:t> </a:t>
            </a:r>
            <a:r>
              <a:rPr lang="id-ID" sz="1400" dirty="0">
                <a:latin typeface="Trebuchet MS" panose="020B0603020202020204" pitchFamily="34" charset="0"/>
              </a:rPr>
              <a:t>menjadi peristiwa dominan</a:t>
            </a:r>
            <a:r>
              <a:rPr lang="en-US" sz="1400" dirty="0">
                <a:latin typeface="Trebuchet MS" panose="020B0603020202020204" pitchFamily="34" charset="0"/>
              </a:rPr>
              <a:t> Kota </a:t>
            </a:r>
            <a:r>
              <a:rPr lang="en-US" sz="1400" dirty="0" err="1">
                <a:latin typeface="Trebuchet MS" panose="020B0603020202020204" pitchFamily="34" charset="0"/>
              </a:rPr>
              <a:t>Pekanbaru</a:t>
            </a:r>
            <a:r>
              <a:rPr lang="en-US" sz="1400" dirty="0">
                <a:latin typeface="Trebuchet MS" panose="020B0603020202020204" pitchFamily="34" charset="0"/>
              </a:rPr>
              <a:t>. </a:t>
            </a:r>
            <a:r>
              <a:rPr lang="en-US" sz="1400" dirty="0" err="1">
                <a:latin typeface="Trebuchet MS" panose="020B0603020202020204" pitchFamily="34" charset="0"/>
              </a:rPr>
              <a:t>Sementara</a:t>
            </a:r>
            <a:r>
              <a:rPr lang="en-US" sz="1400" dirty="0">
                <a:latin typeface="Trebuchet MS" panose="020B0603020202020204" pitchFamily="34" charset="0"/>
              </a:rPr>
              <a:t> </a:t>
            </a:r>
            <a:r>
              <a:rPr lang="en-US" sz="1400" dirty="0" err="1">
                <a:latin typeface="Trebuchet MS" panose="020B0603020202020204" pitchFamily="34" charset="0"/>
              </a:rPr>
              <a:t>itu</a:t>
            </a:r>
            <a:r>
              <a:rPr lang="en-US" sz="1400" dirty="0">
                <a:latin typeface="Trebuchet MS" panose="020B0603020202020204" pitchFamily="34" charset="0"/>
              </a:rPr>
              <a:t>, </a:t>
            </a:r>
            <a:r>
              <a:rPr lang="en-US" sz="1400" dirty="0" err="1">
                <a:latin typeface="Trebuchet MS" panose="020B0603020202020204" pitchFamily="34" charset="0"/>
              </a:rPr>
              <a:t>Wali</a:t>
            </a:r>
            <a:r>
              <a:rPr lang="en-US" sz="1400" dirty="0">
                <a:latin typeface="Trebuchet MS" panose="020B0603020202020204" pitchFamily="34" charset="0"/>
              </a:rPr>
              <a:t> Kota </a:t>
            </a:r>
            <a:r>
              <a:rPr lang="en-US" sz="1400" dirty="0" err="1">
                <a:latin typeface="Trebuchet MS" panose="020B0603020202020204" pitchFamily="34" charset="0"/>
              </a:rPr>
              <a:t>mengatakan</a:t>
            </a:r>
            <a:r>
              <a:rPr lang="en-US" sz="1400" dirty="0">
                <a:latin typeface="Trebuchet MS" panose="020B0603020202020204" pitchFamily="34" charset="0"/>
              </a:rPr>
              <a:t> </a:t>
            </a:r>
            <a:r>
              <a:rPr lang="en-US" sz="1400" dirty="0" err="1">
                <a:latin typeface="Trebuchet MS" panose="020B0603020202020204" pitchFamily="34" charset="0"/>
              </a:rPr>
              <a:t>Pemko</a:t>
            </a:r>
            <a:r>
              <a:rPr lang="en-US" sz="1400" dirty="0">
                <a:latin typeface="Trebuchet MS" panose="020B0603020202020204" pitchFamily="34" charset="0"/>
              </a:rPr>
              <a:t> </a:t>
            </a:r>
            <a:r>
              <a:rPr lang="en-US" sz="1400" dirty="0" err="1">
                <a:latin typeface="Trebuchet MS" panose="020B0603020202020204" pitchFamily="34" charset="0"/>
              </a:rPr>
              <a:t>akan</a:t>
            </a:r>
            <a:r>
              <a:rPr lang="en-US" sz="1400" dirty="0">
                <a:latin typeface="Trebuchet MS" panose="020B0603020202020204" pitchFamily="34" charset="0"/>
              </a:rPr>
              <a:t> </a:t>
            </a:r>
            <a:r>
              <a:rPr lang="en-US" sz="1400" dirty="0" err="1">
                <a:latin typeface="Trebuchet MS" panose="020B0603020202020204" pitchFamily="34" charset="0"/>
              </a:rPr>
              <a:t>mengevaluasi</a:t>
            </a:r>
            <a:r>
              <a:rPr lang="en-US" sz="1400" dirty="0">
                <a:latin typeface="Trebuchet MS" panose="020B0603020202020204" pitchFamily="34" charset="0"/>
              </a:rPr>
              <a:t> </a:t>
            </a:r>
            <a:r>
              <a:rPr lang="en-US" sz="1400" dirty="0" err="1">
                <a:latin typeface="Trebuchet MS" panose="020B0603020202020204" pitchFamily="34" charset="0"/>
              </a:rPr>
              <a:t>aset</a:t>
            </a:r>
            <a:r>
              <a:rPr lang="en-US" sz="1400" dirty="0">
                <a:latin typeface="Trebuchet MS" panose="020B0603020202020204" pitchFamily="34" charset="0"/>
              </a:rPr>
              <a:t> </a:t>
            </a:r>
            <a:r>
              <a:rPr lang="en-US" sz="1400" dirty="0" err="1">
                <a:latin typeface="Trebuchet MS" panose="020B0603020202020204" pitchFamily="34" charset="0"/>
              </a:rPr>
              <a:t>Nazaruddin</a:t>
            </a:r>
            <a:r>
              <a:rPr lang="en-US" sz="1400" dirty="0">
                <a:latin typeface="Trebuchet MS" panose="020B0603020202020204" pitchFamily="34" charset="0"/>
              </a:rPr>
              <a:t> yang </a:t>
            </a:r>
            <a:r>
              <a:rPr lang="en-US" sz="1400" dirty="0" err="1">
                <a:latin typeface="Trebuchet MS" panose="020B0603020202020204" pitchFamily="34" charset="0"/>
              </a:rPr>
              <a:t>dilimpahkan</a:t>
            </a:r>
            <a:r>
              <a:rPr lang="en-US" sz="1400" dirty="0">
                <a:latin typeface="Trebuchet MS" panose="020B0603020202020204" pitchFamily="34" charset="0"/>
              </a:rPr>
              <a:t> oleh KPK </a:t>
            </a:r>
            <a:r>
              <a:rPr lang="en-US" sz="1400" dirty="0" err="1">
                <a:latin typeface="Trebuchet MS" panose="020B0603020202020204" pitchFamily="34" charset="0"/>
              </a:rPr>
              <a:t>menjadi</a:t>
            </a:r>
            <a:r>
              <a:rPr lang="en-US" sz="1400" dirty="0">
                <a:latin typeface="Trebuchet MS" panose="020B0603020202020204" pitchFamily="34" charset="0"/>
              </a:rPr>
              <a:t> </a:t>
            </a:r>
            <a:r>
              <a:rPr lang="en-US" sz="1400" dirty="0" err="1">
                <a:latin typeface="Trebuchet MS" panose="020B0603020202020204" pitchFamily="34" charset="0"/>
              </a:rPr>
              <a:t>peristiwa</a:t>
            </a:r>
            <a:r>
              <a:rPr lang="en-US" sz="1400" dirty="0">
                <a:latin typeface="Trebuchet MS" panose="020B0603020202020204" pitchFamily="34" charset="0"/>
              </a:rPr>
              <a:t> </a:t>
            </a:r>
            <a:r>
              <a:rPr lang="en-US" sz="1400" dirty="0" err="1">
                <a:latin typeface="Trebuchet MS" panose="020B0603020202020204" pitchFamily="34" charset="0"/>
              </a:rPr>
              <a:t>dominan</a:t>
            </a:r>
            <a:r>
              <a:rPr lang="en-US" sz="1400" dirty="0">
                <a:latin typeface="Trebuchet MS" panose="020B0603020202020204" pitchFamily="34" charset="0"/>
              </a:rPr>
              <a:t> </a:t>
            </a:r>
            <a:r>
              <a:rPr lang="en-US" sz="1400" dirty="0" err="1">
                <a:latin typeface="Trebuchet MS" panose="020B0603020202020204" pitchFamily="34" charset="0"/>
              </a:rPr>
              <a:t>Kepala</a:t>
            </a:r>
            <a:r>
              <a:rPr lang="en-US" sz="1400" dirty="0">
                <a:latin typeface="Trebuchet MS" panose="020B0603020202020204" pitchFamily="34" charset="0"/>
              </a:rPr>
              <a:t> Daerah </a:t>
            </a:r>
            <a:r>
              <a:rPr lang="en-US" sz="1400" dirty="0" err="1">
                <a:latin typeface="Trebuchet MS" panose="020B0603020202020204" pitchFamily="34" charset="0"/>
              </a:rPr>
              <a:t>Pekanbaru</a:t>
            </a:r>
            <a:r>
              <a:rPr lang="en-US" sz="1400" dirty="0">
                <a:latin typeface="Trebuchet MS" panose="020B0603020202020204" pitchFamily="34" charset="0"/>
              </a:rPr>
              <a:t>. </a:t>
            </a:r>
            <a:endParaRPr lang="en-US" sz="1400" dirty="0">
              <a:solidFill>
                <a:srgbClr val="FF0000"/>
              </a:solidFill>
              <a:latin typeface="Trebuchet MS" panose="020B0603020202020204" pitchFamily="34" charset="0"/>
            </a:endParaRPr>
          </a:p>
        </p:txBody>
      </p:sp>
      <p:sp>
        <p:nvSpPr>
          <p:cNvPr id="18" name="Title 1"/>
          <p:cNvSpPr txBox="1"/>
          <p:nvPr/>
        </p:nvSpPr>
        <p:spPr>
          <a:xfrm>
            <a:off x="3091543" y="3514768"/>
            <a:ext cx="1157545" cy="383182"/>
          </a:xfrm>
          <a:prstGeom prst="rect">
            <a:avLst/>
          </a:prstGeom>
          <a:noFill/>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id-ID" sz="1050" b="1" dirty="0">
                <a:latin typeface="Trebuchet MS" panose="020B0603020202020204" pitchFamily="34" charset="0"/>
              </a:rPr>
              <a:t>*Ntotal:</a:t>
            </a:r>
            <a:r>
              <a:rPr lang="en-US" sz="1050" b="1" dirty="0">
                <a:latin typeface="Trebuchet MS" panose="020B0603020202020204" pitchFamily="34" charset="0"/>
              </a:rPr>
              <a:t> 1.197</a:t>
            </a:r>
          </a:p>
          <a:p>
            <a:pPr algn="just"/>
            <a:r>
              <a:rPr lang="id-ID" sz="1050" b="1" dirty="0">
                <a:latin typeface="Trebuchet MS" panose="020B0603020202020204" pitchFamily="34" charset="0"/>
              </a:rPr>
              <a:t>*</a:t>
            </a:r>
            <a:r>
              <a:rPr lang="en-US" sz="1050" b="1" dirty="0">
                <a:latin typeface="Trebuchet MS" panose="020B0603020202020204" pitchFamily="34" charset="0"/>
              </a:rPr>
              <a:t>*</a:t>
            </a:r>
            <a:r>
              <a:rPr lang="id-ID" sz="1050" b="1" dirty="0">
                <a:latin typeface="Trebuchet MS" panose="020B0603020202020204" pitchFamily="34" charset="0"/>
              </a:rPr>
              <a:t>Na:</a:t>
            </a:r>
            <a:r>
              <a:rPr lang="en-US" sz="1050" b="1" dirty="0">
                <a:latin typeface="Trebuchet MS" panose="020B0603020202020204" pitchFamily="34" charset="0"/>
              </a:rPr>
              <a:t> 881</a:t>
            </a:r>
            <a:endParaRPr lang="id-ID" sz="1050" b="1" dirty="0">
              <a:latin typeface="Trebuchet MS" panose="020B0603020202020204" pitchFamily="34" charset="0"/>
            </a:endParaRPr>
          </a:p>
        </p:txBody>
      </p:sp>
      <p:sp>
        <p:nvSpPr>
          <p:cNvPr id="19" name="Title 1"/>
          <p:cNvSpPr txBox="1"/>
          <p:nvPr/>
        </p:nvSpPr>
        <p:spPr>
          <a:xfrm>
            <a:off x="7325729" y="3508104"/>
            <a:ext cx="1105382" cy="383182"/>
          </a:xfrm>
          <a:prstGeom prst="rect">
            <a:avLst/>
          </a:prstGeom>
          <a:noFill/>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id-ID" sz="1050" b="1" dirty="0">
                <a:latin typeface="Trebuchet MS" panose="020B0603020202020204" pitchFamily="34" charset="0"/>
              </a:rPr>
              <a:t>*Ntotal:</a:t>
            </a:r>
            <a:r>
              <a:rPr lang="en-US" sz="1050" b="1" dirty="0">
                <a:latin typeface="Trebuchet MS" panose="020B0603020202020204" pitchFamily="34" charset="0"/>
              </a:rPr>
              <a:t> 120</a:t>
            </a:r>
          </a:p>
          <a:p>
            <a:pPr algn="just"/>
            <a:r>
              <a:rPr lang="id-ID" sz="1050" b="1" dirty="0">
                <a:latin typeface="Trebuchet MS" panose="020B0603020202020204" pitchFamily="34" charset="0"/>
              </a:rPr>
              <a:t>*</a:t>
            </a:r>
            <a:r>
              <a:rPr lang="en-US" sz="1050" b="1" dirty="0">
                <a:latin typeface="Trebuchet MS" panose="020B0603020202020204" pitchFamily="34" charset="0"/>
              </a:rPr>
              <a:t>*</a:t>
            </a:r>
            <a:r>
              <a:rPr lang="id-ID" sz="1050" b="1" dirty="0">
                <a:latin typeface="Trebuchet MS" panose="020B0603020202020204" pitchFamily="34" charset="0"/>
              </a:rPr>
              <a:t>Na:</a:t>
            </a:r>
            <a:r>
              <a:rPr lang="en-US" sz="1050" b="1" dirty="0">
                <a:latin typeface="Trebuchet MS" panose="020B0603020202020204" pitchFamily="34" charset="0"/>
              </a:rPr>
              <a:t> 103</a:t>
            </a:r>
            <a:endParaRPr lang="id-ID" sz="1050" b="1" dirty="0">
              <a:latin typeface="Trebuchet MS" panose="020B0603020202020204" pitchFamily="34" charset="0"/>
            </a:endParaRPr>
          </a:p>
        </p:txBody>
      </p:sp>
      <p:sp>
        <p:nvSpPr>
          <p:cNvPr id="16" name="Title 1"/>
          <p:cNvSpPr txBox="1"/>
          <p:nvPr/>
        </p:nvSpPr>
        <p:spPr>
          <a:xfrm>
            <a:off x="160279" y="6319550"/>
            <a:ext cx="3696396" cy="383182"/>
          </a:xfrm>
          <a:prstGeom prst="rect">
            <a:avLst/>
          </a:prstGeom>
          <a:solidFill>
            <a:schemeClr val="tx2">
              <a:lumMod val="60000"/>
              <a:lumOff val="40000"/>
            </a:schemeClr>
          </a:solidFill>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id-ID" sz="1050" b="1" dirty="0">
                <a:latin typeface="Trebuchet MS" panose="020B0603020202020204" pitchFamily="34" charset="0"/>
                <a:cs typeface="Calibri" panose="020F0502020204030204" pitchFamily="34" charset="0"/>
              </a:rPr>
              <a:t>*</a:t>
            </a:r>
            <a:r>
              <a:rPr lang="en-US" sz="1050" b="1" dirty="0">
                <a:latin typeface="Trebuchet MS" panose="020B0603020202020204" pitchFamily="34" charset="0"/>
                <a:cs typeface="Calibri" panose="020F0502020204030204" pitchFamily="34" charset="0"/>
              </a:rPr>
              <a:t>N</a:t>
            </a:r>
            <a:r>
              <a:rPr lang="id-ID" sz="1050" b="1" dirty="0">
                <a:latin typeface="Trebuchet MS" panose="020B0603020202020204" pitchFamily="34" charset="0"/>
                <a:cs typeface="Calibri" panose="020F0502020204030204" pitchFamily="34" charset="0"/>
              </a:rPr>
              <a:t>total: total seluruh </a:t>
            </a:r>
            <a:r>
              <a:rPr lang="en-US" sz="1050" b="1" dirty="0" err="1">
                <a:latin typeface="Trebuchet MS" panose="020B0603020202020204" pitchFamily="34" charset="0"/>
                <a:cs typeface="Calibri" panose="020F0502020204030204" pitchFamily="34" charset="0"/>
              </a:rPr>
              <a:t>berita</a:t>
            </a:r>
            <a:r>
              <a:rPr lang="id-ID" sz="1050" b="1" dirty="0">
                <a:latin typeface="Trebuchet MS" panose="020B0603020202020204" pitchFamily="34" charset="0"/>
                <a:cs typeface="Calibri" panose="020F0502020204030204" pitchFamily="34" charset="0"/>
              </a:rPr>
              <a:t> terkait </a:t>
            </a:r>
            <a:r>
              <a:rPr lang="en-US" sz="1050" b="1" dirty="0">
                <a:latin typeface="Trebuchet MS" panose="020B0603020202020204" pitchFamily="34" charset="0"/>
                <a:cs typeface="Calibri" panose="020F0502020204030204" pitchFamily="34" charset="0"/>
              </a:rPr>
              <a:t>Kota </a:t>
            </a:r>
            <a:r>
              <a:rPr lang="en-US" sz="1050" b="1" dirty="0" err="1">
                <a:latin typeface="Trebuchet MS" panose="020B0603020202020204" pitchFamily="34" charset="0"/>
                <a:cs typeface="Calibri" panose="020F0502020204030204" pitchFamily="34" charset="0"/>
              </a:rPr>
              <a:t>Pekanbaru</a:t>
            </a:r>
            <a:endParaRPr lang="id-ID" sz="1050" b="1" dirty="0">
              <a:latin typeface="Trebuchet MS" panose="020B0603020202020204" pitchFamily="34" charset="0"/>
              <a:cs typeface="Calibri" panose="020F0502020204030204" pitchFamily="34" charset="0"/>
            </a:endParaRPr>
          </a:p>
          <a:p>
            <a:pPr algn="just"/>
            <a:r>
              <a:rPr lang="id-ID" sz="1050" b="1" dirty="0">
                <a:latin typeface="Trebuchet MS" panose="020B0603020202020204" pitchFamily="34" charset="0"/>
                <a:cs typeface="Calibri" panose="020F0502020204030204" pitchFamily="34" charset="0"/>
              </a:rPr>
              <a:t>**Na: total </a:t>
            </a:r>
            <a:r>
              <a:rPr lang="en-US" sz="1050" b="1" dirty="0" err="1">
                <a:latin typeface="Trebuchet MS" panose="020B0603020202020204" pitchFamily="34" charset="0"/>
                <a:cs typeface="Calibri" panose="020F0502020204030204" pitchFamily="34" charset="0"/>
              </a:rPr>
              <a:t>berita</a:t>
            </a:r>
            <a:r>
              <a:rPr lang="en-US" sz="1050" b="1" dirty="0">
                <a:latin typeface="Trebuchet MS" panose="020B0603020202020204" pitchFamily="34" charset="0"/>
                <a:cs typeface="Calibri" panose="020F0502020204030204" pitchFamily="34" charset="0"/>
              </a:rPr>
              <a:t> </a:t>
            </a:r>
            <a:r>
              <a:rPr lang="en-US" sz="1050" b="1" dirty="0" err="1">
                <a:latin typeface="Trebuchet MS" panose="020B0603020202020204" pitchFamily="34" charset="0"/>
                <a:cs typeface="Calibri" panose="020F0502020204030204" pitchFamily="34" charset="0"/>
              </a:rPr>
              <a:t>peristiwa</a:t>
            </a:r>
            <a:r>
              <a:rPr lang="en-US" sz="1050" b="1" dirty="0">
                <a:latin typeface="Trebuchet MS" panose="020B0603020202020204" pitchFamily="34" charset="0"/>
                <a:cs typeface="Calibri" panose="020F0502020204030204" pitchFamily="34" charset="0"/>
              </a:rPr>
              <a:t> </a:t>
            </a:r>
            <a:r>
              <a:rPr lang="id-ID" sz="1050" b="1" dirty="0">
                <a:latin typeface="Trebuchet MS" panose="020B0603020202020204" pitchFamily="34" charset="0"/>
                <a:cs typeface="Calibri" panose="020F0502020204030204" pitchFamily="34" charset="0"/>
              </a:rPr>
              <a:t>utama.</a:t>
            </a:r>
            <a:endParaRPr lang="id-ID" sz="1050" b="1" dirty="0">
              <a:latin typeface="Trebuchet MS" panose="020B0603020202020204" pitchFamily="34" charset="0"/>
            </a:endParaRPr>
          </a:p>
        </p:txBody>
      </p:sp>
      <p:sp>
        <p:nvSpPr>
          <p:cNvPr id="27" name="Slide Number Placeholder 1"/>
          <p:cNvSpPr>
            <a:spLocks noGrp="1"/>
          </p:cNvSpPr>
          <p:nvPr>
            <p:ph type="sldNum" sz="quarter" idx="12"/>
          </p:nvPr>
        </p:nvSpPr>
        <p:spPr>
          <a:xfrm>
            <a:off x="11716379" y="6462853"/>
            <a:ext cx="480966" cy="390814"/>
          </a:xfrm>
          <a:solidFill>
            <a:srgbClr val="FF0000"/>
          </a:solidFill>
        </p:spPr>
        <p:txBody>
          <a:bodyPr/>
          <a:lstStyle/>
          <a:p>
            <a:pPr algn="ctr"/>
            <a:r>
              <a:rPr lang="en-US" sz="1800" dirty="0">
                <a:solidFill>
                  <a:schemeClr val="tx1"/>
                </a:solidFill>
                <a:latin typeface="Trebuchet MS" panose="020B0603020202020204" pitchFamily="34" charset="0"/>
              </a:rPr>
              <a:t>20</a:t>
            </a:r>
            <a:endParaRPr lang="id-ID" sz="1800" dirty="0">
              <a:solidFill>
                <a:schemeClr val="tx1"/>
              </a:solidFill>
              <a:latin typeface="Trebuchet MS" panose="020B0603020202020204" pitchFamily="34" charset="0"/>
            </a:endParaRPr>
          </a:p>
        </p:txBody>
      </p:sp>
      <p:grpSp>
        <p:nvGrpSpPr>
          <p:cNvPr id="17" name="Group 16">
            <a:extLst>
              <a:ext uri="{FF2B5EF4-FFF2-40B4-BE49-F238E27FC236}">
                <a16:creationId xmlns:a16="http://schemas.microsoft.com/office/drawing/2014/main" id="{C27E8B98-DE7F-4A07-B156-0C17ACDB45F2}"/>
              </a:ext>
            </a:extLst>
          </p:cNvPr>
          <p:cNvGrpSpPr/>
          <p:nvPr/>
        </p:nvGrpSpPr>
        <p:grpSpPr>
          <a:xfrm>
            <a:off x="10420471" y="52298"/>
            <a:ext cx="1750747" cy="581025"/>
            <a:chOff x="8169011" y="323859"/>
            <a:chExt cx="1750747" cy="581025"/>
          </a:xfrm>
        </p:grpSpPr>
        <p:grpSp>
          <p:nvGrpSpPr>
            <p:cNvPr id="21" name="Group 20">
              <a:extLst>
                <a:ext uri="{FF2B5EF4-FFF2-40B4-BE49-F238E27FC236}">
                  <a16:creationId xmlns:a16="http://schemas.microsoft.com/office/drawing/2014/main" id="{D04CFEC6-D9A0-460E-8F44-B2B9C02505F8}"/>
                </a:ext>
              </a:extLst>
            </p:cNvPr>
            <p:cNvGrpSpPr/>
            <p:nvPr/>
          </p:nvGrpSpPr>
          <p:grpSpPr>
            <a:xfrm>
              <a:off x="8169011" y="323859"/>
              <a:ext cx="1750747" cy="581025"/>
              <a:chOff x="8169011" y="323859"/>
              <a:chExt cx="1750747" cy="581025"/>
            </a:xfrm>
          </p:grpSpPr>
          <p:pic>
            <p:nvPicPr>
              <p:cNvPr id="29" name="Picture 1">
                <a:extLst>
                  <a:ext uri="{FF2B5EF4-FFF2-40B4-BE49-F238E27FC236}">
                    <a16:creationId xmlns:a16="http://schemas.microsoft.com/office/drawing/2014/main" id="{6854D8B5-14DF-431A-910C-7C6EE2DFDD9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Text Placeholder 1">
                <a:extLst>
                  <a:ext uri="{FF2B5EF4-FFF2-40B4-BE49-F238E27FC236}">
                    <a16:creationId xmlns:a16="http://schemas.microsoft.com/office/drawing/2014/main" id="{B44CCC4E-0153-47AE-8DF8-1F0E9A0A0508}"/>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28" name="Text Placeholder 1">
              <a:extLst>
                <a:ext uri="{FF2B5EF4-FFF2-40B4-BE49-F238E27FC236}">
                  <a16:creationId xmlns:a16="http://schemas.microsoft.com/office/drawing/2014/main" id="{F9D019F3-4102-49F6-8476-65DE373CE361}"/>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1"/>
          <p:cNvSpPr>
            <a:spLocks noGrp="1"/>
          </p:cNvSpPr>
          <p:nvPr>
            <p:ph type="title"/>
          </p:nvPr>
        </p:nvSpPr>
        <p:spPr>
          <a:xfrm>
            <a:off x="889757" y="2423669"/>
            <a:ext cx="10515600" cy="1421928"/>
          </a:xfrm>
        </p:spPr>
        <p:txBody>
          <a:bodyPr>
            <a:spAutoFit/>
          </a:bodyPr>
          <a:lstStyle/>
          <a:p>
            <a:pPr algn="ctr"/>
            <a:r>
              <a:rPr lang="en-US" sz="4800" b="1" dirty="0">
                <a:effectLst>
                  <a:outerShdw blurRad="38100" dist="38100" dir="2700000" algn="tl">
                    <a:srgbClr val="000000">
                      <a:alpha val="43137"/>
                    </a:srgbClr>
                  </a:outerShdw>
                </a:effectLst>
                <a:latin typeface="Trebuchet MS" panose="020B0603020202020204" pitchFamily="34" charset="0"/>
              </a:rPr>
              <a:t>PERISTIWA EKSTERNAL</a:t>
            </a:r>
            <a:br>
              <a:rPr lang="en-US" sz="4800" b="1" dirty="0">
                <a:effectLst>
                  <a:outerShdw blurRad="38100" dist="38100" dir="2700000" algn="tl">
                    <a:srgbClr val="000000">
                      <a:alpha val="43137"/>
                    </a:srgbClr>
                  </a:outerShdw>
                </a:effectLst>
                <a:latin typeface="Trebuchet MS" panose="020B0603020202020204" pitchFamily="34" charset="0"/>
              </a:rPr>
            </a:br>
            <a:r>
              <a:rPr lang="en-US" sz="4800" b="1" dirty="0">
                <a:effectLst>
                  <a:outerShdw blurRad="38100" dist="38100" dir="2700000" algn="tl">
                    <a:srgbClr val="000000">
                      <a:alpha val="43137"/>
                    </a:srgbClr>
                  </a:outerShdw>
                </a:effectLst>
                <a:latin typeface="Trebuchet MS" panose="020B0603020202020204" pitchFamily="34" charset="0"/>
              </a:rPr>
              <a:t>PEMKO</a:t>
            </a:r>
            <a:endParaRPr lang="id-ID" sz="4800" b="1" dirty="0">
              <a:effectLst>
                <a:outerShdw blurRad="38100" dist="38100" dir="2700000" algn="tl">
                  <a:srgbClr val="000000">
                    <a:alpha val="43137"/>
                  </a:srgbClr>
                </a:outerShdw>
              </a:effectLst>
              <a:latin typeface="Trebuchet MS" panose="020B0603020202020204" pitchFamily="34" charset="0"/>
            </a:endParaRPr>
          </a:p>
        </p:txBody>
      </p:sp>
      <p:sp>
        <p:nvSpPr>
          <p:cNvPr id="4" name="Title 1"/>
          <p:cNvSpPr txBox="1"/>
          <p:nvPr/>
        </p:nvSpPr>
        <p:spPr>
          <a:xfrm>
            <a:off x="364378" y="3029267"/>
            <a:ext cx="11566358" cy="584775"/>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800100" indent="-342900" algn="just">
              <a:buFont typeface="+mj-lt"/>
              <a:buAutoNum type="arabicPeriod"/>
            </a:pPr>
            <a:endParaRPr lang="id-ID" sz="1500" dirty="0">
              <a:latin typeface="Trebuchet MS" panose="020B0603020202020204" pitchFamily="34" charset="0"/>
              <a:cs typeface="Times New Roman" panose="02020603050405020304" pitchFamily="18" charset="0"/>
            </a:endParaRPr>
          </a:p>
          <a:p>
            <a:pPr algn="just">
              <a:spcBef>
                <a:spcPts val="600"/>
              </a:spcBef>
              <a:spcAft>
                <a:spcPts val="600"/>
              </a:spcAft>
            </a:pPr>
            <a:endParaRPr lang="id-ID" sz="1500" dirty="0">
              <a:latin typeface="Trebuchet MS" panose="020B0603020202020204" pitchFamily="34" charset="0"/>
              <a:cs typeface="Calibri" panose="020F0502020204030204"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Chart 11"/>
          <p:cNvGraphicFramePr/>
          <p:nvPr>
            <p:extLst>
              <p:ext uri="{D42A27DB-BD31-4B8C-83A1-F6EECF244321}">
                <p14:modId xmlns:p14="http://schemas.microsoft.com/office/powerpoint/2010/main" val="3710631721"/>
              </p:ext>
            </p:extLst>
          </p:nvPr>
        </p:nvGraphicFramePr>
        <p:xfrm>
          <a:off x="1276626" y="1110134"/>
          <a:ext cx="8636000" cy="5158271"/>
        </p:xfrm>
        <a:graphic>
          <a:graphicData uri="http://schemas.openxmlformats.org/drawingml/2006/chart">
            <c:chart xmlns:c="http://schemas.openxmlformats.org/drawingml/2006/chart" xmlns:r="http://schemas.openxmlformats.org/officeDocument/2006/relationships" r:id="rId2"/>
          </a:graphicData>
        </a:graphic>
      </p:graphicFrame>
      <p:sp>
        <p:nvSpPr>
          <p:cNvPr id="14" name="Title 1"/>
          <p:cNvSpPr>
            <a:spLocks noGrp="1"/>
          </p:cNvSpPr>
          <p:nvPr>
            <p:ph type="title"/>
          </p:nvPr>
        </p:nvSpPr>
        <p:spPr>
          <a:xfrm>
            <a:off x="0" y="0"/>
            <a:ext cx="4678017" cy="480131"/>
          </a:xfrm>
        </p:spPr>
        <p:txBody>
          <a:bodyPr wrap="square">
            <a:spAutoFit/>
          </a:bodyPr>
          <a:lstStyle/>
          <a:p>
            <a:r>
              <a:rPr lang="en-US" sz="2800" b="1" dirty="0">
                <a:effectLst>
                  <a:outerShdw blurRad="38100" dist="38100" dir="2700000" algn="tl">
                    <a:srgbClr val="000000">
                      <a:alpha val="43137"/>
                    </a:srgbClr>
                  </a:outerShdw>
                </a:effectLst>
                <a:latin typeface="Trebuchet MS" panose="020B0603020202020204" pitchFamily="34" charset="0"/>
              </a:rPr>
              <a:t>EKSPOS MASALAH</a:t>
            </a:r>
            <a:endParaRPr lang="id-ID" sz="2800" b="1" dirty="0">
              <a:effectLst>
                <a:outerShdw blurRad="38100" dist="38100" dir="2700000" algn="tl">
                  <a:srgbClr val="000000">
                    <a:alpha val="43137"/>
                  </a:srgbClr>
                </a:outerShdw>
              </a:effectLst>
              <a:latin typeface="Trebuchet MS" panose="020B0603020202020204" pitchFamily="34" charset="0"/>
            </a:endParaRPr>
          </a:p>
        </p:txBody>
      </p:sp>
      <p:sp>
        <p:nvSpPr>
          <p:cNvPr id="10"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22</a:t>
            </a:fld>
            <a:endParaRPr lang="id-ID" sz="1600" dirty="0">
              <a:solidFill>
                <a:schemeClr val="tx1"/>
              </a:solidFill>
              <a:latin typeface="Trebuchet MS" panose="020B0603020202020204" pitchFamily="34" charset="0"/>
            </a:endParaRPr>
          </a:p>
        </p:txBody>
      </p:sp>
      <p:sp>
        <p:nvSpPr>
          <p:cNvPr id="11" name="Title 1"/>
          <p:cNvSpPr txBox="1"/>
          <p:nvPr/>
        </p:nvSpPr>
        <p:spPr>
          <a:xfrm>
            <a:off x="8297797" y="5130702"/>
            <a:ext cx="1105384" cy="415466"/>
          </a:xfrm>
          <a:prstGeom prst="rect">
            <a:avLst/>
          </a:prstGeom>
          <a:noFill/>
        </p:spPr>
        <p:txBody>
          <a:bodyPr vert="horz" wrap="square" lIns="91440" tIns="45720" rIns="91440" bIns="45720" rtlCol="0" anchor="ctr">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just"/>
            <a:r>
              <a:rPr lang="id-ID" sz="1050" b="1" dirty="0">
                <a:latin typeface="Trebuchet MS" panose="020B0603020202020204" pitchFamily="34" charset="0"/>
              </a:rPr>
              <a:t>*Ntotal</a:t>
            </a:r>
            <a:r>
              <a:rPr lang="en-US" sz="1050" b="1" dirty="0">
                <a:latin typeface="Trebuchet MS" panose="020B0603020202020204" pitchFamily="34" charset="0"/>
              </a:rPr>
              <a:t>: 1.197</a:t>
            </a:r>
          </a:p>
          <a:p>
            <a:pPr algn="just"/>
            <a:r>
              <a:rPr lang="id-ID" sz="1050" b="1" dirty="0">
                <a:latin typeface="Trebuchet MS" panose="020B0603020202020204" pitchFamily="34" charset="0"/>
              </a:rPr>
              <a:t>*</a:t>
            </a:r>
            <a:r>
              <a:rPr lang="en-US" sz="1050" b="1" dirty="0">
                <a:latin typeface="Trebuchet MS" panose="020B0603020202020204" pitchFamily="34" charset="0"/>
              </a:rPr>
              <a:t>*</a:t>
            </a:r>
            <a:r>
              <a:rPr lang="id-ID" sz="1050" b="1" dirty="0">
                <a:latin typeface="Trebuchet MS" panose="020B0603020202020204" pitchFamily="34" charset="0"/>
              </a:rPr>
              <a:t>Na:</a:t>
            </a:r>
            <a:r>
              <a:rPr lang="en-US" sz="1050" b="1" dirty="0">
                <a:latin typeface="Trebuchet MS" panose="020B0603020202020204" pitchFamily="34" charset="0"/>
              </a:rPr>
              <a:t> 73</a:t>
            </a:r>
            <a:endParaRPr lang="id-ID" sz="1050" b="1" dirty="0">
              <a:latin typeface="Trebuchet MS" panose="020B0603020202020204" pitchFamily="34" charset="0"/>
            </a:endParaRPr>
          </a:p>
        </p:txBody>
      </p:sp>
      <p:grpSp>
        <p:nvGrpSpPr>
          <p:cNvPr id="13" name="Group 12">
            <a:extLst>
              <a:ext uri="{FF2B5EF4-FFF2-40B4-BE49-F238E27FC236}">
                <a16:creationId xmlns:a16="http://schemas.microsoft.com/office/drawing/2014/main" id="{7401DC4C-FEF1-4420-987C-FEA4F0CF8ABC}"/>
              </a:ext>
            </a:extLst>
          </p:cNvPr>
          <p:cNvGrpSpPr/>
          <p:nvPr/>
        </p:nvGrpSpPr>
        <p:grpSpPr>
          <a:xfrm>
            <a:off x="10420471" y="52298"/>
            <a:ext cx="1750747" cy="581025"/>
            <a:chOff x="8169011" y="323859"/>
            <a:chExt cx="1750747" cy="581025"/>
          </a:xfrm>
        </p:grpSpPr>
        <p:grpSp>
          <p:nvGrpSpPr>
            <p:cNvPr id="20" name="Group 19">
              <a:extLst>
                <a:ext uri="{FF2B5EF4-FFF2-40B4-BE49-F238E27FC236}">
                  <a16:creationId xmlns:a16="http://schemas.microsoft.com/office/drawing/2014/main" id="{66C25151-BD8F-46DB-9ECC-5561E33BAAE4}"/>
                </a:ext>
              </a:extLst>
            </p:cNvPr>
            <p:cNvGrpSpPr/>
            <p:nvPr/>
          </p:nvGrpSpPr>
          <p:grpSpPr>
            <a:xfrm>
              <a:off x="8169011" y="323859"/>
              <a:ext cx="1750747" cy="581025"/>
              <a:chOff x="8169011" y="323859"/>
              <a:chExt cx="1750747" cy="581025"/>
            </a:xfrm>
          </p:grpSpPr>
          <p:pic>
            <p:nvPicPr>
              <p:cNvPr id="22" name="Picture 1">
                <a:extLst>
                  <a:ext uri="{FF2B5EF4-FFF2-40B4-BE49-F238E27FC236}">
                    <a16:creationId xmlns:a16="http://schemas.microsoft.com/office/drawing/2014/main" id="{AFC83F63-9A80-47FF-96BD-81CE607DE63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 Placeholder 1">
                <a:extLst>
                  <a:ext uri="{FF2B5EF4-FFF2-40B4-BE49-F238E27FC236}">
                    <a16:creationId xmlns:a16="http://schemas.microsoft.com/office/drawing/2014/main" id="{4EA14FED-EA81-4907-9F30-B3B2B338EFEA}"/>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21" name="Text Placeholder 1">
              <a:extLst>
                <a:ext uri="{FF2B5EF4-FFF2-40B4-BE49-F238E27FC236}">
                  <a16:creationId xmlns:a16="http://schemas.microsoft.com/office/drawing/2014/main" id="{26E84D9B-D05A-4550-88C9-98DB7EC65707}"/>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152606054"/>
              </p:ext>
            </p:extLst>
          </p:nvPr>
        </p:nvGraphicFramePr>
        <p:xfrm>
          <a:off x="332509" y="846208"/>
          <a:ext cx="11582400" cy="3142557"/>
        </p:xfrm>
        <a:graphic>
          <a:graphicData uri="http://schemas.openxmlformats.org/drawingml/2006/table">
            <a:tbl>
              <a:tblPr firstRow="1" bandRow="1">
                <a:tableStyleId>{5C22544A-7EE6-4342-B048-85BDC9FD1C3A}</a:tableStyleId>
              </a:tblPr>
              <a:tblGrid>
                <a:gridCol w="1537855">
                  <a:extLst>
                    <a:ext uri="{9D8B030D-6E8A-4147-A177-3AD203B41FA5}">
                      <a16:colId xmlns:a16="http://schemas.microsoft.com/office/drawing/2014/main" val="20000"/>
                    </a:ext>
                  </a:extLst>
                </a:gridCol>
                <a:gridCol w="5033167">
                  <a:extLst>
                    <a:ext uri="{9D8B030D-6E8A-4147-A177-3AD203B41FA5}">
                      <a16:colId xmlns:a16="http://schemas.microsoft.com/office/drawing/2014/main" val="20001"/>
                    </a:ext>
                  </a:extLst>
                </a:gridCol>
                <a:gridCol w="1104396">
                  <a:extLst>
                    <a:ext uri="{9D8B030D-6E8A-4147-A177-3AD203B41FA5}">
                      <a16:colId xmlns:a16="http://schemas.microsoft.com/office/drawing/2014/main" val="20002"/>
                    </a:ext>
                  </a:extLst>
                </a:gridCol>
                <a:gridCol w="3906982">
                  <a:extLst>
                    <a:ext uri="{9D8B030D-6E8A-4147-A177-3AD203B41FA5}">
                      <a16:colId xmlns:a16="http://schemas.microsoft.com/office/drawing/2014/main" val="20003"/>
                    </a:ext>
                  </a:extLst>
                </a:gridCol>
              </a:tblGrid>
              <a:tr h="476572">
                <a:tc>
                  <a:txBody>
                    <a:bodyPr/>
                    <a:lstStyle/>
                    <a:p>
                      <a:pPr algn="ctr"/>
                      <a:r>
                        <a:rPr lang="en-ID" sz="1300" dirty="0">
                          <a:solidFill>
                            <a:schemeClr val="bg1"/>
                          </a:solidFill>
                          <a:latin typeface="Trebuchet MS" panose="020B0603020202020204" pitchFamily="34" charset="0"/>
                        </a:rPr>
                        <a:t>SUB SEKTOR</a:t>
                      </a:r>
                    </a:p>
                  </a:txBody>
                  <a:tcPr anchor="ctr">
                    <a:solidFill>
                      <a:schemeClr val="accent1"/>
                    </a:solidFill>
                  </a:tcPr>
                </a:tc>
                <a:tc>
                  <a:txBody>
                    <a:bodyPr/>
                    <a:lstStyle/>
                    <a:p>
                      <a:pPr algn="ctr"/>
                      <a:r>
                        <a:rPr lang="en-ID" sz="1300" dirty="0">
                          <a:solidFill>
                            <a:schemeClr val="bg1"/>
                          </a:solidFill>
                          <a:latin typeface="Trebuchet MS" panose="020B0603020202020204" pitchFamily="34" charset="0"/>
                        </a:rPr>
                        <a:t>PERSOALAN</a:t>
                      </a:r>
                    </a:p>
                  </a:txBody>
                  <a:tcPr anchor="ctr">
                    <a:solidFill>
                      <a:schemeClr val="accent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solidFill>
                            <a:schemeClr val="bg1"/>
                          </a:solidFill>
                          <a:latin typeface="Trebuchet MS" panose="020B0603020202020204" pitchFamily="34" charset="0"/>
                        </a:rPr>
                        <a:t>EKSPOS</a:t>
                      </a:r>
                    </a:p>
                  </a:txBody>
                  <a:tcPr anchor="ctr">
                    <a:solidFill>
                      <a:schemeClr val="accent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solidFill>
                            <a:schemeClr val="bg1"/>
                          </a:solidFill>
                          <a:latin typeface="Trebuchet MS" panose="020B0603020202020204" pitchFamily="34" charset="0"/>
                        </a:rPr>
                        <a:t>REKOMENDASI</a:t>
                      </a:r>
                    </a:p>
                  </a:txBody>
                  <a:tcPr anchor="ctr">
                    <a:solidFill>
                      <a:schemeClr val="accent1"/>
                    </a:solidFill>
                  </a:tcPr>
                </a:tc>
                <a:extLst>
                  <a:ext uri="{0D108BD9-81ED-4DB2-BD59-A6C34878D82A}">
                    <a16:rowId xmlns:a16="http://schemas.microsoft.com/office/drawing/2014/main" val="10000"/>
                  </a:ext>
                </a:extLst>
              </a:tr>
              <a:tr h="686129">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Kedisiplinan</a:t>
                      </a:r>
                      <a:r>
                        <a:rPr lang="en-US" sz="1100" b="1" dirty="0">
                          <a:effectLst/>
                          <a:latin typeface="Trebuchet MS" panose="020B0603020202020204" pitchFamily="34" charset="0"/>
                          <a:ea typeface="Calibri" panose="020F0502020204030204" pitchFamily="34" charset="0"/>
                          <a:cs typeface="Tahoma" panose="020B0604030504040204" pitchFamily="34" charset="0"/>
                        </a:rPr>
                        <a:t> ASN</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Sekda</a:t>
                      </a:r>
                      <a:r>
                        <a:rPr lang="en-US" sz="1100" dirty="0">
                          <a:effectLst/>
                          <a:latin typeface="Trebuchet MS" panose="020B0603020202020204" pitchFamily="34" charset="0"/>
                          <a:ea typeface="Calibri" panose="020F0502020204030204" pitchFamily="34" charset="0"/>
                          <a:cs typeface="Tahoma" panose="020B0604030504040204" pitchFamily="34" charset="0"/>
                        </a:rPr>
                        <a:t> Kota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M </a:t>
                      </a:r>
                      <a:r>
                        <a:rPr lang="en-US" sz="1100" dirty="0" err="1">
                          <a:effectLst/>
                          <a:latin typeface="Trebuchet MS" panose="020B0603020202020204" pitchFamily="34" charset="0"/>
                          <a:ea typeface="Calibri" panose="020F0502020204030204" pitchFamily="34" charset="0"/>
                          <a:cs typeface="Tahoma" panose="020B0604030504040204" pitchFamily="34" charset="0"/>
                        </a:rPr>
                        <a:t>Noer</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menegur</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Camat</a:t>
                      </a:r>
                      <a:r>
                        <a:rPr lang="en-US" sz="1100" dirty="0">
                          <a:effectLst/>
                          <a:latin typeface="Trebuchet MS" panose="020B0603020202020204" pitchFamily="34" charset="0"/>
                          <a:ea typeface="Calibri" panose="020F0502020204030204" pitchFamily="34" charset="0"/>
                          <a:cs typeface="Tahoma" panose="020B0604030504040204" pitchFamily="34" charset="0"/>
                        </a:rPr>
                        <a:t>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lantaran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dinilai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meremehkan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rapat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penetapan</a:t>
                      </a:r>
                      <a:r>
                        <a:rPr lang="en-US" sz="1100" dirty="0">
                          <a:effectLst/>
                          <a:latin typeface="Trebuchet MS" panose="020B0603020202020204" pitchFamily="34" charset="0"/>
                          <a:ea typeface="Calibri" panose="020F0502020204030204" pitchFamily="34" charset="0"/>
                          <a:cs typeface="Tahoma" panose="020B0604030504040204" pitchFamily="34" charset="0"/>
                        </a:rPr>
                        <a:t> status </a:t>
                      </a:r>
                      <a:r>
                        <a:rPr lang="en-US" sz="1100" dirty="0" err="1">
                          <a:effectLst/>
                          <a:latin typeface="Trebuchet MS" panose="020B0603020202020204" pitchFamily="34" charset="0"/>
                          <a:ea typeface="Calibri" panose="020F0502020204030204" pitchFamily="34" charset="0"/>
                          <a:cs typeface="Tahoma" panose="020B0604030504040204" pitchFamily="34" charset="0"/>
                        </a:rPr>
                        <a:t>siaga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darurat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bencana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kabut</a:t>
                      </a:r>
                      <a:r>
                        <a:rPr lang="en-US" sz="1100" dirty="0">
                          <a:effectLst/>
                          <a:latin typeface="Trebuchet MS" panose="020B0603020202020204" pitchFamily="34" charset="0"/>
                          <a:ea typeface="Calibri" panose="020F0502020204030204" pitchFamily="34" charset="0"/>
                          <a:cs typeface="Tahoma" panose="020B0604030504040204" pitchFamily="34" charset="0"/>
                        </a:rPr>
                        <a:t> asap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Camat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Marpoyan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Damai</a:t>
                      </a:r>
                      <a:r>
                        <a:rPr lang="en-US" sz="1100" dirty="0">
                          <a:effectLst/>
                          <a:latin typeface="Trebuchet MS" panose="020B0603020202020204" pitchFamily="34" charset="0"/>
                          <a:ea typeface="Calibri" panose="020F0502020204030204" pitchFamily="34" charset="0"/>
                          <a:cs typeface="Tahoma" panose="020B0604030504040204" pitchFamily="34" charset="0"/>
                        </a:rPr>
                        <a:t> dan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Camat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Tampan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datang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terlambat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saat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rapat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sementara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dua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camat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lainnya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yakni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Camat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Rumbai</a:t>
                      </a:r>
                      <a:r>
                        <a:rPr lang="en-US" sz="1100" dirty="0">
                          <a:effectLst/>
                          <a:latin typeface="Trebuchet MS" panose="020B0603020202020204" pitchFamily="34" charset="0"/>
                          <a:ea typeface="Calibri" panose="020F0502020204030204" pitchFamily="34" charset="0"/>
                          <a:cs typeface="Tahoma" panose="020B0604030504040204" pitchFamily="34" charset="0"/>
                        </a:rPr>
                        <a:t> dan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Camat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Tenayan</a:t>
                      </a:r>
                      <a:r>
                        <a:rPr lang="en-US" sz="1100" dirty="0">
                          <a:effectLst/>
                          <a:latin typeface="Trebuchet MS" panose="020B0603020202020204" pitchFamily="34" charset="0"/>
                          <a:ea typeface="Calibri" panose="020F0502020204030204" pitchFamily="34" charset="0"/>
                          <a:cs typeface="Tahoma" panose="020B0604030504040204" pitchFamily="34" charset="0"/>
                        </a:rPr>
                        <a:t> Raya </a:t>
                      </a:r>
                      <a:r>
                        <a:rPr lang="en-US" sz="1100" dirty="0" err="1">
                          <a:effectLst/>
                          <a:latin typeface="Trebuchet MS" panose="020B0603020202020204" pitchFamily="34" charset="0"/>
                          <a:ea typeface="Calibri" panose="020F0502020204030204" pitchFamily="34" charset="0"/>
                          <a:cs typeface="Tahoma" panose="020B0604030504040204" pitchFamily="34" charset="0"/>
                        </a:rPr>
                        <a:t>tidak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hadir</a:t>
                      </a:r>
                      <a:r>
                        <a:rPr lang="en-US" sz="1100" dirty="0">
                          <a:effectLst/>
                          <a:latin typeface="Trebuchet MS" panose="020B0603020202020204" pitchFamily="34" charset="0"/>
                          <a:ea typeface="Calibri" panose="020F0502020204030204" pitchFamily="34" charset="0"/>
                          <a:cs typeface="Tahoma" panose="020B0604030504040204" pitchFamily="34" charset="0"/>
                        </a:rPr>
                        <a:t>. M </a:t>
                      </a:r>
                      <a:r>
                        <a:rPr lang="en-US" sz="1100" dirty="0" err="1">
                          <a:effectLst/>
                          <a:latin typeface="Trebuchet MS" panose="020B0603020202020204" pitchFamily="34" charset="0"/>
                          <a:ea typeface="Calibri" panose="020F0502020204030204" pitchFamily="34" charset="0"/>
                          <a:cs typeface="Tahoma" panose="020B0604030504040204" pitchFamily="34" charset="0"/>
                        </a:rPr>
                        <a:t>Noer</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menegaskan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camat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harus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aktif</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melarang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masyarakat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membakar</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sampah</a:t>
                      </a:r>
                      <a:r>
                        <a:rPr lang="en-US" sz="1100" dirty="0">
                          <a:effectLst/>
                          <a:latin typeface="Trebuchet MS" panose="020B0603020202020204" pitchFamily="34" charset="0"/>
                          <a:ea typeface="Calibri" panose="020F0502020204030204" pitchFamily="34" charset="0"/>
                          <a:cs typeface="Tahoma" panose="020B0604030504040204" pitchFamily="34" charset="0"/>
                        </a:rPr>
                        <a:t> agar </a:t>
                      </a:r>
                      <a:r>
                        <a:rPr lang="en-US" sz="1100" dirty="0" err="1">
                          <a:effectLst/>
                          <a:latin typeface="Trebuchet MS" panose="020B0603020202020204" pitchFamily="34" charset="0"/>
                          <a:ea typeface="Calibri" panose="020F0502020204030204" pitchFamily="34" charset="0"/>
                          <a:cs typeface="Tahoma" panose="020B0604030504040204" pitchFamily="34" charset="0"/>
                        </a:rPr>
                        <a:t>tidak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memperburuk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kondisi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udara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defRPr/>
                      </a:pPr>
                      <a:r>
                        <a:rPr lang="en-US" sz="1100" dirty="0">
                          <a:effectLst/>
                          <a:latin typeface="Calibri" panose="020F0502020204030204" pitchFamily="34" charset="0"/>
                          <a:ea typeface="Calibri" panose="020F0502020204030204" pitchFamily="34" charset="0"/>
                          <a:cs typeface="Times New Roman" panose="02020603050405020304" pitchFamily="18" charset="0"/>
                        </a:rPr>
                        <a:t>………………………………</a:t>
                      </a:r>
                      <a:endParaRPr lang="id-ID"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endParaRPr lang="id-ID"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89546556"/>
                  </a:ext>
                </a:extLst>
              </a:tr>
              <a:tr h="686129">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Pengelolaan</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Aset</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Pujasera di Jalan Arifin Achmad tampak terbengkalai dan tidak berfungsi secara maksimal. Sekda Kota Pekanbaru, M Noer, mengatakan Pemprov Riau telah mencabut wewenang pengelolaan pujasera dari Pemko dan akan menjadikan pujasera sebagai pusat kuliner.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defRPr/>
                      </a:pPr>
                      <a:r>
                        <a:rPr lang="en-US" sz="1100" dirty="0">
                          <a:effectLst/>
                          <a:latin typeface="Calibri" panose="020F0502020204030204" pitchFamily="34" charset="0"/>
                          <a:ea typeface="Calibri" panose="020F0502020204030204" pitchFamily="34" charset="0"/>
                          <a:cs typeface="Times New Roman" panose="02020603050405020304" pitchFamily="18" charset="0"/>
                        </a:rPr>
                        <a:t>………………………………</a:t>
                      </a:r>
                      <a:endParaRPr lang="id-ID"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endParaRPr lang="id-ID"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36314897"/>
                  </a:ext>
                </a:extLst>
              </a:tr>
              <a:tr h="686129">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Pencairan</a:t>
                      </a:r>
                      <a:r>
                        <a:rPr lang="en-US" sz="1100" b="1" dirty="0">
                          <a:effectLst/>
                          <a:latin typeface="Trebuchet MS" panose="020B0603020202020204" pitchFamily="34" charset="0"/>
                          <a:ea typeface="Calibri" panose="020F0502020204030204" pitchFamily="34" charset="0"/>
                          <a:cs typeface="Tahoma" panose="020B0604030504040204" pitchFamily="34" charset="0"/>
                        </a:rPr>
                        <a:t> Honor RT/RW</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Masih ada beberapa kecamatan yang belum mengajukan honor RT/RW bulan Mei dan Juni. Kabid Perbendaharaan BPKAD Kota Pekanbaru, Basri, mengimbau kecamatan yang belum mengajukan honor RT/RW segera mengajukan.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1</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a:t>
                      </a:r>
                      <a:endParaRPr kumimoji="0" lang="id-ID"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0"/>
                        </a:spcAft>
                        <a:buClrTx/>
                        <a:buSzTx/>
                        <a:buFontTx/>
                        <a:buNone/>
                        <a:tabLst/>
                        <a:defRPr/>
                      </a:pPr>
                      <a:endParaRPr kumimoji="0" lang="id-ID"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33207214"/>
                  </a:ext>
                </a:extLst>
              </a:tr>
            </a:tbl>
          </a:graphicData>
        </a:graphic>
      </p:graphicFrame>
      <p:sp>
        <p:nvSpPr>
          <p:cNvPr id="14" name="Title 1"/>
          <p:cNvSpPr>
            <a:spLocks noGrp="1"/>
          </p:cNvSpPr>
          <p:nvPr>
            <p:ph type="title"/>
          </p:nvPr>
        </p:nvSpPr>
        <p:spPr>
          <a:xfrm>
            <a:off x="0" y="0"/>
            <a:ext cx="6096000" cy="480131"/>
          </a:xfrm>
        </p:spPr>
        <p:txBody>
          <a:bodyPr wrap="square">
            <a:spAutoFit/>
          </a:bodyPr>
          <a:lstStyle/>
          <a:p>
            <a:r>
              <a:rPr lang="en-US" sz="2800" b="1" dirty="0">
                <a:effectLst>
                  <a:outerShdw blurRad="38100" dist="38100" dir="2700000" algn="tl">
                    <a:srgbClr val="000000">
                      <a:alpha val="43137"/>
                    </a:srgbClr>
                  </a:outerShdw>
                </a:effectLst>
                <a:latin typeface="Trebuchet MS" panose="020B0603020202020204" pitchFamily="34" charset="0"/>
              </a:rPr>
              <a:t>ADMINISTRASI &amp; PEMERINTAHAN</a:t>
            </a:r>
            <a:endParaRPr lang="id-ID" sz="2800" b="1" dirty="0">
              <a:effectLst>
                <a:outerShdw blurRad="38100" dist="38100" dir="2700000" algn="tl">
                  <a:srgbClr val="000000">
                    <a:alpha val="43137"/>
                  </a:srgbClr>
                </a:outerShdw>
              </a:effectLst>
              <a:latin typeface="Trebuchet MS" panose="020B0603020202020204" pitchFamily="34" charset="0"/>
            </a:endParaRPr>
          </a:p>
        </p:txBody>
      </p:sp>
      <p:sp>
        <p:nvSpPr>
          <p:cNvPr id="19"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23</a:t>
            </a:fld>
            <a:endParaRPr lang="id-ID" sz="1600" dirty="0">
              <a:solidFill>
                <a:schemeClr val="tx1"/>
              </a:solidFill>
              <a:latin typeface="Trebuchet MS" panose="020B0603020202020204" pitchFamily="34" charset="0"/>
            </a:endParaRPr>
          </a:p>
        </p:txBody>
      </p:sp>
      <p:grpSp>
        <p:nvGrpSpPr>
          <p:cNvPr id="10" name="Group 9">
            <a:extLst>
              <a:ext uri="{FF2B5EF4-FFF2-40B4-BE49-F238E27FC236}">
                <a16:creationId xmlns:a16="http://schemas.microsoft.com/office/drawing/2014/main" id="{3080F087-98D4-4507-A9F3-40C17D18C4E6}"/>
              </a:ext>
            </a:extLst>
          </p:cNvPr>
          <p:cNvGrpSpPr/>
          <p:nvPr/>
        </p:nvGrpSpPr>
        <p:grpSpPr>
          <a:xfrm>
            <a:off x="10420471" y="52298"/>
            <a:ext cx="1750747" cy="581025"/>
            <a:chOff x="8169011" y="323859"/>
            <a:chExt cx="1750747" cy="581025"/>
          </a:xfrm>
        </p:grpSpPr>
        <p:grpSp>
          <p:nvGrpSpPr>
            <p:cNvPr id="11" name="Group 10">
              <a:extLst>
                <a:ext uri="{FF2B5EF4-FFF2-40B4-BE49-F238E27FC236}">
                  <a16:creationId xmlns:a16="http://schemas.microsoft.com/office/drawing/2014/main" id="{BA27040C-A1CE-4BDD-8034-8A9FDCA9A4BB}"/>
                </a:ext>
              </a:extLst>
            </p:cNvPr>
            <p:cNvGrpSpPr/>
            <p:nvPr/>
          </p:nvGrpSpPr>
          <p:grpSpPr>
            <a:xfrm>
              <a:off x="8169011" y="323859"/>
              <a:ext cx="1750747" cy="581025"/>
              <a:chOff x="8169011" y="323859"/>
              <a:chExt cx="1750747" cy="581025"/>
            </a:xfrm>
          </p:grpSpPr>
          <p:pic>
            <p:nvPicPr>
              <p:cNvPr id="20" name="Picture 1">
                <a:extLst>
                  <a:ext uri="{FF2B5EF4-FFF2-40B4-BE49-F238E27FC236}">
                    <a16:creationId xmlns:a16="http://schemas.microsoft.com/office/drawing/2014/main" id="{7588F676-799C-4E36-B91A-F593A55EFA7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 Placeholder 1">
                <a:extLst>
                  <a:ext uri="{FF2B5EF4-FFF2-40B4-BE49-F238E27FC236}">
                    <a16:creationId xmlns:a16="http://schemas.microsoft.com/office/drawing/2014/main" id="{8A702A12-DB23-48A3-813F-1F450EE86937}"/>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12" name="Text Placeholder 1">
              <a:extLst>
                <a:ext uri="{FF2B5EF4-FFF2-40B4-BE49-F238E27FC236}">
                  <a16:creationId xmlns:a16="http://schemas.microsoft.com/office/drawing/2014/main" id="{0D50FA1F-290D-4D7A-BECB-8F8852564250}"/>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extLst>
      <p:ext uri="{BB962C8B-B14F-4D97-AF65-F5344CB8AC3E}">
        <p14:creationId xmlns:p14="http://schemas.microsoft.com/office/powerpoint/2010/main" val="19493397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95848105"/>
              </p:ext>
            </p:extLst>
          </p:nvPr>
        </p:nvGraphicFramePr>
        <p:xfrm>
          <a:off x="332509" y="846208"/>
          <a:ext cx="11582400" cy="5590771"/>
        </p:xfrm>
        <a:graphic>
          <a:graphicData uri="http://schemas.openxmlformats.org/drawingml/2006/table">
            <a:tbl>
              <a:tblPr firstRow="1" bandRow="1">
                <a:tableStyleId>{5C22544A-7EE6-4342-B048-85BDC9FD1C3A}</a:tableStyleId>
              </a:tblPr>
              <a:tblGrid>
                <a:gridCol w="1260764">
                  <a:extLst>
                    <a:ext uri="{9D8B030D-6E8A-4147-A177-3AD203B41FA5}">
                      <a16:colId xmlns:a16="http://schemas.microsoft.com/office/drawing/2014/main" val="20000"/>
                    </a:ext>
                  </a:extLst>
                </a:gridCol>
                <a:gridCol w="5310258">
                  <a:extLst>
                    <a:ext uri="{9D8B030D-6E8A-4147-A177-3AD203B41FA5}">
                      <a16:colId xmlns:a16="http://schemas.microsoft.com/office/drawing/2014/main" val="20001"/>
                    </a:ext>
                  </a:extLst>
                </a:gridCol>
                <a:gridCol w="1104396">
                  <a:extLst>
                    <a:ext uri="{9D8B030D-6E8A-4147-A177-3AD203B41FA5}">
                      <a16:colId xmlns:a16="http://schemas.microsoft.com/office/drawing/2014/main" val="20002"/>
                    </a:ext>
                  </a:extLst>
                </a:gridCol>
                <a:gridCol w="3906982">
                  <a:extLst>
                    <a:ext uri="{9D8B030D-6E8A-4147-A177-3AD203B41FA5}">
                      <a16:colId xmlns:a16="http://schemas.microsoft.com/office/drawing/2014/main" val="20003"/>
                    </a:ext>
                  </a:extLst>
                </a:gridCol>
              </a:tblGrid>
              <a:tr h="476572">
                <a:tc>
                  <a:txBody>
                    <a:bodyPr/>
                    <a:lstStyle/>
                    <a:p>
                      <a:pPr algn="ctr"/>
                      <a:r>
                        <a:rPr lang="en-ID" sz="1200" dirty="0">
                          <a:solidFill>
                            <a:schemeClr val="bg1"/>
                          </a:solidFill>
                          <a:latin typeface="Trebuchet MS" panose="020B0603020202020204" pitchFamily="34" charset="0"/>
                        </a:rPr>
                        <a:t>SUB SEKTOR</a:t>
                      </a:r>
                    </a:p>
                  </a:txBody>
                  <a:tcPr anchor="ctr">
                    <a:solidFill>
                      <a:srgbClr val="002060"/>
                    </a:solidFill>
                  </a:tcPr>
                </a:tc>
                <a:tc>
                  <a:txBody>
                    <a:bodyPr/>
                    <a:lstStyle/>
                    <a:p>
                      <a:pPr algn="ctr"/>
                      <a:r>
                        <a:rPr lang="en-ID" sz="1200" dirty="0">
                          <a:solidFill>
                            <a:schemeClr val="bg1"/>
                          </a:solidFill>
                          <a:latin typeface="Trebuchet MS" panose="020B0603020202020204" pitchFamily="34" charset="0"/>
                        </a:rPr>
                        <a:t>PERSOALAN</a:t>
                      </a:r>
                    </a:p>
                  </a:txBody>
                  <a:tcPr anchor="ctr">
                    <a:solidFill>
                      <a:srgbClr val="00206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200" dirty="0">
                          <a:solidFill>
                            <a:schemeClr val="bg1"/>
                          </a:solidFill>
                          <a:latin typeface="Trebuchet MS" panose="020B0603020202020204" pitchFamily="34" charset="0"/>
                        </a:rPr>
                        <a:t>EKSPOS</a:t>
                      </a:r>
                    </a:p>
                  </a:txBody>
                  <a:tcPr anchor="ctr">
                    <a:solidFill>
                      <a:srgbClr val="00206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200" dirty="0">
                          <a:solidFill>
                            <a:schemeClr val="bg1"/>
                          </a:solidFill>
                          <a:latin typeface="Trebuchet MS" panose="020B0603020202020204" pitchFamily="34" charset="0"/>
                        </a:rPr>
                        <a:t>REKOMENDASI</a:t>
                      </a:r>
                    </a:p>
                  </a:txBody>
                  <a:tcPr anchor="ctr">
                    <a:solidFill>
                      <a:srgbClr val="002060"/>
                    </a:solidFill>
                  </a:tcPr>
                </a:tc>
                <a:extLst>
                  <a:ext uri="{0D108BD9-81ED-4DB2-BD59-A6C34878D82A}">
                    <a16:rowId xmlns:a16="http://schemas.microsoft.com/office/drawing/2014/main" val="10000"/>
                  </a:ext>
                </a:extLst>
              </a:tr>
              <a:tr h="686129">
                <a:tc>
                  <a:txBody>
                    <a:bodyPr/>
                    <a:lstStyle/>
                    <a:p>
                      <a:pPr marL="0" marR="0" algn="ctr">
                        <a:lnSpc>
                          <a:spcPct val="107000"/>
                        </a:lnSpc>
                        <a:spcBef>
                          <a:spcPts val="0"/>
                        </a:spcBef>
                        <a:spcAft>
                          <a:spcPts val="0"/>
                        </a:spcAft>
                      </a:pPr>
                      <a:r>
                        <a:rPr lang="en-US" sz="1050" b="1" dirty="0" err="1">
                          <a:effectLst/>
                          <a:latin typeface="Trebuchet MS" panose="020B0603020202020204" pitchFamily="34" charset="0"/>
                          <a:ea typeface="Calibri" panose="020F0502020204030204" pitchFamily="34" charset="0"/>
                          <a:cs typeface="Tahoma" panose="020B0604030504040204" pitchFamily="34" charset="0"/>
                        </a:rPr>
                        <a:t>Konflik</a:t>
                      </a:r>
                      <a:r>
                        <a:rPr lang="en-US" sz="1050" b="1" dirty="0">
                          <a:effectLst/>
                          <a:latin typeface="Trebuchet MS" panose="020B0603020202020204" pitchFamily="34" charset="0"/>
                          <a:ea typeface="Calibri" panose="020F0502020204030204" pitchFamily="34" charset="0"/>
                          <a:cs typeface="Tahoma" panose="020B0604030504040204" pitchFamily="34" charset="0"/>
                        </a:rPr>
                        <a:t> </a:t>
                      </a:r>
                      <a:r>
                        <a:rPr lang="en-US" sz="1050" b="1" dirty="0" err="1">
                          <a:effectLst/>
                          <a:latin typeface="Trebuchet MS" panose="020B0603020202020204" pitchFamily="34" charset="0"/>
                          <a:ea typeface="Calibri" panose="020F0502020204030204" pitchFamily="34" charset="0"/>
                          <a:cs typeface="Tahoma" panose="020B0604030504040204" pitchFamily="34" charset="0"/>
                        </a:rPr>
                        <a:t>Agraria</a:t>
                      </a:r>
                      <a:endParaRPr lang="en-US" sz="105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050">
                          <a:effectLst/>
                          <a:latin typeface="Trebuchet MS" panose="020B0603020202020204" pitchFamily="34" charset="0"/>
                          <a:ea typeface="Calibri" panose="020F0502020204030204" pitchFamily="34" charset="0"/>
                          <a:cs typeface="Tahoma" panose="020B0604030504040204" pitchFamily="34" charset="0"/>
                        </a:rPr>
                        <a:t>Hendra Zainal, korban penyerobotan tanah di Jalan Arifin Achmad, memberi kuasa kepada Lembaga Swadaya Masyarakat Pemerhati Kinerja Aparatur Negara (LSM Perkara) Wilayah Riau untuk mengusut dan mengupayakan mediasi terkait permasalahan lahan. Hal ini karena lahan milik Zainal diduga telah dikuasai pihak PT HM Sampoerna dan Mega Asri Office Pekanbaru tanpa seizin Zainal. Ketua LSM Perkara Riau, V Freddy, mengatakan pihaknya akan menempuh langkah persuasif guna menyelesaikan masalah tersebut sebelum menempuh jalur hukum.</a:t>
                      </a:r>
                      <a:endParaRPr lang="en-US"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050">
                          <a:effectLst/>
                          <a:latin typeface="Trebuchet MS" panose="020B0603020202020204" pitchFamily="34" charset="0"/>
                          <a:ea typeface="Calibri" panose="020F0502020204030204" pitchFamily="34" charset="0"/>
                          <a:cs typeface="Tahoma" panose="020B0604030504040204" pitchFamily="34" charset="0"/>
                        </a:rPr>
                        <a:t>1</a:t>
                      </a:r>
                      <a:endParaRPr lang="en-US"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defRPr/>
                      </a:pPr>
                      <a:r>
                        <a:rPr lang="en-US" sz="1050" dirty="0">
                          <a:effectLst/>
                          <a:latin typeface="Calibri" panose="020F0502020204030204" pitchFamily="34" charset="0"/>
                          <a:ea typeface="Calibri" panose="020F0502020204030204" pitchFamily="34" charset="0"/>
                          <a:cs typeface="Times New Roman" panose="02020603050405020304" pitchFamily="18" charset="0"/>
                        </a:rPr>
                        <a:t>………………………………</a:t>
                      </a:r>
                      <a:endParaRPr lang="id-ID" sz="105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endParaRPr lang="id-ID" sz="105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endParaRPr lang="en-US" sz="105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endParaRPr lang="en-US"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89546556"/>
                  </a:ext>
                </a:extLst>
              </a:tr>
              <a:tr h="686129">
                <a:tc>
                  <a:txBody>
                    <a:bodyPr/>
                    <a:lstStyle/>
                    <a:p>
                      <a:pPr marL="0" marR="0" algn="ctr">
                        <a:lnSpc>
                          <a:spcPct val="107000"/>
                        </a:lnSpc>
                        <a:spcBef>
                          <a:spcPts val="0"/>
                        </a:spcBef>
                        <a:spcAft>
                          <a:spcPts val="0"/>
                        </a:spcAft>
                      </a:pPr>
                      <a:r>
                        <a:rPr lang="en-US" sz="1050" b="1" dirty="0" err="1">
                          <a:effectLst/>
                          <a:latin typeface="Trebuchet MS" panose="020B0603020202020204" pitchFamily="34" charset="0"/>
                          <a:ea typeface="Calibri" panose="020F0502020204030204" pitchFamily="34" charset="0"/>
                          <a:cs typeface="Tahoma" panose="020B0604030504040204" pitchFamily="34" charset="0"/>
                        </a:rPr>
                        <a:t>Penggunaan</a:t>
                      </a:r>
                      <a:r>
                        <a:rPr lang="en-US" sz="1050" b="1" dirty="0">
                          <a:effectLst/>
                          <a:latin typeface="Trebuchet MS" panose="020B0603020202020204" pitchFamily="34" charset="0"/>
                          <a:ea typeface="Calibri" panose="020F0502020204030204" pitchFamily="34" charset="0"/>
                          <a:cs typeface="Tahoma" panose="020B0604030504040204" pitchFamily="34" charset="0"/>
                        </a:rPr>
                        <a:t> </a:t>
                      </a:r>
                      <a:r>
                        <a:rPr lang="en-US" sz="1050" b="1" dirty="0" err="1">
                          <a:effectLst/>
                          <a:latin typeface="Trebuchet MS" panose="020B0603020202020204" pitchFamily="34" charset="0"/>
                          <a:ea typeface="Calibri" panose="020F0502020204030204" pitchFamily="34" charset="0"/>
                          <a:cs typeface="Tahoma" panose="020B0604030504040204" pitchFamily="34" charset="0"/>
                        </a:rPr>
                        <a:t>Kantong</a:t>
                      </a:r>
                      <a:r>
                        <a:rPr lang="en-US" sz="1050" b="1" dirty="0">
                          <a:effectLst/>
                          <a:latin typeface="Trebuchet MS" panose="020B0603020202020204" pitchFamily="34" charset="0"/>
                          <a:ea typeface="Calibri" panose="020F0502020204030204" pitchFamily="34" charset="0"/>
                          <a:cs typeface="Tahoma" panose="020B0604030504040204" pitchFamily="34" charset="0"/>
                        </a:rPr>
                        <a:t> </a:t>
                      </a:r>
                      <a:r>
                        <a:rPr lang="en-US" sz="1050" b="1" dirty="0" err="1">
                          <a:effectLst/>
                          <a:latin typeface="Trebuchet MS" panose="020B0603020202020204" pitchFamily="34" charset="0"/>
                          <a:ea typeface="Calibri" panose="020F0502020204030204" pitchFamily="34" charset="0"/>
                          <a:cs typeface="Tahoma" panose="020B0604030504040204" pitchFamily="34" charset="0"/>
                        </a:rPr>
                        <a:t>Plastik</a:t>
                      </a:r>
                      <a:r>
                        <a:rPr lang="en-US" sz="1050" b="1" dirty="0">
                          <a:effectLst/>
                          <a:latin typeface="Trebuchet MS" panose="020B0603020202020204" pitchFamily="34" charset="0"/>
                          <a:ea typeface="Calibri" panose="020F0502020204030204" pitchFamily="34" charset="0"/>
                          <a:cs typeface="Tahoma" panose="020B0604030504040204" pitchFamily="34" charset="0"/>
                        </a:rPr>
                        <a:t> </a:t>
                      </a:r>
                      <a:r>
                        <a:rPr lang="en-US" sz="1050" b="1" dirty="0" err="1">
                          <a:effectLst/>
                          <a:latin typeface="Trebuchet MS" panose="020B0603020202020204" pitchFamily="34" charset="0"/>
                          <a:ea typeface="Calibri" panose="020F0502020204030204" pitchFamily="34" charset="0"/>
                          <a:cs typeface="Tahoma" panose="020B0604030504040204" pitchFamily="34" charset="0"/>
                        </a:rPr>
                        <a:t>untuk</a:t>
                      </a:r>
                      <a:r>
                        <a:rPr lang="en-US" sz="1050" b="1" dirty="0">
                          <a:effectLst/>
                          <a:latin typeface="Trebuchet MS" panose="020B0603020202020204" pitchFamily="34" charset="0"/>
                          <a:ea typeface="Calibri" panose="020F0502020204030204" pitchFamily="34" charset="0"/>
                          <a:cs typeface="Tahoma" panose="020B0604030504040204" pitchFamily="34" charset="0"/>
                        </a:rPr>
                        <a:t> </a:t>
                      </a:r>
                      <a:r>
                        <a:rPr lang="en-US" sz="1050" b="1" dirty="0" err="1">
                          <a:effectLst/>
                          <a:latin typeface="Trebuchet MS" panose="020B0603020202020204" pitchFamily="34" charset="0"/>
                          <a:ea typeface="Calibri" panose="020F0502020204030204" pitchFamily="34" charset="0"/>
                          <a:cs typeface="Tahoma" panose="020B0604030504040204" pitchFamily="34" charset="0"/>
                        </a:rPr>
                        <a:t>Daging</a:t>
                      </a:r>
                      <a:r>
                        <a:rPr lang="en-US" sz="1050" b="1" dirty="0">
                          <a:effectLst/>
                          <a:latin typeface="Trebuchet MS" panose="020B0603020202020204" pitchFamily="34" charset="0"/>
                          <a:ea typeface="Calibri" panose="020F0502020204030204" pitchFamily="34" charset="0"/>
                          <a:cs typeface="Tahoma" panose="020B0604030504040204" pitchFamily="34" charset="0"/>
                        </a:rPr>
                        <a:t> </a:t>
                      </a:r>
                      <a:r>
                        <a:rPr lang="en-US" sz="1050" b="1" dirty="0" err="1">
                          <a:effectLst/>
                          <a:latin typeface="Trebuchet MS" panose="020B0603020202020204" pitchFamily="34" charset="0"/>
                          <a:ea typeface="Calibri" panose="020F0502020204030204" pitchFamily="34" charset="0"/>
                          <a:cs typeface="Tahoma" panose="020B0604030504040204" pitchFamily="34" charset="0"/>
                        </a:rPr>
                        <a:t>Kurban</a:t>
                      </a:r>
                      <a:endParaRPr lang="en-US" sz="105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050">
                          <a:effectLst/>
                          <a:latin typeface="Trebuchet MS" panose="020B0603020202020204" pitchFamily="34" charset="0"/>
                          <a:ea typeface="Calibri" panose="020F0502020204030204" pitchFamily="34" charset="0"/>
                          <a:cs typeface="Tahoma" panose="020B0604030504040204" pitchFamily="34" charset="0"/>
                        </a:rPr>
                        <a:t>Distankan Kota Pekanbaru mengimbau panitia pembagian hewan kurban tidak menggunakan kantong plastik hitam ketika pembagian daging. Sekretaris Distankan Kota Pekanbaru, Firdaus, menyarankan pembagian daging menggunakan kantong plastik bening agar tidak terkontaminasi zat berbahaya.</a:t>
                      </a:r>
                      <a:endParaRPr lang="en-US"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050">
                          <a:effectLst/>
                          <a:latin typeface="Trebuchet MS" panose="020B0603020202020204" pitchFamily="34" charset="0"/>
                          <a:ea typeface="Calibri" panose="020F0502020204030204" pitchFamily="34" charset="0"/>
                          <a:cs typeface="Tahoma" panose="020B0604030504040204" pitchFamily="34" charset="0"/>
                        </a:rPr>
                        <a:t>2</a:t>
                      </a:r>
                      <a:endParaRPr lang="en-US"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US" sz="105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a:t>
                      </a:r>
                      <a:endParaRPr kumimoji="0" lang="id-ID" sz="105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0"/>
                        </a:spcAft>
                        <a:buClrTx/>
                        <a:buSzTx/>
                        <a:buFontTx/>
                        <a:buNone/>
                        <a:tabLst/>
                        <a:defRPr/>
                      </a:pPr>
                      <a:endParaRPr kumimoji="0" lang="id-ID" sz="105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0"/>
                        </a:spcAft>
                        <a:buClrTx/>
                        <a:buSzTx/>
                        <a:buFontTx/>
                        <a:buNone/>
                        <a:tabLst/>
                        <a:defRPr/>
                      </a:pPr>
                      <a:endParaRPr kumimoji="0" lang="en-US" sz="105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54758503"/>
                  </a:ext>
                </a:extLst>
              </a:tr>
              <a:tr h="686129">
                <a:tc>
                  <a:txBody>
                    <a:bodyPr/>
                    <a:lstStyle/>
                    <a:p>
                      <a:pPr marL="0" marR="0" algn="ctr">
                        <a:lnSpc>
                          <a:spcPct val="107000"/>
                        </a:lnSpc>
                        <a:spcBef>
                          <a:spcPts val="0"/>
                        </a:spcBef>
                        <a:spcAft>
                          <a:spcPts val="0"/>
                        </a:spcAft>
                      </a:pPr>
                      <a:r>
                        <a:rPr lang="en-US" sz="1050" b="1" dirty="0" err="1">
                          <a:effectLst/>
                          <a:latin typeface="Trebuchet MS" panose="020B0603020202020204" pitchFamily="34" charset="0"/>
                          <a:ea typeface="Calibri" panose="020F0502020204030204" pitchFamily="34" charset="0"/>
                          <a:cs typeface="Tahoma" panose="020B0604030504040204" pitchFamily="34" charset="0"/>
                        </a:rPr>
                        <a:t>Pencari</a:t>
                      </a:r>
                      <a:r>
                        <a:rPr lang="en-US" sz="1050" b="1" dirty="0">
                          <a:effectLst/>
                          <a:latin typeface="Trebuchet MS" panose="020B0603020202020204" pitchFamily="34" charset="0"/>
                          <a:ea typeface="Calibri" panose="020F0502020204030204" pitchFamily="34" charset="0"/>
                          <a:cs typeface="Tahoma" panose="020B0604030504040204" pitchFamily="34" charset="0"/>
                        </a:rPr>
                        <a:t> </a:t>
                      </a:r>
                      <a:r>
                        <a:rPr lang="en-US" sz="1050" b="1" dirty="0" err="1">
                          <a:effectLst/>
                          <a:latin typeface="Trebuchet MS" panose="020B0603020202020204" pitchFamily="34" charset="0"/>
                          <a:ea typeface="Calibri" panose="020F0502020204030204" pitchFamily="34" charset="0"/>
                          <a:cs typeface="Tahoma" panose="020B0604030504040204" pitchFamily="34" charset="0"/>
                        </a:rPr>
                        <a:t>Suaka</a:t>
                      </a:r>
                      <a:r>
                        <a:rPr lang="en-US" sz="1050" b="1" dirty="0">
                          <a:effectLst/>
                          <a:latin typeface="Trebuchet MS" panose="020B0603020202020204" pitchFamily="34" charset="0"/>
                          <a:ea typeface="Calibri" panose="020F0502020204030204" pitchFamily="34" charset="0"/>
                          <a:cs typeface="Tahoma" panose="020B0604030504040204" pitchFamily="34" charset="0"/>
                        </a:rPr>
                        <a:t> Demo IOM</a:t>
                      </a:r>
                      <a:endParaRPr lang="en-US" sz="105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050">
                          <a:effectLst/>
                          <a:latin typeface="Trebuchet MS" panose="020B0603020202020204" pitchFamily="34" charset="0"/>
                          <a:ea typeface="Calibri" panose="020F0502020204030204" pitchFamily="34" charset="0"/>
                          <a:cs typeface="Tahoma" panose="020B0604030504040204" pitchFamily="34" charset="0"/>
                        </a:rPr>
                        <a:t>Ratusan pencari suaka atau imigran menggelar demo di depan Kantor International Organization for Migration (IOM) di Pekanbaru, Kamis (8/8). Demo dilakukan karena imigran merasa tidak diperhatikan dan tidak mendapat kepastian dari Perserikatan Bangsa-bangsa.</a:t>
                      </a:r>
                      <a:endParaRPr lang="en-US"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050">
                          <a:effectLst/>
                          <a:latin typeface="Trebuchet MS" panose="020B0603020202020204" pitchFamily="34" charset="0"/>
                          <a:ea typeface="Calibri" panose="020F0502020204030204" pitchFamily="34" charset="0"/>
                          <a:cs typeface="Tahoma" panose="020B0604030504040204" pitchFamily="34" charset="0"/>
                        </a:rPr>
                        <a:t>12</a:t>
                      </a:r>
                      <a:endParaRPr lang="en-US"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US" sz="105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a:t>
                      </a:r>
                      <a:endParaRPr kumimoji="0" lang="id-ID" sz="105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0"/>
                        </a:spcAft>
                        <a:buClrTx/>
                        <a:buSzTx/>
                        <a:buFontTx/>
                        <a:buNone/>
                        <a:tabLst/>
                        <a:defRPr/>
                      </a:pPr>
                      <a:endParaRPr kumimoji="0" lang="id-ID" sz="105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0"/>
                        </a:spcAft>
                        <a:buClrTx/>
                        <a:buSzTx/>
                        <a:buFontTx/>
                        <a:buNone/>
                        <a:tabLst/>
                        <a:defRPr/>
                      </a:pPr>
                      <a:endParaRPr kumimoji="0" lang="en-US" sz="105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33309679"/>
                  </a:ext>
                </a:extLst>
              </a:tr>
              <a:tr h="686129">
                <a:tc rowSpan="2">
                  <a:txBody>
                    <a:bodyPr/>
                    <a:lstStyle/>
                    <a:p>
                      <a:pPr marL="0" marR="0" algn="ctr">
                        <a:lnSpc>
                          <a:spcPct val="107000"/>
                        </a:lnSpc>
                        <a:spcBef>
                          <a:spcPts val="0"/>
                        </a:spcBef>
                        <a:spcAft>
                          <a:spcPts val="0"/>
                        </a:spcAft>
                      </a:pPr>
                      <a:r>
                        <a:rPr lang="en-US" sz="1050" b="1" dirty="0">
                          <a:effectLst/>
                          <a:latin typeface="Trebuchet MS" panose="020B0603020202020204" pitchFamily="34" charset="0"/>
                          <a:ea typeface="Calibri" panose="020F0502020204030204" pitchFamily="34" charset="0"/>
                          <a:cs typeface="Tahoma" panose="020B0604030504040204" pitchFamily="34" charset="0"/>
                        </a:rPr>
                        <a:t>Demo </a:t>
                      </a:r>
                      <a:r>
                        <a:rPr lang="en-US" sz="1050" b="1" dirty="0" err="1">
                          <a:effectLst/>
                          <a:latin typeface="Trebuchet MS" panose="020B0603020202020204" pitchFamily="34" charset="0"/>
                          <a:ea typeface="Calibri" panose="020F0502020204030204" pitchFamily="34" charset="0"/>
                          <a:cs typeface="Tahoma" panose="020B0604030504040204" pitchFamily="34" charset="0"/>
                        </a:rPr>
                        <a:t>Mahasiswa</a:t>
                      </a:r>
                      <a:endParaRPr lang="en-US" sz="1050" b="1"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50" b="1" dirty="0">
                          <a:effectLst/>
                          <a:latin typeface="Trebuchet MS" panose="020B0603020202020204" pitchFamily="34" charset="0"/>
                          <a:ea typeface="Calibri" panose="020F0502020204030204" pitchFamily="34" charset="0"/>
                          <a:cs typeface="Tahoma" panose="020B0604030504040204" pitchFamily="34" charset="0"/>
                        </a:rPr>
                        <a:t> </a:t>
                      </a:r>
                      <a:endParaRPr lang="en-US" sz="105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050">
                          <a:effectLst/>
                          <a:latin typeface="Trebuchet MS" panose="020B0603020202020204" pitchFamily="34" charset="0"/>
                          <a:ea typeface="Calibri" panose="020F0502020204030204" pitchFamily="34" charset="0"/>
                          <a:cs typeface="Tahoma" panose="020B0604030504040204" pitchFamily="34" charset="0"/>
                        </a:rPr>
                        <a:t>Kapolda Riau mengamankan dua mahasiswa Universitas Riau yang menginterupsi pidato Kapolda saat Rapat Evaluasi Penanggulangan Karhutla di Pekanbaru. Hal ini karena selain menginterupsi, mahasiswa tersebut juga membentangkan poster yang menuding Polda Riau berkonspirasi dengan Korporasi sehingga menyebabkan karhutla terjadi. Sebelumnya, Korem 031/Wirabima, Brigjen TNI Muhammad Fajar, juga sempat mengusir mahasiswa yang menggelar aksi tersebut.</a:t>
                      </a:r>
                      <a:endParaRPr lang="en-US"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050">
                          <a:effectLst/>
                          <a:latin typeface="Trebuchet MS" panose="020B0603020202020204" pitchFamily="34" charset="0"/>
                          <a:ea typeface="Calibri" panose="020F0502020204030204" pitchFamily="34" charset="0"/>
                          <a:cs typeface="Tahoma" panose="020B0604030504040204" pitchFamily="34" charset="0"/>
                        </a:rPr>
                        <a:t>5</a:t>
                      </a:r>
                      <a:endParaRPr lang="en-US"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US" sz="105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a:t>
                      </a:r>
                      <a:endParaRPr kumimoji="0" lang="id-ID" sz="105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0"/>
                        </a:spcAft>
                        <a:buClrTx/>
                        <a:buSzTx/>
                        <a:buFontTx/>
                        <a:buNone/>
                        <a:tabLst/>
                        <a:defRPr/>
                      </a:pPr>
                      <a:endParaRPr kumimoji="0" lang="id-ID" sz="105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0"/>
                        </a:spcAft>
                        <a:buClrTx/>
                        <a:buSzTx/>
                        <a:buFontTx/>
                        <a:buNone/>
                        <a:tabLst/>
                        <a:defRPr/>
                      </a:pPr>
                      <a:endParaRPr kumimoji="0" lang="en-US" sz="105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51917760"/>
                  </a:ext>
                </a:extLst>
              </a:tr>
              <a:tr h="686129">
                <a:tc vMerge="1">
                  <a:txBody>
                    <a:bodyPr/>
                    <a:lstStyle/>
                    <a:p>
                      <a:pPr marL="0" marR="0" algn="ctr">
                        <a:lnSpc>
                          <a:spcPct val="107000"/>
                        </a:lnSpc>
                        <a:spcBef>
                          <a:spcPts val="0"/>
                        </a:spcBef>
                        <a:spcAft>
                          <a:spcPts val="0"/>
                        </a:spcAft>
                      </a:pP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050">
                          <a:effectLst/>
                          <a:latin typeface="Trebuchet MS" panose="020B0603020202020204" pitchFamily="34" charset="0"/>
                          <a:ea typeface="Calibri" panose="020F0502020204030204" pitchFamily="34" charset="0"/>
                          <a:cs typeface="Tahoma" panose="020B0604030504040204" pitchFamily="34" charset="0"/>
                        </a:rPr>
                        <a:t>Aliansi Mahasiswa dan Masyarakat Anti Korupsi (AMMAN) Riau menggelar aksi mempertanyakan tindak lanjut kasus korupsi di Provinsi Riau. Aksi tersebut dipusatkan di Jalan Jenderal Sudirman, Kamis (8/8).</a:t>
                      </a:r>
                      <a:endParaRPr lang="en-US"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050">
                          <a:effectLst/>
                          <a:latin typeface="Trebuchet MS" panose="020B0603020202020204" pitchFamily="34" charset="0"/>
                          <a:ea typeface="Calibri" panose="020F0502020204030204" pitchFamily="34" charset="0"/>
                          <a:cs typeface="Tahoma" panose="020B0604030504040204" pitchFamily="34" charset="0"/>
                        </a:rPr>
                        <a:t>1</a:t>
                      </a:r>
                      <a:endParaRPr lang="en-US"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US" sz="105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a:t>
                      </a:r>
                      <a:endParaRPr kumimoji="0" lang="id-ID" sz="105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0"/>
                        </a:spcAft>
                        <a:buClrTx/>
                        <a:buSzTx/>
                        <a:buFontTx/>
                        <a:buNone/>
                        <a:tabLst/>
                        <a:defRPr/>
                      </a:pPr>
                      <a:endParaRPr kumimoji="0" lang="id-ID" sz="105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0"/>
                        </a:spcAft>
                        <a:buClrTx/>
                        <a:buSzTx/>
                        <a:buFontTx/>
                        <a:buNone/>
                        <a:tabLst/>
                        <a:defRPr/>
                      </a:pPr>
                      <a:endParaRPr kumimoji="0" lang="en-US" sz="105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56591826"/>
                  </a:ext>
                </a:extLst>
              </a:tr>
              <a:tr h="686129">
                <a:tc>
                  <a:txBody>
                    <a:bodyPr/>
                    <a:lstStyle/>
                    <a:p>
                      <a:pPr marL="0" marR="0" algn="ctr">
                        <a:lnSpc>
                          <a:spcPct val="107000"/>
                        </a:lnSpc>
                        <a:spcBef>
                          <a:spcPts val="0"/>
                        </a:spcBef>
                        <a:spcAft>
                          <a:spcPts val="0"/>
                        </a:spcAft>
                      </a:pPr>
                      <a:r>
                        <a:rPr lang="en-US" sz="1050" b="1" dirty="0">
                          <a:effectLst/>
                          <a:latin typeface="Trebuchet MS" panose="020B0603020202020204" pitchFamily="34" charset="0"/>
                          <a:ea typeface="Calibri" panose="020F0502020204030204" pitchFamily="34" charset="0"/>
                          <a:cs typeface="Tahoma" panose="020B0604030504040204" pitchFamily="34" charset="0"/>
                        </a:rPr>
                        <a:t>Demo </a:t>
                      </a:r>
                      <a:r>
                        <a:rPr lang="en-US" sz="1050" b="1" dirty="0" err="1">
                          <a:effectLst/>
                          <a:latin typeface="Trebuchet MS" panose="020B0603020202020204" pitchFamily="34" charset="0"/>
                          <a:ea typeface="Calibri" panose="020F0502020204030204" pitchFamily="34" charset="0"/>
                          <a:cs typeface="Tahoma" panose="020B0604030504040204" pitchFamily="34" charset="0"/>
                        </a:rPr>
                        <a:t>terkait</a:t>
                      </a:r>
                      <a:r>
                        <a:rPr lang="en-US" sz="1050" b="1" dirty="0">
                          <a:effectLst/>
                          <a:latin typeface="Trebuchet MS" panose="020B0603020202020204" pitchFamily="34" charset="0"/>
                          <a:ea typeface="Calibri" panose="020F0502020204030204" pitchFamily="34" charset="0"/>
                          <a:cs typeface="Tahoma" panose="020B0604030504040204" pitchFamily="34" charset="0"/>
                        </a:rPr>
                        <a:t> PPDB SMA</a:t>
                      </a:r>
                      <a:endParaRPr lang="en-US" sz="105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050">
                          <a:effectLst/>
                          <a:latin typeface="Trebuchet MS" panose="020B0603020202020204" pitchFamily="34" charset="0"/>
                          <a:ea typeface="Calibri" panose="020F0502020204030204" pitchFamily="34" charset="0"/>
                          <a:cs typeface="Tahoma" panose="020B0604030504040204" pitchFamily="34" charset="0"/>
                        </a:rPr>
                        <a:t>Mahasiswa Pascasarjana Universitas Riau, Sudirman, mengaku pihaknya sedang berkoordinasi untuk menggelar aksi terkait dampak Penerimaan Peserta Didik Baru (PPDB) jenjang SMA/SMK ke Disdik Riau. Sudirman menilai ada indikasi permainan dalam PPDB mengingat pelaksanaan kebijakan zonasi PPDB di Kota Pekanbaru tidak sesuai dengan aturan Pemerintah Pusat.</a:t>
                      </a:r>
                      <a:endParaRPr lang="en-US"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050">
                          <a:effectLst/>
                          <a:latin typeface="Trebuchet MS" panose="020B0603020202020204" pitchFamily="34" charset="0"/>
                          <a:ea typeface="Calibri" panose="020F0502020204030204" pitchFamily="34" charset="0"/>
                          <a:cs typeface="Tahoma" panose="020B0604030504040204" pitchFamily="34" charset="0"/>
                        </a:rPr>
                        <a:t>1</a:t>
                      </a:r>
                      <a:endParaRPr lang="en-US"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defRPr/>
                      </a:pPr>
                      <a:r>
                        <a:rPr lang="en-US" sz="1050" dirty="0">
                          <a:effectLst/>
                          <a:latin typeface="Calibri" panose="020F0502020204030204" pitchFamily="34" charset="0"/>
                          <a:ea typeface="Calibri" panose="020F0502020204030204" pitchFamily="34" charset="0"/>
                          <a:cs typeface="Times New Roman" panose="02020603050405020304" pitchFamily="18" charset="0"/>
                        </a:rPr>
                        <a:t>………………………………</a:t>
                      </a:r>
                      <a:endParaRPr lang="id-ID" sz="105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endParaRPr lang="id-ID" sz="105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endParaRPr lang="en-US"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69920210"/>
                  </a:ext>
                </a:extLst>
              </a:tr>
            </a:tbl>
          </a:graphicData>
        </a:graphic>
      </p:graphicFrame>
      <p:sp>
        <p:nvSpPr>
          <p:cNvPr id="14" name="Title 1"/>
          <p:cNvSpPr>
            <a:spLocks noGrp="1"/>
          </p:cNvSpPr>
          <p:nvPr>
            <p:ph type="title"/>
          </p:nvPr>
        </p:nvSpPr>
        <p:spPr>
          <a:xfrm>
            <a:off x="0" y="0"/>
            <a:ext cx="6096000" cy="480131"/>
          </a:xfrm>
        </p:spPr>
        <p:txBody>
          <a:bodyPr wrap="square">
            <a:spAutoFit/>
          </a:bodyPr>
          <a:lstStyle/>
          <a:p>
            <a:r>
              <a:rPr lang="en-US" sz="2800" b="1" dirty="0">
                <a:effectLst>
                  <a:outerShdw blurRad="38100" dist="38100" dir="2700000" algn="tl">
                    <a:srgbClr val="000000">
                      <a:alpha val="43137"/>
                    </a:srgbClr>
                  </a:outerShdw>
                </a:effectLst>
                <a:latin typeface="Trebuchet MS" panose="020B0603020202020204" pitchFamily="34" charset="0"/>
              </a:rPr>
              <a:t>SOSIAL &amp; KESEHATAN</a:t>
            </a:r>
            <a:endParaRPr lang="id-ID" sz="2800" b="1" dirty="0">
              <a:effectLst>
                <a:outerShdw blurRad="38100" dist="38100" dir="2700000" algn="tl">
                  <a:srgbClr val="000000">
                    <a:alpha val="43137"/>
                  </a:srgbClr>
                </a:outerShdw>
              </a:effectLst>
              <a:latin typeface="Trebuchet MS" panose="020B0603020202020204" pitchFamily="34" charset="0"/>
            </a:endParaRPr>
          </a:p>
        </p:txBody>
      </p:sp>
      <p:sp>
        <p:nvSpPr>
          <p:cNvPr id="19"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24</a:t>
            </a:fld>
            <a:endParaRPr lang="id-ID" sz="1600" dirty="0">
              <a:solidFill>
                <a:schemeClr val="tx1"/>
              </a:solidFill>
              <a:latin typeface="Trebuchet MS" panose="020B0603020202020204" pitchFamily="34" charset="0"/>
            </a:endParaRPr>
          </a:p>
        </p:txBody>
      </p:sp>
      <p:grpSp>
        <p:nvGrpSpPr>
          <p:cNvPr id="10" name="Group 9">
            <a:extLst>
              <a:ext uri="{FF2B5EF4-FFF2-40B4-BE49-F238E27FC236}">
                <a16:creationId xmlns:a16="http://schemas.microsoft.com/office/drawing/2014/main" id="{8B156872-182E-4CDC-9447-8A59592EC714}"/>
              </a:ext>
            </a:extLst>
          </p:cNvPr>
          <p:cNvGrpSpPr/>
          <p:nvPr/>
        </p:nvGrpSpPr>
        <p:grpSpPr>
          <a:xfrm>
            <a:off x="10420471" y="52298"/>
            <a:ext cx="1750747" cy="581025"/>
            <a:chOff x="8169011" y="323859"/>
            <a:chExt cx="1750747" cy="581025"/>
          </a:xfrm>
        </p:grpSpPr>
        <p:grpSp>
          <p:nvGrpSpPr>
            <p:cNvPr id="11" name="Group 10">
              <a:extLst>
                <a:ext uri="{FF2B5EF4-FFF2-40B4-BE49-F238E27FC236}">
                  <a16:creationId xmlns:a16="http://schemas.microsoft.com/office/drawing/2014/main" id="{0DB6F73B-39B5-456D-9FDA-4DC0AAB373B8}"/>
                </a:ext>
              </a:extLst>
            </p:cNvPr>
            <p:cNvGrpSpPr/>
            <p:nvPr/>
          </p:nvGrpSpPr>
          <p:grpSpPr>
            <a:xfrm>
              <a:off x="8169011" y="323859"/>
              <a:ext cx="1750747" cy="581025"/>
              <a:chOff x="8169011" y="323859"/>
              <a:chExt cx="1750747" cy="581025"/>
            </a:xfrm>
          </p:grpSpPr>
          <p:pic>
            <p:nvPicPr>
              <p:cNvPr id="20" name="Picture 1">
                <a:extLst>
                  <a:ext uri="{FF2B5EF4-FFF2-40B4-BE49-F238E27FC236}">
                    <a16:creationId xmlns:a16="http://schemas.microsoft.com/office/drawing/2014/main" id="{2FCF45A6-F4EB-49AC-B43F-A1C54C4F501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 Placeholder 1">
                <a:extLst>
                  <a:ext uri="{FF2B5EF4-FFF2-40B4-BE49-F238E27FC236}">
                    <a16:creationId xmlns:a16="http://schemas.microsoft.com/office/drawing/2014/main" id="{10978760-E788-4C39-946A-986F717347BA}"/>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12" name="Text Placeholder 1">
              <a:extLst>
                <a:ext uri="{FF2B5EF4-FFF2-40B4-BE49-F238E27FC236}">
                  <a16:creationId xmlns:a16="http://schemas.microsoft.com/office/drawing/2014/main" id="{7822505B-8787-49C0-9CAB-4CA78CE87BC3}"/>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extLst>
      <p:ext uri="{BB962C8B-B14F-4D97-AF65-F5344CB8AC3E}">
        <p14:creationId xmlns:p14="http://schemas.microsoft.com/office/powerpoint/2010/main" val="12472114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625118698"/>
              </p:ext>
            </p:extLst>
          </p:nvPr>
        </p:nvGraphicFramePr>
        <p:xfrm>
          <a:off x="332509" y="846208"/>
          <a:ext cx="11582400" cy="1543944"/>
        </p:xfrm>
        <a:graphic>
          <a:graphicData uri="http://schemas.openxmlformats.org/drawingml/2006/table">
            <a:tbl>
              <a:tblPr firstRow="1" bandRow="1">
                <a:tableStyleId>{5C22544A-7EE6-4342-B048-85BDC9FD1C3A}</a:tableStyleId>
              </a:tblPr>
              <a:tblGrid>
                <a:gridCol w="1260764">
                  <a:extLst>
                    <a:ext uri="{9D8B030D-6E8A-4147-A177-3AD203B41FA5}">
                      <a16:colId xmlns:a16="http://schemas.microsoft.com/office/drawing/2014/main" val="20000"/>
                    </a:ext>
                  </a:extLst>
                </a:gridCol>
                <a:gridCol w="5310258">
                  <a:extLst>
                    <a:ext uri="{9D8B030D-6E8A-4147-A177-3AD203B41FA5}">
                      <a16:colId xmlns:a16="http://schemas.microsoft.com/office/drawing/2014/main" val="20001"/>
                    </a:ext>
                  </a:extLst>
                </a:gridCol>
                <a:gridCol w="1104396">
                  <a:extLst>
                    <a:ext uri="{9D8B030D-6E8A-4147-A177-3AD203B41FA5}">
                      <a16:colId xmlns:a16="http://schemas.microsoft.com/office/drawing/2014/main" val="20002"/>
                    </a:ext>
                  </a:extLst>
                </a:gridCol>
                <a:gridCol w="3906982">
                  <a:extLst>
                    <a:ext uri="{9D8B030D-6E8A-4147-A177-3AD203B41FA5}">
                      <a16:colId xmlns:a16="http://schemas.microsoft.com/office/drawing/2014/main" val="20003"/>
                    </a:ext>
                  </a:extLst>
                </a:gridCol>
              </a:tblGrid>
              <a:tr h="476572">
                <a:tc>
                  <a:txBody>
                    <a:bodyPr/>
                    <a:lstStyle/>
                    <a:p>
                      <a:pPr algn="ctr"/>
                      <a:r>
                        <a:rPr lang="en-ID" sz="1300" dirty="0">
                          <a:solidFill>
                            <a:schemeClr val="bg1"/>
                          </a:solidFill>
                          <a:latin typeface="Trebuchet MS" panose="020B0603020202020204" pitchFamily="34" charset="0"/>
                        </a:rPr>
                        <a:t>SUB SEKTOR</a:t>
                      </a:r>
                    </a:p>
                  </a:txBody>
                  <a:tcPr anchor="ctr">
                    <a:solidFill>
                      <a:srgbClr val="002060"/>
                    </a:solidFill>
                  </a:tcPr>
                </a:tc>
                <a:tc>
                  <a:txBody>
                    <a:bodyPr/>
                    <a:lstStyle/>
                    <a:p>
                      <a:pPr algn="ctr"/>
                      <a:r>
                        <a:rPr lang="en-ID" sz="1300" dirty="0">
                          <a:solidFill>
                            <a:schemeClr val="bg1"/>
                          </a:solidFill>
                          <a:latin typeface="Trebuchet MS" panose="020B0603020202020204" pitchFamily="34" charset="0"/>
                        </a:rPr>
                        <a:t>PERSOALAN</a:t>
                      </a:r>
                    </a:p>
                  </a:txBody>
                  <a:tcPr anchor="ctr">
                    <a:solidFill>
                      <a:srgbClr val="00206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solidFill>
                            <a:schemeClr val="bg1"/>
                          </a:solidFill>
                          <a:latin typeface="Trebuchet MS" panose="020B0603020202020204" pitchFamily="34" charset="0"/>
                        </a:rPr>
                        <a:t>EKSPOS</a:t>
                      </a:r>
                    </a:p>
                  </a:txBody>
                  <a:tcPr anchor="ctr">
                    <a:solidFill>
                      <a:srgbClr val="00206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solidFill>
                            <a:schemeClr val="bg1"/>
                          </a:solidFill>
                          <a:latin typeface="Trebuchet MS" panose="020B0603020202020204" pitchFamily="34" charset="0"/>
                        </a:rPr>
                        <a:t>REKOMENDASI</a:t>
                      </a:r>
                    </a:p>
                  </a:txBody>
                  <a:tcPr anchor="ctr">
                    <a:solidFill>
                      <a:srgbClr val="002060"/>
                    </a:solidFill>
                  </a:tcPr>
                </a:tc>
                <a:extLst>
                  <a:ext uri="{0D108BD9-81ED-4DB2-BD59-A6C34878D82A}">
                    <a16:rowId xmlns:a16="http://schemas.microsoft.com/office/drawing/2014/main" val="10000"/>
                  </a:ext>
                </a:extLst>
              </a:tr>
              <a:tr h="686129">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Spanduk</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Protes</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Proyek</a:t>
                      </a:r>
                      <a:r>
                        <a:rPr lang="en-US" sz="1100" b="1" dirty="0">
                          <a:effectLst/>
                          <a:latin typeface="Trebuchet MS" panose="020B0603020202020204" pitchFamily="34" charset="0"/>
                          <a:ea typeface="Calibri" panose="020F0502020204030204" pitchFamily="34" charset="0"/>
                          <a:cs typeface="Tahoma" panose="020B0604030504040204" pitchFamily="34" charset="0"/>
                        </a:rPr>
                        <a:t> IPAL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Hilang</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Spanduk yang dipasang warga Kecamatan Sukajadi yang berisi permintaan kompensasi atas pembangunan Instalasi Pengolahan Air Limbah di Jalan Kh Ahmad Dahlan hilang. Warga, Ade, mengatakan ada dua spanduk yang hilang pada Senin (5/8). Spanduk tersebut dibentangkan warga mengingat proyek IPAL yang dikerjakan Kementerian PUPR memberi dampak pada usaha pedagang di sekitar proyek tersebut.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1</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defRPr/>
                      </a:pPr>
                      <a:r>
                        <a:rPr lang="en-US" sz="1100" dirty="0">
                          <a:effectLst/>
                          <a:latin typeface="Calibri" panose="020F0502020204030204" pitchFamily="34" charset="0"/>
                          <a:ea typeface="Calibri" panose="020F0502020204030204" pitchFamily="34" charset="0"/>
                          <a:cs typeface="Times New Roman" panose="02020603050405020304" pitchFamily="18" charset="0"/>
                        </a:rPr>
                        <a:t>………………………………</a:t>
                      </a:r>
                      <a:endParaRPr lang="id-ID"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endParaRPr lang="id-ID"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61878332"/>
                  </a:ext>
                </a:extLst>
              </a:tr>
            </a:tbl>
          </a:graphicData>
        </a:graphic>
      </p:graphicFrame>
      <p:sp>
        <p:nvSpPr>
          <p:cNvPr id="14" name="Title 1"/>
          <p:cNvSpPr>
            <a:spLocks noGrp="1"/>
          </p:cNvSpPr>
          <p:nvPr>
            <p:ph type="title"/>
          </p:nvPr>
        </p:nvSpPr>
        <p:spPr>
          <a:xfrm>
            <a:off x="0" y="0"/>
            <a:ext cx="6096000" cy="480131"/>
          </a:xfrm>
        </p:spPr>
        <p:txBody>
          <a:bodyPr wrap="square">
            <a:spAutoFit/>
          </a:bodyPr>
          <a:lstStyle/>
          <a:p>
            <a:r>
              <a:rPr lang="en-US" sz="2800" b="1" dirty="0">
                <a:effectLst>
                  <a:outerShdw blurRad="38100" dist="38100" dir="2700000" algn="tl">
                    <a:srgbClr val="000000">
                      <a:alpha val="43137"/>
                    </a:srgbClr>
                  </a:outerShdw>
                </a:effectLst>
                <a:latin typeface="Trebuchet MS" panose="020B0603020202020204" pitchFamily="34" charset="0"/>
              </a:rPr>
              <a:t>SOSIAL &amp; KESEHATAN</a:t>
            </a:r>
            <a:endParaRPr lang="id-ID" sz="2800" b="1" dirty="0">
              <a:effectLst>
                <a:outerShdw blurRad="38100" dist="38100" dir="2700000" algn="tl">
                  <a:srgbClr val="000000">
                    <a:alpha val="43137"/>
                  </a:srgbClr>
                </a:outerShdw>
              </a:effectLst>
              <a:latin typeface="Trebuchet MS" panose="020B0603020202020204" pitchFamily="34" charset="0"/>
            </a:endParaRPr>
          </a:p>
        </p:txBody>
      </p:sp>
      <p:sp>
        <p:nvSpPr>
          <p:cNvPr id="19"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25</a:t>
            </a:fld>
            <a:endParaRPr lang="id-ID" sz="1600" dirty="0">
              <a:solidFill>
                <a:schemeClr val="tx1"/>
              </a:solidFill>
              <a:latin typeface="Trebuchet MS" panose="020B0603020202020204" pitchFamily="34" charset="0"/>
            </a:endParaRPr>
          </a:p>
        </p:txBody>
      </p:sp>
      <p:grpSp>
        <p:nvGrpSpPr>
          <p:cNvPr id="10" name="Group 9">
            <a:extLst>
              <a:ext uri="{FF2B5EF4-FFF2-40B4-BE49-F238E27FC236}">
                <a16:creationId xmlns:a16="http://schemas.microsoft.com/office/drawing/2014/main" id="{ABE30F5F-042C-4E49-B400-324B74E29A64}"/>
              </a:ext>
            </a:extLst>
          </p:cNvPr>
          <p:cNvGrpSpPr/>
          <p:nvPr/>
        </p:nvGrpSpPr>
        <p:grpSpPr>
          <a:xfrm>
            <a:off x="10420471" y="52298"/>
            <a:ext cx="1750747" cy="581025"/>
            <a:chOff x="8169011" y="323859"/>
            <a:chExt cx="1750747" cy="581025"/>
          </a:xfrm>
        </p:grpSpPr>
        <p:grpSp>
          <p:nvGrpSpPr>
            <p:cNvPr id="11" name="Group 10">
              <a:extLst>
                <a:ext uri="{FF2B5EF4-FFF2-40B4-BE49-F238E27FC236}">
                  <a16:creationId xmlns:a16="http://schemas.microsoft.com/office/drawing/2014/main" id="{3837214E-5052-4654-90ED-61C724CFB7C1}"/>
                </a:ext>
              </a:extLst>
            </p:cNvPr>
            <p:cNvGrpSpPr/>
            <p:nvPr/>
          </p:nvGrpSpPr>
          <p:grpSpPr>
            <a:xfrm>
              <a:off x="8169011" y="323859"/>
              <a:ext cx="1750747" cy="581025"/>
              <a:chOff x="8169011" y="323859"/>
              <a:chExt cx="1750747" cy="581025"/>
            </a:xfrm>
          </p:grpSpPr>
          <p:pic>
            <p:nvPicPr>
              <p:cNvPr id="20" name="Picture 1">
                <a:extLst>
                  <a:ext uri="{FF2B5EF4-FFF2-40B4-BE49-F238E27FC236}">
                    <a16:creationId xmlns:a16="http://schemas.microsoft.com/office/drawing/2014/main" id="{9E4B995E-6333-431F-B14D-519F2F88920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 Placeholder 1">
                <a:extLst>
                  <a:ext uri="{FF2B5EF4-FFF2-40B4-BE49-F238E27FC236}">
                    <a16:creationId xmlns:a16="http://schemas.microsoft.com/office/drawing/2014/main" id="{FC8E49ED-753A-4797-9638-19347AEA8656}"/>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12" name="Text Placeholder 1">
              <a:extLst>
                <a:ext uri="{FF2B5EF4-FFF2-40B4-BE49-F238E27FC236}">
                  <a16:creationId xmlns:a16="http://schemas.microsoft.com/office/drawing/2014/main" id="{C3377B05-184C-4006-9AC3-2BE6B25ED055}"/>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extLst>
      <p:ext uri="{BB962C8B-B14F-4D97-AF65-F5344CB8AC3E}">
        <p14:creationId xmlns:p14="http://schemas.microsoft.com/office/powerpoint/2010/main" val="4302933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240624" y="1039177"/>
            <a:ext cx="4109841" cy="341632"/>
          </a:xfrm>
        </p:spPr>
        <p:txBody>
          <a:bodyPr wrap="square">
            <a:spAutoFit/>
          </a:body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rPr>
              <a:t>ADMINISTRASI &amp; PEMERINTAHAN</a:t>
            </a:r>
            <a:endParaRPr lang="en-US" sz="1800" b="1" dirty="0">
              <a:solidFill>
                <a:srgbClr val="000000"/>
              </a:solidFill>
              <a:latin typeface="Trebuchet MS" panose="020B0603020202020204" pitchFamily="34" charset="0"/>
            </a:endParaRPr>
          </a:p>
        </p:txBody>
      </p:sp>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id-ID" sz="2800" b="1" dirty="0">
                <a:effectLst>
                  <a:outerShdw blurRad="38100" dist="38100" dir="2700000" algn="tl">
                    <a:srgbClr val="000000">
                      <a:alpha val="43137"/>
                    </a:srgbClr>
                  </a:outerShdw>
                </a:effectLst>
                <a:latin typeface="Trebuchet MS" panose="020B0603020202020204" pitchFamily="34" charset="0"/>
              </a:rPr>
              <a:t>INFLUENCER</a:t>
            </a:r>
          </a:p>
        </p:txBody>
      </p:sp>
      <p:grpSp>
        <p:nvGrpSpPr>
          <p:cNvPr id="2" name="Group 1"/>
          <p:cNvGrpSpPr/>
          <p:nvPr/>
        </p:nvGrpSpPr>
        <p:grpSpPr>
          <a:xfrm>
            <a:off x="785313" y="6242902"/>
            <a:ext cx="2528325" cy="646554"/>
            <a:chOff x="431637" y="6217024"/>
            <a:chExt cx="2528325" cy="646554"/>
          </a:xfrm>
        </p:grpSpPr>
        <p:sp>
          <p:nvSpPr>
            <p:cNvPr id="20" name="Rectangle 19"/>
            <p:cNvSpPr/>
            <p:nvPr/>
          </p:nvSpPr>
          <p:spPr>
            <a:xfrm>
              <a:off x="438261" y="6270032"/>
              <a:ext cx="132522" cy="108357"/>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3" name="Rectangle 22"/>
            <p:cNvSpPr/>
            <p:nvPr/>
          </p:nvSpPr>
          <p:spPr>
            <a:xfrm>
              <a:off x="431637" y="6475440"/>
              <a:ext cx="132522" cy="108357"/>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4" name="Rectangle 23"/>
            <p:cNvSpPr/>
            <p:nvPr/>
          </p:nvSpPr>
          <p:spPr>
            <a:xfrm>
              <a:off x="438265" y="6680848"/>
              <a:ext cx="132522" cy="108357"/>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5" name="TextBox 24"/>
            <p:cNvSpPr txBox="1"/>
            <p:nvPr/>
          </p:nvSpPr>
          <p:spPr>
            <a:xfrm>
              <a:off x="597290" y="6217024"/>
              <a:ext cx="1245704" cy="261610"/>
            </a:xfrm>
            <a:prstGeom prst="rect">
              <a:avLst/>
            </a:prstGeom>
            <a:noFill/>
          </p:spPr>
          <p:txBody>
            <a:bodyPr wrap="square" rtlCol="0">
              <a:spAutoFit/>
            </a:bodyPr>
            <a:lstStyle/>
            <a:p>
              <a:r>
                <a:rPr lang="en-ID" sz="1100" dirty="0" err="1">
                  <a:latin typeface="Trebuchet MS" panose="020B0603020202020204" pitchFamily="34" charset="0"/>
                </a:rPr>
                <a:t>Pemerintah</a:t>
              </a:r>
              <a:endParaRPr lang="en-ID" sz="1100" dirty="0">
                <a:latin typeface="Trebuchet MS" panose="020B0603020202020204" pitchFamily="34" charset="0"/>
              </a:endParaRPr>
            </a:p>
          </p:txBody>
        </p:sp>
        <p:sp>
          <p:nvSpPr>
            <p:cNvPr id="26" name="TextBox 25"/>
            <p:cNvSpPr txBox="1"/>
            <p:nvPr/>
          </p:nvSpPr>
          <p:spPr>
            <a:xfrm>
              <a:off x="603918" y="6395928"/>
              <a:ext cx="1245704" cy="261610"/>
            </a:xfrm>
            <a:prstGeom prst="rect">
              <a:avLst/>
            </a:prstGeom>
            <a:noFill/>
          </p:spPr>
          <p:txBody>
            <a:bodyPr wrap="square" rtlCol="0">
              <a:spAutoFit/>
            </a:bodyPr>
            <a:lstStyle/>
            <a:p>
              <a:r>
                <a:rPr lang="en-ID" sz="1100" dirty="0" err="1">
                  <a:latin typeface="Trebuchet MS" panose="020B0603020202020204" pitchFamily="34" charset="0"/>
                </a:rPr>
                <a:t>Politisi</a:t>
              </a:r>
              <a:endParaRPr lang="en-ID" sz="1100" dirty="0">
                <a:latin typeface="Trebuchet MS" panose="020B0603020202020204" pitchFamily="34" charset="0"/>
              </a:endParaRPr>
            </a:p>
          </p:txBody>
        </p:sp>
        <p:sp>
          <p:nvSpPr>
            <p:cNvPr id="27" name="TextBox 26"/>
            <p:cNvSpPr txBox="1"/>
            <p:nvPr/>
          </p:nvSpPr>
          <p:spPr>
            <a:xfrm>
              <a:off x="590663" y="6594708"/>
              <a:ext cx="1245704" cy="261610"/>
            </a:xfrm>
            <a:prstGeom prst="rect">
              <a:avLst/>
            </a:prstGeom>
            <a:noFill/>
          </p:spPr>
          <p:txBody>
            <a:bodyPr wrap="square" rtlCol="0">
              <a:spAutoFit/>
            </a:bodyPr>
            <a:lstStyle/>
            <a:p>
              <a:r>
                <a:rPr lang="en-ID" sz="1100" dirty="0">
                  <a:latin typeface="Trebuchet MS" panose="020B0603020202020204" pitchFamily="34" charset="0"/>
                </a:rPr>
                <a:t>Masyarakat</a:t>
              </a:r>
            </a:p>
          </p:txBody>
        </p:sp>
        <p:sp>
          <p:nvSpPr>
            <p:cNvPr id="28" name="Rectangle 27"/>
            <p:cNvSpPr/>
            <p:nvPr/>
          </p:nvSpPr>
          <p:spPr>
            <a:xfrm>
              <a:off x="1591205" y="6296536"/>
              <a:ext cx="132522" cy="108357"/>
            </a:xfrm>
            <a:prstGeom prst="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9" name="TextBox 28"/>
            <p:cNvSpPr txBox="1"/>
            <p:nvPr/>
          </p:nvSpPr>
          <p:spPr>
            <a:xfrm>
              <a:off x="1710473" y="6230273"/>
              <a:ext cx="1245704" cy="261610"/>
            </a:xfrm>
            <a:prstGeom prst="rect">
              <a:avLst/>
            </a:prstGeom>
            <a:noFill/>
          </p:spPr>
          <p:txBody>
            <a:bodyPr wrap="square" rtlCol="0">
              <a:spAutoFit/>
            </a:bodyPr>
            <a:lstStyle/>
            <a:p>
              <a:r>
                <a:rPr lang="en-ID" sz="1100" dirty="0" err="1">
                  <a:latin typeface="Trebuchet MS" panose="020B0603020202020204" pitchFamily="34" charset="0"/>
                </a:rPr>
                <a:t>Ormas</a:t>
              </a:r>
              <a:endParaRPr lang="en-ID" sz="1100" dirty="0">
                <a:latin typeface="Trebuchet MS" panose="020B0603020202020204" pitchFamily="34" charset="0"/>
              </a:endParaRPr>
            </a:p>
          </p:txBody>
        </p:sp>
        <p:sp>
          <p:nvSpPr>
            <p:cNvPr id="30" name="Rectangle 29"/>
            <p:cNvSpPr/>
            <p:nvPr/>
          </p:nvSpPr>
          <p:spPr>
            <a:xfrm>
              <a:off x="1600033" y="6482700"/>
              <a:ext cx="132522" cy="108357"/>
            </a:xfrm>
            <a:prstGeom prst="rect">
              <a:avLst/>
            </a:prstGeom>
            <a:solidFill>
              <a:srgbClr val="EF03BC"/>
            </a:solidFill>
            <a:ln>
              <a:solidFill>
                <a:srgbClr val="EF03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1" name="TextBox 30"/>
            <p:cNvSpPr txBox="1"/>
            <p:nvPr/>
          </p:nvSpPr>
          <p:spPr>
            <a:xfrm>
              <a:off x="1714258" y="6417702"/>
              <a:ext cx="1245704" cy="261610"/>
            </a:xfrm>
            <a:prstGeom prst="rect">
              <a:avLst/>
            </a:prstGeom>
            <a:noFill/>
          </p:spPr>
          <p:txBody>
            <a:bodyPr wrap="square" rtlCol="0">
              <a:spAutoFit/>
            </a:bodyPr>
            <a:lstStyle/>
            <a:p>
              <a:r>
                <a:rPr lang="en-ID" sz="1100" dirty="0">
                  <a:latin typeface="Trebuchet MS" panose="020B0603020202020204" pitchFamily="34" charset="0"/>
                </a:rPr>
                <a:t>LSM</a:t>
              </a:r>
            </a:p>
          </p:txBody>
        </p:sp>
        <p:sp>
          <p:nvSpPr>
            <p:cNvPr id="32" name="Rectangle 31"/>
            <p:cNvSpPr/>
            <p:nvPr/>
          </p:nvSpPr>
          <p:spPr>
            <a:xfrm>
              <a:off x="1592155" y="6673594"/>
              <a:ext cx="132522" cy="108357"/>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3" name="TextBox 32"/>
            <p:cNvSpPr txBox="1"/>
            <p:nvPr/>
          </p:nvSpPr>
          <p:spPr>
            <a:xfrm>
              <a:off x="1701011" y="6601968"/>
              <a:ext cx="1245704" cy="261610"/>
            </a:xfrm>
            <a:prstGeom prst="rect">
              <a:avLst/>
            </a:prstGeom>
            <a:noFill/>
          </p:spPr>
          <p:txBody>
            <a:bodyPr wrap="square" rtlCol="0">
              <a:spAutoFit/>
            </a:bodyPr>
            <a:lstStyle/>
            <a:p>
              <a:r>
                <a:rPr lang="en-ID" sz="1100" dirty="0" err="1">
                  <a:latin typeface="Trebuchet MS" panose="020B0603020202020204" pitchFamily="34" charset="0"/>
                </a:rPr>
                <a:t>Akademisi</a:t>
              </a:r>
              <a:endParaRPr lang="en-ID" sz="1100" dirty="0">
                <a:latin typeface="Trebuchet MS" panose="020B0603020202020204" pitchFamily="34" charset="0"/>
              </a:endParaRPr>
            </a:p>
          </p:txBody>
        </p:sp>
      </p:grpSp>
      <p:sp>
        <p:nvSpPr>
          <p:cNvPr id="35"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26</a:t>
            </a:fld>
            <a:endParaRPr lang="id-ID" sz="1600" dirty="0">
              <a:solidFill>
                <a:schemeClr val="tx1"/>
              </a:solidFill>
              <a:latin typeface="Trebuchet MS" panose="020B0603020202020204" pitchFamily="34" charset="0"/>
            </a:endParaRPr>
          </a:p>
        </p:txBody>
      </p:sp>
      <p:graphicFrame>
        <p:nvGraphicFramePr>
          <p:cNvPr id="34" name="Chart 33">
            <a:extLst>
              <a:ext uri="{FF2B5EF4-FFF2-40B4-BE49-F238E27FC236}">
                <a16:creationId xmlns:a16="http://schemas.microsoft.com/office/drawing/2014/main" id="{BF41C7DE-B195-4D50-9299-9DEEB80789A2}"/>
              </a:ext>
            </a:extLst>
          </p:cNvPr>
          <p:cNvGraphicFramePr/>
          <p:nvPr>
            <p:extLst>
              <p:ext uri="{D42A27DB-BD31-4B8C-83A1-F6EECF244321}">
                <p14:modId xmlns:p14="http://schemas.microsoft.com/office/powerpoint/2010/main" val="2812887000"/>
              </p:ext>
            </p:extLst>
          </p:nvPr>
        </p:nvGraphicFramePr>
        <p:xfrm>
          <a:off x="703111" y="1408773"/>
          <a:ext cx="5545289" cy="4862343"/>
        </p:xfrm>
        <a:graphic>
          <a:graphicData uri="http://schemas.openxmlformats.org/drawingml/2006/chart">
            <c:chart xmlns:c="http://schemas.openxmlformats.org/drawingml/2006/chart" xmlns:r="http://schemas.openxmlformats.org/officeDocument/2006/relationships" r:id="rId2"/>
          </a:graphicData>
        </a:graphic>
      </p:graphicFrame>
      <p:sp>
        <p:nvSpPr>
          <p:cNvPr id="41" name="Title 1">
            <a:extLst>
              <a:ext uri="{FF2B5EF4-FFF2-40B4-BE49-F238E27FC236}">
                <a16:creationId xmlns:a16="http://schemas.microsoft.com/office/drawing/2014/main" id="{02596E06-40B2-400B-B58C-D82D674A8749}"/>
              </a:ext>
            </a:extLst>
          </p:cNvPr>
          <p:cNvSpPr txBox="1">
            <a:spLocks/>
          </p:cNvSpPr>
          <p:nvPr/>
        </p:nvSpPr>
        <p:spPr>
          <a:xfrm>
            <a:off x="6905181" y="1039177"/>
            <a:ext cx="4109841"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ea typeface="+mn-ea"/>
                <a:cs typeface="+mn-cs"/>
              </a:rPr>
              <a:t>SOSIAL &amp; KESEHATAN</a:t>
            </a:r>
            <a:endParaRPr lang="en-US" sz="1800" b="1" dirty="0">
              <a:solidFill>
                <a:srgbClr val="000000"/>
              </a:solidFill>
              <a:latin typeface="Trebuchet MS" panose="020B0603020202020204" pitchFamily="34" charset="0"/>
              <a:ea typeface="+mn-ea"/>
              <a:cs typeface="+mn-cs"/>
            </a:endParaRPr>
          </a:p>
        </p:txBody>
      </p:sp>
      <p:graphicFrame>
        <p:nvGraphicFramePr>
          <p:cNvPr id="42" name="Chart 41">
            <a:extLst>
              <a:ext uri="{FF2B5EF4-FFF2-40B4-BE49-F238E27FC236}">
                <a16:creationId xmlns:a16="http://schemas.microsoft.com/office/drawing/2014/main" id="{75301D3F-A3BD-4305-B902-7B6F47491452}"/>
              </a:ext>
            </a:extLst>
          </p:cNvPr>
          <p:cNvGraphicFramePr/>
          <p:nvPr>
            <p:extLst>
              <p:ext uri="{D42A27DB-BD31-4B8C-83A1-F6EECF244321}">
                <p14:modId xmlns:p14="http://schemas.microsoft.com/office/powerpoint/2010/main" val="665849716"/>
              </p:ext>
            </p:extLst>
          </p:nvPr>
        </p:nvGraphicFramePr>
        <p:xfrm>
          <a:off x="6367668" y="1408773"/>
          <a:ext cx="5545289" cy="4862343"/>
        </p:xfrm>
        <a:graphic>
          <a:graphicData uri="http://schemas.openxmlformats.org/drawingml/2006/chart">
            <c:chart xmlns:c="http://schemas.openxmlformats.org/drawingml/2006/chart" xmlns:r="http://schemas.openxmlformats.org/officeDocument/2006/relationships" r:id="rId3"/>
          </a:graphicData>
        </a:graphic>
      </p:graphicFrame>
      <p:grpSp>
        <p:nvGrpSpPr>
          <p:cNvPr id="43" name="Group 42">
            <a:extLst>
              <a:ext uri="{FF2B5EF4-FFF2-40B4-BE49-F238E27FC236}">
                <a16:creationId xmlns:a16="http://schemas.microsoft.com/office/drawing/2014/main" id="{96BE79AC-FBDA-4496-B8BC-99DB67F65657}"/>
              </a:ext>
            </a:extLst>
          </p:cNvPr>
          <p:cNvGrpSpPr/>
          <p:nvPr/>
        </p:nvGrpSpPr>
        <p:grpSpPr>
          <a:xfrm>
            <a:off x="10420471" y="52298"/>
            <a:ext cx="1750747" cy="581025"/>
            <a:chOff x="8169011" y="323859"/>
            <a:chExt cx="1750747" cy="581025"/>
          </a:xfrm>
        </p:grpSpPr>
        <p:grpSp>
          <p:nvGrpSpPr>
            <p:cNvPr id="44" name="Group 43">
              <a:extLst>
                <a:ext uri="{FF2B5EF4-FFF2-40B4-BE49-F238E27FC236}">
                  <a16:creationId xmlns:a16="http://schemas.microsoft.com/office/drawing/2014/main" id="{E1F620A8-03A1-48FA-9D29-2912C15D7519}"/>
                </a:ext>
              </a:extLst>
            </p:cNvPr>
            <p:cNvGrpSpPr/>
            <p:nvPr/>
          </p:nvGrpSpPr>
          <p:grpSpPr>
            <a:xfrm>
              <a:off x="8169011" y="323859"/>
              <a:ext cx="1750747" cy="581025"/>
              <a:chOff x="8169011" y="323859"/>
              <a:chExt cx="1750747" cy="581025"/>
            </a:xfrm>
          </p:grpSpPr>
          <p:pic>
            <p:nvPicPr>
              <p:cNvPr id="46" name="Picture 1">
                <a:extLst>
                  <a:ext uri="{FF2B5EF4-FFF2-40B4-BE49-F238E27FC236}">
                    <a16:creationId xmlns:a16="http://schemas.microsoft.com/office/drawing/2014/main" id="{B7C8C354-6D30-4343-9C56-002B2B03757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 name="Text Placeholder 1">
                <a:extLst>
                  <a:ext uri="{FF2B5EF4-FFF2-40B4-BE49-F238E27FC236}">
                    <a16:creationId xmlns:a16="http://schemas.microsoft.com/office/drawing/2014/main" id="{64E8F038-0F48-4785-A71F-7D559B1A5514}"/>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45" name="Text Placeholder 1">
              <a:extLst>
                <a:ext uri="{FF2B5EF4-FFF2-40B4-BE49-F238E27FC236}">
                  <a16:creationId xmlns:a16="http://schemas.microsoft.com/office/drawing/2014/main" id="{A9C635B9-5071-4651-B8BD-BEEE56C01AA1}"/>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extLst>
      <p:ext uri="{BB962C8B-B14F-4D97-AF65-F5344CB8AC3E}">
        <p14:creationId xmlns:p14="http://schemas.microsoft.com/office/powerpoint/2010/main" val="38907495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422080" y="1058409"/>
            <a:ext cx="4109841" cy="341632"/>
          </a:xfrm>
        </p:spPr>
        <p:txBody>
          <a:bodyPr wrap="square">
            <a:spAutoFit/>
          </a:body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rPr>
              <a:t>ADMINISTRASI &amp; PEMERINTAHAN</a:t>
            </a:r>
            <a:endParaRPr lang="en-US" sz="1800" b="1" dirty="0">
              <a:solidFill>
                <a:srgbClr val="000000"/>
              </a:solidFill>
              <a:latin typeface="Trebuchet MS" panose="020B0603020202020204" pitchFamily="34" charset="0"/>
            </a:endParaRPr>
          </a:p>
        </p:txBody>
      </p:sp>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effectLst>
                  <a:outerShdw blurRad="38100" dist="38100" dir="2700000" algn="tl">
                    <a:srgbClr val="000000">
                      <a:alpha val="43137"/>
                    </a:srgbClr>
                  </a:outerShdw>
                </a:effectLst>
                <a:latin typeface="Trebuchet MS" panose="020B0603020202020204" pitchFamily="34" charset="0"/>
              </a:rPr>
              <a:t>MEDIA INTEREST</a:t>
            </a:r>
            <a:endParaRPr lang="id-ID" sz="2800" b="1" dirty="0">
              <a:effectLst>
                <a:outerShdw blurRad="38100" dist="38100" dir="2700000" algn="tl">
                  <a:srgbClr val="000000">
                    <a:alpha val="43137"/>
                  </a:srgbClr>
                </a:outerShdw>
              </a:effectLst>
              <a:latin typeface="Trebuchet MS" panose="020B0603020202020204" pitchFamily="34" charset="0"/>
            </a:endParaRPr>
          </a:p>
        </p:txBody>
      </p:sp>
      <p:sp>
        <p:nvSpPr>
          <p:cNvPr id="35"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27</a:t>
            </a:fld>
            <a:endParaRPr lang="id-ID" sz="1600" dirty="0">
              <a:solidFill>
                <a:schemeClr val="tx1"/>
              </a:solidFill>
              <a:latin typeface="Trebuchet MS" panose="020B0603020202020204" pitchFamily="34" charset="0"/>
            </a:endParaRPr>
          </a:p>
        </p:txBody>
      </p:sp>
      <p:graphicFrame>
        <p:nvGraphicFramePr>
          <p:cNvPr id="13" name="Chart 12"/>
          <p:cNvGraphicFramePr/>
          <p:nvPr>
            <p:extLst>
              <p:ext uri="{D42A27DB-BD31-4B8C-83A1-F6EECF244321}">
                <p14:modId xmlns:p14="http://schemas.microsoft.com/office/powerpoint/2010/main" val="1110703861"/>
              </p:ext>
            </p:extLst>
          </p:nvPr>
        </p:nvGraphicFramePr>
        <p:xfrm>
          <a:off x="648101" y="1408773"/>
          <a:ext cx="5545289" cy="4862343"/>
        </p:xfrm>
        <a:graphic>
          <a:graphicData uri="http://schemas.openxmlformats.org/drawingml/2006/chart">
            <c:chart xmlns:c="http://schemas.openxmlformats.org/drawingml/2006/chart" xmlns:r="http://schemas.openxmlformats.org/officeDocument/2006/relationships" r:id="rId2"/>
          </a:graphicData>
        </a:graphic>
      </p:graphicFrame>
      <p:sp>
        <p:nvSpPr>
          <p:cNvPr id="14" name="Title 1">
            <a:extLst>
              <a:ext uri="{FF2B5EF4-FFF2-40B4-BE49-F238E27FC236}">
                <a16:creationId xmlns:a16="http://schemas.microsoft.com/office/drawing/2014/main" id="{BC63DB19-9657-4DD5-9232-8F39B3D47660}"/>
              </a:ext>
            </a:extLst>
          </p:cNvPr>
          <p:cNvSpPr txBox="1">
            <a:spLocks/>
          </p:cNvSpPr>
          <p:nvPr/>
        </p:nvSpPr>
        <p:spPr>
          <a:xfrm>
            <a:off x="6905181" y="1039177"/>
            <a:ext cx="4109841"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sz="1860" b="0" i="0" u="none" strike="noStrike" kern="1200" spc="0" baseline="0">
                <a:solidFill>
                  <a:prstClr val="black">
                    <a:lumMod val="65000"/>
                    <a:lumOff val="35000"/>
                  </a:prstClr>
                </a:solidFill>
                <a:latin typeface="+mn-lt"/>
                <a:ea typeface="+mn-ea"/>
                <a:cs typeface="+mn-cs"/>
              </a:defRPr>
            </a:pPr>
            <a:r>
              <a:rPr lang="en-ID" sz="1800" b="1" dirty="0">
                <a:solidFill>
                  <a:srgbClr val="000000"/>
                </a:solidFill>
                <a:latin typeface="Trebuchet MS" panose="020B0603020202020204" pitchFamily="34" charset="0"/>
                <a:ea typeface="+mn-ea"/>
                <a:cs typeface="+mn-cs"/>
              </a:rPr>
              <a:t>SOSIAL &amp; KESEHATAN</a:t>
            </a:r>
            <a:endParaRPr lang="en-US" sz="1800" b="1" dirty="0">
              <a:solidFill>
                <a:srgbClr val="000000"/>
              </a:solidFill>
              <a:latin typeface="Trebuchet MS" panose="020B0603020202020204" pitchFamily="34" charset="0"/>
              <a:ea typeface="+mn-ea"/>
              <a:cs typeface="+mn-cs"/>
            </a:endParaRPr>
          </a:p>
        </p:txBody>
      </p:sp>
      <p:graphicFrame>
        <p:nvGraphicFramePr>
          <p:cNvPr id="15" name="Chart 14">
            <a:extLst>
              <a:ext uri="{FF2B5EF4-FFF2-40B4-BE49-F238E27FC236}">
                <a16:creationId xmlns:a16="http://schemas.microsoft.com/office/drawing/2014/main" id="{EDD46C5E-F6F1-47BD-B016-8CFC25C4D935}"/>
              </a:ext>
            </a:extLst>
          </p:cNvPr>
          <p:cNvGraphicFramePr/>
          <p:nvPr>
            <p:extLst>
              <p:ext uri="{D42A27DB-BD31-4B8C-83A1-F6EECF244321}">
                <p14:modId xmlns:p14="http://schemas.microsoft.com/office/powerpoint/2010/main" val="1257936794"/>
              </p:ext>
            </p:extLst>
          </p:nvPr>
        </p:nvGraphicFramePr>
        <p:xfrm>
          <a:off x="6367668" y="1408773"/>
          <a:ext cx="5545289" cy="4862343"/>
        </p:xfrm>
        <a:graphic>
          <a:graphicData uri="http://schemas.openxmlformats.org/drawingml/2006/chart">
            <c:chart xmlns:c="http://schemas.openxmlformats.org/drawingml/2006/chart" xmlns:r="http://schemas.openxmlformats.org/officeDocument/2006/relationships" r:id="rId3"/>
          </a:graphicData>
        </a:graphic>
      </p:graphicFrame>
      <p:grpSp>
        <p:nvGrpSpPr>
          <p:cNvPr id="16" name="Group 15">
            <a:extLst>
              <a:ext uri="{FF2B5EF4-FFF2-40B4-BE49-F238E27FC236}">
                <a16:creationId xmlns:a16="http://schemas.microsoft.com/office/drawing/2014/main" id="{A89FD4F6-941D-4525-A429-686ACC2A9B50}"/>
              </a:ext>
            </a:extLst>
          </p:cNvPr>
          <p:cNvGrpSpPr/>
          <p:nvPr/>
        </p:nvGrpSpPr>
        <p:grpSpPr>
          <a:xfrm>
            <a:off x="10420471" y="52298"/>
            <a:ext cx="1750747" cy="581025"/>
            <a:chOff x="8169011" y="323859"/>
            <a:chExt cx="1750747" cy="581025"/>
          </a:xfrm>
        </p:grpSpPr>
        <p:grpSp>
          <p:nvGrpSpPr>
            <p:cNvPr id="17" name="Group 16">
              <a:extLst>
                <a:ext uri="{FF2B5EF4-FFF2-40B4-BE49-F238E27FC236}">
                  <a16:creationId xmlns:a16="http://schemas.microsoft.com/office/drawing/2014/main" id="{32CA35FA-70C3-48C3-87D9-C36705BA22DB}"/>
                </a:ext>
              </a:extLst>
            </p:cNvPr>
            <p:cNvGrpSpPr/>
            <p:nvPr/>
          </p:nvGrpSpPr>
          <p:grpSpPr>
            <a:xfrm>
              <a:off x="8169011" y="323859"/>
              <a:ext cx="1750747" cy="581025"/>
              <a:chOff x="8169011" y="323859"/>
              <a:chExt cx="1750747" cy="581025"/>
            </a:xfrm>
          </p:grpSpPr>
          <p:pic>
            <p:nvPicPr>
              <p:cNvPr id="19" name="Picture 1">
                <a:extLst>
                  <a:ext uri="{FF2B5EF4-FFF2-40B4-BE49-F238E27FC236}">
                    <a16:creationId xmlns:a16="http://schemas.microsoft.com/office/drawing/2014/main" id="{B432FDEA-00B8-404A-8852-C43632BC38B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 Placeholder 1">
                <a:extLst>
                  <a:ext uri="{FF2B5EF4-FFF2-40B4-BE49-F238E27FC236}">
                    <a16:creationId xmlns:a16="http://schemas.microsoft.com/office/drawing/2014/main" id="{3E16598B-E221-422D-BD22-65C7465DC6EE}"/>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18" name="Text Placeholder 1">
              <a:extLst>
                <a:ext uri="{FF2B5EF4-FFF2-40B4-BE49-F238E27FC236}">
                  <a16:creationId xmlns:a16="http://schemas.microsoft.com/office/drawing/2014/main" id="{8AC16A22-837A-4392-B267-EC5F48F094F3}"/>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extLst>
      <p:ext uri="{BB962C8B-B14F-4D97-AF65-F5344CB8AC3E}">
        <p14:creationId xmlns:p14="http://schemas.microsoft.com/office/powerpoint/2010/main" val="32999530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p:cNvSpPr>
            <a:spLocks noGrp="1"/>
          </p:cNvSpPr>
          <p:nvPr>
            <p:ph type="title"/>
          </p:nvPr>
        </p:nvSpPr>
        <p:spPr>
          <a:xfrm>
            <a:off x="0" y="-860"/>
            <a:ext cx="4156364" cy="480131"/>
          </a:xfrm>
        </p:spPr>
        <p:txBody>
          <a:bodyPr wrap="square">
            <a:spAutoFit/>
          </a:bodyPr>
          <a:lstStyle/>
          <a:p>
            <a:r>
              <a:rPr lang="en-US" sz="2800" b="1" dirty="0">
                <a:effectLst>
                  <a:outerShdw blurRad="38100" dist="38100" dir="2700000" algn="tl">
                    <a:srgbClr val="000000">
                      <a:alpha val="43137"/>
                    </a:srgbClr>
                  </a:outerShdw>
                </a:effectLst>
                <a:latin typeface="Trebuchet MS" panose="020B0603020202020204" pitchFamily="34" charset="0"/>
              </a:rPr>
              <a:t>EKONOMI</a:t>
            </a:r>
            <a:endParaRPr lang="id-ID" sz="2800" b="1" dirty="0">
              <a:effectLst>
                <a:outerShdw blurRad="38100" dist="38100" dir="2700000" algn="tl">
                  <a:srgbClr val="000000">
                    <a:alpha val="43137"/>
                  </a:srgbClr>
                </a:outerShdw>
              </a:effectLst>
              <a:latin typeface="Trebuchet MS" panose="020B0603020202020204"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948770606"/>
              </p:ext>
            </p:extLst>
          </p:nvPr>
        </p:nvGraphicFramePr>
        <p:xfrm>
          <a:off x="242618" y="805350"/>
          <a:ext cx="11663055" cy="2306832"/>
        </p:xfrm>
        <a:graphic>
          <a:graphicData uri="http://schemas.openxmlformats.org/drawingml/2006/table">
            <a:tbl>
              <a:tblPr firstRow="1" bandRow="1">
                <a:tableStyleId>{5C22544A-7EE6-4342-B048-85BDC9FD1C3A}</a:tableStyleId>
              </a:tblPr>
              <a:tblGrid>
                <a:gridCol w="1493352">
                  <a:extLst>
                    <a:ext uri="{9D8B030D-6E8A-4147-A177-3AD203B41FA5}">
                      <a16:colId xmlns:a16="http://schemas.microsoft.com/office/drawing/2014/main" val="20000"/>
                    </a:ext>
                  </a:extLst>
                </a:gridCol>
                <a:gridCol w="5716947">
                  <a:extLst>
                    <a:ext uri="{9D8B030D-6E8A-4147-A177-3AD203B41FA5}">
                      <a16:colId xmlns:a16="http://schemas.microsoft.com/office/drawing/2014/main" val="20001"/>
                    </a:ext>
                  </a:extLst>
                </a:gridCol>
                <a:gridCol w="838905">
                  <a:extLst>
                    <a:ext uri="{9D8B030D-6E8A-4147-A177-3AD203B41FA5}">
                      <a16:colId xmlns:a16="http://schemas.microsoft.com/office/drawing/2014/main" val="20002"/>
                    </a:ext>
                  </a:extLst>
                </a:gridCol>
                <a:gridCol w="3613851">
                  <a:extLst>
                    <a:ext uri="{9D8B030D-6E8A-4147-A177-3AD203B41FA5}">
                      <a16:colId xmlns:a16="http://schemas.microsoft.com/office/drawing/2014/main" val="20003"/>
                    </a:ext>
                  </a:extLst>
                </a:gridCol>
              </a:tblGrid>
              <a:tr h="476871">
                <a:tc>
                  <a:txBody>
                    <a:bodyPr/>
                    <a:lstStyle/>
                    <a:p>
                      <a:pPr algn="ctr"/>
                      <a:r>
                        <a:rPr lang="en-ID" sz="1300" dirty="0">
                          <a:solidFill>
                            <a:schemeClr val="bg1"/>
                          </a:solidFill>
                          <a:latin typeface="Trebuchet MS" panose="020B0603020202020204" pitchFamily="34" charset="0"/>
                        </a:rPr>
                        <a:t>SUB SEKTOR</a:t>
                      </a:r>
                    </a:p>
                  </a:txBody>
                  <a:tcPr anchor="ctr">
                    <a:solidFill>
                      <a:srgbClr val="FF0000"/>
                    </a:solidFill>
                  </a:tcPr>
                </a:tc>
                <a:tc>
                  <a:txBody>
                    <a:bodyPr/>
                    <a:lstStyle/>
                    <a:p>
                      <a:pPr algn="ctr"/>
                      <a:r>
                        <a:rPr lang="en-ID" sz="1300" dirty="0">
                          <a:solidFill>
                            <a:schemeClr val="bg1"/>
                          </a:solidFill>
                          <a:latin typeface="Trebuchet MS" panose="020B0603020202020204" pitchFamily="34" charset="0"/>
                        </a:rPr>
                        <a:t>PERSOALAN</a:t>
                      </a:r>
                    </a:p>
                  </a:txBody>
                  <a:tcPr anchor="ctr">
                    <a:solidFill>
                      <a:srgbClr val="FF00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solidFill>
                            <a:schemeClr val="bg1"/>
                          </a:solidFill>
                          <a:latin typeface="Trebuchet MS" panose="020B0603020202020204" pitchFamily="34" charset="0"/>
                        </a:rPr>
                        <a:t>EKSPOS</a:t>
                      </a:r>
                    </a:p>
                  </a:txBody>
                  <a:tcPr anchor="ctr">
                    <a:solidFill>
                      <a:srgbClr val="FF00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solidFill>
                            <a:schemeClr val="bg1"/>
                          </a:solidFill>
                          <a:latin typeface="Trebuchet MS" panose="020B0603020202020204" pitchFamily="34" charset="0"/>
                        </a:rPr>
                        <a:t>REKOMENDASI</a:t>
                      </a:r>
                    </a:p>
                  </a:txBody>
                  <a:tcPr anchor="ctr">
                    <a:solidFill>
                      <a:srgbClr val="FF0000"/>
                    </a:solidFill>
                  </a:tcPr>
                </a:tc>
                <a:extLst>
                  <a:ext uri="{0D108BD9-81ED-4DB2-BD59-A6C34878D82A}">
                    <a16:rowId xmlns:a16="http://schemas.microsoft.com/office/drawing/2014/main" val="10000"/>
                  </a:ext>
                </a:extLst>
              </a:tr>
              <a:tr h="766399">
                <a:tc>
                  <a:txBody>
                    <a:bodyPr/>
                    <a:lstStyle/>
                    <a:p>
                      <a:pPr marL="0" marR="0" algn="ctr">
                        <a:lnSpc>
                          <a:spcPct val="107000"/>
                        </a:lnSpc>
                        <a:spcBef>
                          <a:spcPts val="0"/>
                        </a:spcBef>
                        <a:spcAft>
                          <a:spcPts val="0"/>
                        </a:spcAft>
                      </a:pPr>
                      <a:r>
                        <a:rPr lang="en-US" sz="1100" b="1">
                          <a:effectLst/>
                          <a:latin typeface="Trebuchet MS" panose="020B0603020202020204" pitchFamily="34" charset="0"/>
                          <a:ea typeface="Calibri" panose="020F0502020204030204" pitchFamily="34" charset="0"/>
                          <a:cs typeface="Tahoma" panose="020B0604030504040204" pitchFamily="34" charset="0"/>
                        </a:rPr>
                        <a:t>Harga Bahan Bangunan</a:t>
                      </a:r>
                      <a:endParaRPr lang="en-US" sz="11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Harga semen merek Padang di Pekanbaru melonjak dari Rp66 ribu menjadi Rp 70 ribu per sak. Pedagang semen, Yuni, mengatakan kenaikan disebabkan karena kelangkaan pasokan Semen Padang sehingga harga dari distributor juga meningkat. Yudi menjelaskan kenaikan harga semen tidak berpengaruh pada omzetnya karena di Pekanbaru sedang banyak proyek pembangunan.</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defRPr/>
                      </a:pPr>
                      <a:r>
                        <a:rPr lang="en-US" sz="1100" dirty="0">
                          <a:effectLst/>
                          <a:latin typeface="Calibri" panose="020F0502020204030204" pitchFamily="34" charset="0"/>
                          <a:ea typeface="Calibri" panose="020F0502020204030204" pitchFamily="34" charset="0"/>
                          <a:cs typeface="Times New Roman" panose="02020603050405020304" pitchFamily="18" charset="0"/>
                        </a:rPr>
                        <a:t>………………………………</a:t>
                      </a:r>
                      <a:endParaRPr lang="id-ID"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endParaRPr lang="id-ID"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endParaRPr lang="en-US" sz="1100" dirty="0">
                        <a:effectLst/>
                        <a:latin typeface="Trebuchet MS" panose="020B060302020202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endParaRPr lang="en-US" sz="1100" dirty="0">
                        <a:effectLst/>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1"/>
                  </a:ext>
                </a:extLst>
              </a:tr>
              <a:tr h="766399">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Penurunan</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Penjualan</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Bendera</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Seorang pedagang bendera di Pekanbaru, Leni, mengeluhkan penjualan bendera jelang HUT ke-74 RI semakin berkurang setiap tahunnya. Pedagang lain, Andi, juga memprediksi penurunan penjualan bendera tahun ini.</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1</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defRPr/>
                      </a:pPr>
                      <a:r>
                        <a:rPr lang="en-US" sz="1100" dirty="0">
                          <a:effectLst/>
                          <a:latin typeface="Calibri" panose="020F0502020204030204" pitchFamily="34" charset="0"/>
                          <a:ea typeface="Calibri" panose="020F0502020204030204" pitchFamily="34" charset="0"/>
                          <a:cs typeface="Times New Roman" panose="02020603050405020304" pitchFamily="18" charset="0"/>
                        </a:rPr>
                        <a:t>………………………………</a:t>
                      </a:r>
                      <a:endParaRPr lang="id-ID"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endParaRPr lang="id-ID"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35807534"/>
                  </a:ext>
                </a:extLst>
              </a:tr>
            </a:tbl>
          </a:graphicData>
        </a:graphic>
      </p:graphicFrame>
      <p:sp>
        <p:nvSpPr>
          <p:cNvPr id="13"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28</a:t>
            </a:fld>
            <a:endParaRPr lang="id-ID" sz="1600" dirty="0">
              <a:solidFill>
                <a:schemeClr val="tx1"/>
              </a:solidFill>
              <a:latin typeface="Trebuchet MS" panose="020B0603020202020204" pitchFamily="34" charset="0"/>
            </a:endParaRPr>
          </a:p>
        </p:txBody>
      </p:sp>
      <p:grpSp>
        <p:nvGrpSpPr>
          <p:cNvPr id="10" name="Group 9">
            <a:extLst>
              <a:ext uri="{FF2B5EF4-FFF2-40B4-BE49-F238E27FC236}">
                <a16:creationId xmlns:a16="http://schemas.microsoft.com/office/drawing/2014/main" id="{281EE89D-80E2-4B6F-9BD6-2D04EAE44328}"/>
              </a:ext>
            </a:extLst>
          </p:cNvPr>
          <p:cNvGrpSpPr/>
          <p:nvPr/>
        </p:nvGrpSpPr>
        <p:grpSpPr>
          <a:xfrm>
            <a:off x="10420471" y="52298"/>
            <a:ext cx="1750747" cy="581025"/>
            <a:chOff x="8169011" y="323859"/>
            <a:chExt cx="1750747" cy="581025"/>
          </a:xfrm>
        </p:grpSpPr>
        <p:grpSp>
          <p:nvGrpSpPr>
            <p:cNvPr id="15" name="Group 14">
              <a:extLst>
                <a:ext uri="{FF2B5EF4-FFF2-40B4-BE49-F238E27FC236}">
                  <a16:creationId xmlns:a16="http://schemas.microsoft.com/office/drawing/2014/main" id="{5C520C9C-B077-4F6A-8598-6D9203E8147C}"/>
                </a:ext>
              </a:extLst>
            </p:cNvPr>
            <p:cNvGrpSpPr/>
            <p:nvPr/>
          </p:nvGrpSpPr>
          <p:grpSpPr>
            <a:xfrm>
              <a:off x="8169011" y="323859"/>
              <a:ext cx="1750747" cy="581025"/>
              <a:chOff x="8169011" y="323859"/>
              <a:chExt cx="1750747" cy="581025"/>
            </a:xfrm>
          </p:grpSpPr>
          <p:pic>
            <p:nvPicPr>
              <p:cNvPr id="17" name="Picture 1">
                <a:extLst>
                  <a:ext uri="{FF2B5EF4-FFF2-40B4-BE49-F238E27FC236}">
                    <a16:creationId xmlns:a16="http://schemas.microsoft.com/office/drawing/2014/main" id="{4324A9EC-1072-4AE1-93A9-A500B6203D9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 Placeholder 1">
                <a:extLst>
                  <a:ext uri="{FF2B5EF4-FFF2-40B4-BE49-F238E27FC236}">
                    <a16:creationId xmlns:a16="http://schemas.microsoft.com/office/drawing/2014/main" id="{D152CC44-0E56-49DA-BBDB-C9E597B07DFF}"/>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16" name="Text Placeholder 1">
              <a:extLst>
                <a:ext uri="{FF2B5EF4-FFF2-40B4-BE49-F238E27FC236}">
                  <a16:creationId xmlns:a16="http://schemas.microsoft.com/office/drawing/2014/main" id="{8677F7DE-5DB2-46FE-8EDD-29F97478E92F}"/>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extLst>
      <p:ext uri="{BB962C8B-B14F-4D97-AF65-F5344CB8AC3E}">
        <p14:creationId xmlns:p14="http://schemas.microsoft.com/office/powerpoint/2010/main" val="36537814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p:cNvSpPr>
            <a:spLocks noGrp="1"/>
          </p:cNvSpPr>
          <p:nvPr>
            <p:ph type="title"/>
          </p:nvPr>
        </p:nvSpPr>
        <p:spPr>
          <a:xfrm>
            <a:off x="0" y="-860"/>
            <a:ext cx="4156364" cy="480131"/>
          </a:xfrm>
        </p:spPr>
        <p:txBody>
          <a:bodyPr wrap="square">
            <a:spAutoFit/>
          </a:bodyPr>
          <a:lstStyle/>
          <a:p>
            <a:r>
              <a:rPr lang="en-US" sz="2800" b="1" dirty="0">
                <a:effectLst>
                  <a:outerShdw blurRad="38100" dist="38100" dir="2700000" algn="tl">
                    <a:srgbClr val="000000">
                      <a:alpha val="43137"/>
                    </a:srgbClr>
                  </a:outerShdw>
                </a:effectLst>
                <a:latin typeface="Trebuchet MS" panose="020B0603020202020204" pitchFamily="34" charset="0"/>
              </a:rPr>
              <a:t>POLITIK</a:t>
            </a:r>
            <a:endParaRPr lang="id-ID" sz="2800" b="1" dirty="0">
              <a:effectLst>
                <a:outerShdw blurRad="38100" dist="38100" dir="2700000" algn="tl">
                  <a:srgbClr val="000000">
                    <a:alpha val="43137"/>
                  </a:srgbClr>
                </a:outerShdw>
              </a:effectLst>
              <a:latin typeface="Trebuchet MS" panose="020B0603020202020204"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30194402"/>
              </p:ext>
            </p:extLst>
          </p:nvPr>
        </p:nvGraphicFramePr>
        <p:xfrm>
          <a:off x="242618" y="805350"/>
          <a:ext cx="11663055" cy="2306832"/>
        </p:xfrm>
        <a:graphic>
          <a:graphicData uri="http://schemas.openxmlformats.org/drawingml/2006/table">
            <a:tbl>
              <a:tblPr firstRow="1" bandRow="1">
                <a:tableStyleId>{5C22544A-7EE6-4342-B048-85BDC9FD1C3A}</a:tableStyleId>
              </a:tblPr>
              <a:tblGrid>
                <a:gridCol w="1493352">
                  <a:extLst>
                    <a:ext uri="{9D8B030D-6E8A-4147-A177-3AD203B41FA5}">
                      <a16:colId xmlns:a16="http://schemas.microsoft.com/office/drawing/2014/main" val="20000"/>
                    </a:ext>
                  </a:extLst>
                </a:gridCol>
                <a:gridCol w="5716947">
                  <a:extLst>
                    <a:ext uri="{9D8B030D-6E8A-4147-A177-3AD203B41FA5}">
                      <a16:colId xmlns:a16="http://schemas.microsoft.com/office/drawing/2014/main" val="20001"/>
                    </a:ext>
                  </a:extLst>
                </a:gridCol>
                <a:gridCol w="838905">
                  <a:extLst>
                    <a:ext uri="{9D8B030D-6E8A-4147-A177-3AD203B41FA5}">
                      <a16:colId xmlns:a16="http://schemas.microsoft.com/office/drawing/2014/main" val="20002"/>
                    </a:ext>
                  </a:extLst>
                </a:gridCol>
                <a:gridCol w="3613851">
                  <a:extLst>
                    <a:ext uri="{9D8B030D-6E8A-4147-A177-3AD203B41FA5}">
                      <a16:colId xmlns:a16="http://schemas.microsoft.com/office/drawing/2014/main" val="20003"/>
                    </a:ext>
                  </a:extLst>
                </a:gridCol>
              </a:tblGrid>
              <a:tr h="476871">
                <a:tc>
                  <a:txBody>
                    <a:bodyPr/>
                    <a:lstStyle/>
                    <a:p>
                      <a:pPr algn="ctr"/>
                      <a:r>
                        <a:rPr lang="en-ID" sz="1300" dirty="0">
                          <a:solidFill>
                            <a:schemeClr val="bg1"/>
                          </a:solidFill>
                          <a:latin typeface="Trebuchet MS" panose="020B0603020202020204" pitchFamily="34" charset="0"/>
                        </a:rPr>
                        <a:t>SUB SEKTOR</a:t>
                      </a:r>
                    </a:p>
                  </a:txBody>
                  <a:tcPr anchor="ctr">
                    <a:solidFill>
                      <a:schemeClr val="accent6"/>
                    </a:solidFill>
                  </a:tcPr>
                </a:tc>
                <a:tc>
                  <a:txBody>
                    <a:bodyPr/>
                    <a:lstStyle/>
                    <a:p>
                      <a:pPr algn="ctr"/>
                      <a:r>
                        <a:rPr lang="en-ID" sz="1300" dirty="0">
                          <a:solidFill>
                            <a:schemeClr val="bg1"/>
                          </a:solidFill>
                          <a:latin typeface="Trebuchet MS" panose="020B0603020202020204" pitchFamily="34" charset="0"/>
                        </a:rPr>
                        <a:t>PERSOALAN</a:t>
                      </a:r>
                    </a:p>
                  </a:txBody>
                  <a:tcPr anchor="ctr">
                    <a:solidFill>
                      <a:schemeClr val="accent6"/>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solidFill>
                            <a:schemeClr val="bg1"/>
                          </a:solidFill>
                          <a:latin typeface="Trebuchet MS" panose="020B0603020202020204" pitchFamily="34" charset="0"/>
                        </a:rPr>
                        <a:t>EKSPOS</a:t>
                      </a:r>
                    </a:p>
                  </a:txBody>
                  <a:tcPr anchor="ctr">
                    <a:solidFill>
                      <a:schemeClr val="accent6"/>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solidFill>
                            <a:schemeClr val="bg1"/>
                          </a:solidFill>
                          <a:latin typeface="Trebuchet MS" panose="020B0603020202020204" pitchFamily="34" charset="0"/>
                        </a:rPr>
                        <a:t>REKOMENDASI</a:t>
                      </a:r>
                    </a:p>
                  </a:txBody>
                  <a:tcPr anchor="ctr">
                    <a:solidFill>
                      <a:schemeClr val="accent6"/>
                    </a:solidFill>
                  </a:tcPr>
                </a:tc>
                <a:extLst>
                  <a:ext uri="{0D108BD9-81ED-4DB2-BD59-A6C34878D82A}">
                    <a16:rowId xmlns:a16="http://schemas.microsoft.com/office/drawing/2014/main" val="10000"/>
                  </a:ext>
                </a:extLst>
              </a:tr>
              <a:tr h="766399">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Politik</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Uang</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Kasatreskrim Polresta Pekanbaru, AKP Awaluddin Syam, mengatakan pihaknya masih memeriksa saksi ahli untuk kasus dugaan suap yang dilakukan calon legislatif DPRD Riau, inisial NJ, terhadap Ketua Kelompok Penyelenggara Pemungutan Suara (KPPS) di Pekanbaru. Pemeriksaan saksi ahli dilakukan untuk menentukan perkara tersebut termasuk gratifikasi atau bukan.</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defRPr/>
                      </a:pPr>
                      <a:r>
                        <a:rPr lang="en-US" sz="1100" dirty="0">
                          <a:effectLst/>
                          <a:latin typeface="Calibri" panose="020F0502020204030204" pitchFamily="34" charset="0"/>
                          <a:ea typeface="Calibri" panose="020F0502020204030204" pitchFamily="34" charset="0"/>
                          <a:cs typeface="Times New Roman" panose="02020603050405020304" pitchFamily="18" charset="0"/>
                        </a:rPr>
                        <a:t>………………………………</a:t>
                      </a:r>
                      <a:endParaRPr lang="id-ID"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endParaRPr lang="id-ID"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endParaRPr lang="en-US" sz="1100" dirty="0">
                        <a:effectLst/>
                        <a:latin typeface="Trebuchet MS" panose="020B060302020202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endParaRPr lang="en-US" sz="1100" dirty="0">
                        <a:effectLst/>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1"/>
                  </a:ext>
                </a:extLst>
              </a:tr>
              <a:tr h="766399">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Gugatan</a:t>
                      </a:r>
                      <a:r>
                        <a:rPr lang="en-US" sz="1100" b="1" dirty="0">
                          <a:effectLst/>
                          <a:latin typeface="Trebuchet MS" panose="020B0603020202020204" pitchFamily="34" charset="0"/>
                          <a:ea typeface="Calibri" panose="020F0502020204030204" pitchFamily="34" charset="0"/>
                          <a:cs typeface="Tahoma" panose="020B0604030504040204" pitchFamily="34" charset="0"/>
                        </a:rPr>
                        <a:t> Hasil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Pemilu</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KPU Kota Pekanbaru menunggu instruksi KPU RI untuk menyelenggarakan penetapan calon legislatif terpilih Pemilu 2019. Hal ini menyusul ditolaknya gugatan hasil pemilu yang diajukan Caleg DPRD Kota Pekanbaru oleh Mahkamah Konstitusi.</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4</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defRPr/>
                      </a:pPr>
                      <a:r>
                        <a:rPr lang="en-US" sz="1100" dirty="0">
                          <a:effectLst/>
                          <a:latin typeface="Calibri" panose="020F0502020204030204" pitchFamily="34" charset="0"/>
                          <a:ea typeface="Calibri" panose="020F0502020204030204" pitchFamily="34" charset="0"/>
                          <a:cs typeface="Times New Roman" panose="02020603050405020304" pitchFamily="18" charset="0"/>
                        </a:rPr>
                        <a:t>………………………………</a:t>
                      </a:r>
                      <a:endParaRPr lang="id-ID"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endParaRPr lang="id-ID"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68485903"/>
                  </a:ext>
                </a:extLst>
              </a:tr>
            </a:tbl>
          </a:graphicData>
        </a:graphic>
      </p:graphicFrame>
      <p:sp>
        <p:nvSpPr>
          <p:cNvPr id="13"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29</a:t>
            </a:fld>
            <a:endParaRPr lang="id-ID" sz="1600" dirty="0">
              <a:solidFill>
                <a:schemeClr val="tx1"/>
              </a:solidFill>
              <a:latin typeface="Trebuchet MS" panose="020B0603020202020204" pitchFamily="34" charset="0"/>
            </a:endParaRPr>
          </a:p>
        </p:txBody>
      </p:sp>
      <p:grpSp>
        <p:nvGrpSpPr>
          <p:cNvPr id="10" name="Group 9">
            <a:extLst>
              <a:ext uri="{FF2B5EF4-FFF2-40B4-BE49-F238E27FC236}">
                <a16:creationId xmlns:a16="http://schemas.microsoft.com/office/drawing/2014/main" id="{1C8B06FF-317B-4F42-B81B-7D14BB32B554}"/>
              </a:ext>
            </a:extLst>
          </p:cNvPr>
          <p:cNvGrpSpPr/>
          <p:nvPr/>
        </p:nvGrpSpPr>
        <p:grpSpPr>
          <a:xfrm>
            <a:off x="10420471" y="52298"/>
            <a:ext cx="1750747" cy="581025"/>
            <a:chOff x="8169011" y="323859"/>
            <a:chExt cx="1750747" cy="581025"/>
          </a:xfrm>
        </p:grpSpPr>
        <p:grpSp>
          <p:nvGrpSpPr>
            <p:cNvPr id="15" name="Group 14">
              <a:extLst>
                <a:ext uri="{FF2B5EF4-FFF2-40B4-BE49-F238E27FC236}">
                  <a16:creationId xmlns:a16="http://schemas.microsoft.com/office/drawing/2014/main" id="{4D4CD0B7-DDE8-4320-A0E7-E17B121E8805}"/>
                </a:ext>
              </a:extLst>
            </p:cNvPr>
            <p:cNvGrpSpPr/>
            <p:nvPr/>
          </p:nvGrpSpPr>
          <p:grpSpPr>
            <a:xfrm>
              <a:off x="8169011" y="323859"/>
              <a:ext cx="1750747" cy="581025"/>
              <a:chOff x="8169011" y="323859"/>
              <a:chExt cx="1750747" cy="581025"/>
            </a:xfrm>
          </p:grpSpPr>
          <p:pic>
            <p:nvPicPr>
              <p:cNvPr id="17" name="Picture 1">
                <a:extLst>
                  <a:ext uri="{FF2B5EF4-FFF2-40B4-BE49-F238E27FC236}">
                    <a16:creationId xmlns:a16="http://schemas.microsoft.com/office/drawing/2014/main" id="{D5F5BA23-1CF1-406B-A29C-94FD46540C2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 Placeholder 1">
                <a:extLst>
                  <a:ext uri="{FF2B5EF4-FFF2-40B4-BE49-F238E27FC236}">
                    <a16:creationId xmlns:a16="http://schemas.microsoft.com/office/drawing/2014/main" id="{E4A62FD1-0A45-4503-8FAB-8598337B5AFF}"/>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16" name="Text Placeholder 1">
              <a:extLst>
                <a:ext uri="{FF2B5EF4-FFF2-40B4-BE49-F238E27FC236}">
                  <a16:creationId xmlns:a16="http://schemas.microsoft.com/office/drawing/2014/main" id="{3A76A559-8E8C-49ED-9ED9-58D05503A670}"/>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extLst>
      <p:ext uri="{BB962C8B-B14F-4D97-AF65-F5344CB8AC3E}">
        <p14:creationId xmlns:p14="http://schemas.microsoft.com/office/powerpoint/2010/main" val="27447497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018051" y="914741"/>
            <a:ext cx="2761767" cy="341632"/>
          </a:xfrm>
        </p:spPr>
        <p:txBody>
          <a:bodyPr wrap="square">
            <a:spAutoFit/>
          </a:bodyPr>
          <a:lstStyle/>
          <a:p>
            <a:pPr algn="ctr"/>
            <a:r>
              <a:rPr lang="en-US" sz="1800" b="1" dirty="0">
                <a:latin typeface="Trebuchet MS" panose="020B0603020202020204" pitchFamily="34" charset="0"/>
              </a:rPr>
              <a:t>EKONOMI</a:t>
            </a:r>
            <a:endParaRPr lang="id-ID" sz="1800" b="1" dirty="0">
              <a:latin typeface="Trebuchet MS" panose="020B0603020202020204" pitchFamily="34" charset="0"/>
            </a:endParaRPr>
          </a:p>
        </p:txBody>
      </p:sp>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id-ID" sz="2800" b="1" dirty="0">
                <a:effectLst>
                  <a:outerShdw blurRad="38100" dist="38100" dir="2700000" algn="tl">
                    <a:srgbClr val="000000">
                      <a:alpha val="43137"/>
                    </a:srgbClr>
                  </a:outerShdw>
                </a:effectLst>
                <a:latin typeface="Trebuchet MS" panose="020B0603020202020204" pitchFamily="34" charset="0"/>
              </a:rPr>
              <a:t>INFLUENCER</a:t>
            </a:r>
          </a:p>
        </p:txBody>
      </p:sp>
      <p:grpSp>
        <p:nvGrpSpPr>
          <p:cNvPr id="31" name="Group 30"/>
          <p:cNvGrpSpPr/>
          <p:nvPr/>
        </p:nvGrpSpPr>
        <p:grpSpPr>
          <a:xfrm>
            <a:off x="483393" y="6122138"/>
            <a:ext cx="2528325" cy="646554"/>
            <a:chOff x="431637" y="6217024"/>
            <a:chExt cx="2528325" cy="646554"/>
          </a:xfrm>
        </p:grpSpPr>
        <p:sp>
          <p:nvSpPr>
            <p:cNvPr id="32" name="Rectangle 31"/>
            <p:cNvSpPr/>
            <p:nvPr/>
          </p:nvSpPr>
          <p:spPr>
            <a:xfrm>
              <a:off x="438261" y="6270032"/>
              <a:ext cx="132522" cy="108357"/>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3" name="Rectangle 32"/>
            <p:cNvSpPr/>
            <p:nvPr/>
          </p:nvSpPr>
          <p:spPr>
            <a:xfrm>
              <a:off x="431637" y="6475440"/>
              <a:ext cx="132522" cy="108357"/>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4" name="Rectangle 33"/>
            <p:cNvSpPr/>
            <p:nvPr/>
          </p:nvSpPr>
          <p:spPr>
            <a:xfrm>
              <a:off x="438265" y="6680848"/>
              <a:ext cx="132522" cy="108357"/>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5" name="TextBox 34"/>
            <p:cNvSpPr txBox="1"/>
            <p:nvPr/>
          </p:nvSpPr>
          <p:spPr>
            <a:xfrm>
              <a:off x="597290" y="6217024"/>
              <a:ext cx="1245704" cy="261610"/>
            </a:xfrm>
            <a:prstGeom prst="rect">
              <a:avLst/>
            </a:prstGeom>
            <a:noFill/>
          </p:spPr>
          <p:txBody>
            <a:bodyPr wrap="square" rtlCol="0">
              <a:spAutoFit/>
            </a:bodyPr>
            <a:lstStyle/>
            <a:p>
              <a:r>
                <a:rPr lang="en-ID" sz="1100" dirty="0" err="1">
                  <a:latin typeface="Trebuchet MS" panose="020B0603020202020204" pitchFamily="34" charset="0"/>
                </a:rPr>
                <a:t>Pemerintah</a:t>
              </a:r>
              <a:endParaRPr lang="en-ID" sz="1100" dirty="0">
                <a:latin typeface="Trebuchet MS" panose="020B0603020202020204" pitchFamily="34" charset="0"/>
              </a:endParaRPr>
            </a:p>
          </p:txBody>
        </p:sp>
        <p:sp>
          <p:nvSpPr>
            <p:cNvPr id="36" name="TextBox 35"/>
            <p:cNvSpPr txBox="1"/>
            <p:nvPr/>
          </p:nvSpPr>
          <p:spPr>
            <a:xfrm>
              <a:off x="603918" y="6395928"/>
              <a:ext cx="1245704" cy="261610"/>
            </a:xfrm>
            <a:prstGeom prst="rect">
              <a:avLst/>
            </a:prstGeom>
            <a:noFill/>
          </p:spPr>
          <p:txBody>
            <a:bodyPr wrap="square" rtlCol="0">
              <a:spAutoFit/>
            </a:bodyPr>
            <a:lstStyle/>
            <a:p>
              <a:r>
                <a:rPr lang="en-ID" sz="1100" dirty="0" err="1">
                  <a:latin typeface="Trebuchet MS" panose="020B0603020202020204" pitchFamily="34" charset="0"/>
                </a:rPr>
                <a:t>Politisi</a:t>
              </a:r>
              <a:endParaRPr lang="en-ID" sz="1100" dirty="0">
                <a:latin typeface="Trebuchet MS" panose="020B0603020202020204" pitchFamily="34" charset="0"/>
              </a:endParaRPr>
            </a:p>
          </p:txBody>
        </p:sp>
        <p:sp>
          <p:nvSpPr>
            <p:cNvPr id="37" name="TextBox 36"/>
            <p:cNvSpPr txBox="1"/>
            <p:nvPr/>
          </p:nvSpPr>
          <p:spPr>
            <a:xfrm>
              <a:off x="590663" y="6594708"/>
              <a:ext cx="1245704" cy="261610"/>
            </a:xfrm>
            <a:prstGeom prst="rect">
              <a:avLst/>
            </a:prstGeom>
            <a:noFill/>
          </p:spPr>
          <p:txBody>
            <a:bodyPr wrap="square" rtlCol="0">
              <a:spAutoFit/>
            </a:bodyPr>
            <a:lstStyle/>
            <a:p>
              <a:r>
                <a:rPr lang="en-ID" sz="1100" dirty="0">
                  <a:latin typeface="Trebuchet MS" panose="020B0603020202020204" pitchFamily="34" charset="0"/>
                </a:rPr>
                <a:t>Masyarakat</a:t>
              </a:r>
            </a:p>
          </p:txBody>
        </p:sp>
        <p:sp>
          <p:nvSpPr>
            <p:cNvPr id="38" name="Rectangle 37"/>
            <p:cNvSpPr/>
            <p:nvPr/>
          </p:nvSpPr>
          <p:spPr>
            <a:xfrm>
              <a:off x="1591205" y="6296536"/>
              <a:ext cx="132522" cy="108357"/>
            </a:xfrm>
            <a:prstGeom prst="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9" name="TextBox 38"/>
            <p:cNvSpPr txBox="1"/>
            <p:nvPr/>
          </p:nvSpPr>
          <p:spPr>
            <a:xfrm>
              <a:off x="1710473" y="6230273"/>
              <a:ext cx="1245704" cy="261610"/>
            </a:xfrm>
            <a:prstGeom prst="rect">
              <a:avLst/>
            </a:prstGeom>
            <a:noFill/>
          </p:spPr>
          <p:txBody>
            <a:bodyPr wrap="square" rtlCol="0">
              <a:spAutoFit/>
            </a:bodyPr>
            <a:lstStyle/>
            <a:p>
              <a:r>
                <a:rPr lang="en-ID" sz="1100" dirty="0" err="1">
                  <a:latin typeface="Trebuchet MS" panose="020B0603020202020204" pitchFamily="34" charset="0"/>
                </a:rPr>
                <a:t>Ormas</a:t>
              </a:r>
              <a:endParaRPr lang="en-ID" sz="1100" dirty="0">
                <a:latin typeface="Trebuchet MS" panose="020B0603020202020204" pitchFamily="34" charset="0"/>
              </a:endParaRPr>
            </a:p>
          </p:txBody>
        </p:sp>
        <p:sp>
          <p:nvSpPr>
            <p:cNvPr id="40" name="Rectangle 39"/>
            <p:cNvSpPr/>
            <p:nvPr/>
          </p:nvSpPr>
          <p:spPr>
            <a:xfrm>
              <a:off x="1600033" y="6482700"/>
              <a:ext cx="132522" cy="108357"/>
            </a:xfrm>
            <a:prstGeom prst="rect">
              <a:avLst/>
            </a:prstGeom>
            <a:solidFill>
              <a:srgbClr val="EF03BC"/>
            </a:solidFill>
            <a:ln>
              <a:solidFill>
                <a:srgbClr val="EF03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1" name="TextBox 40"/>
            <p:cNvSpPr txBox="1"/>
            <p:nvPr/>
          </p:nvSpPr>
          <p:spPr>
            <a:xfrm>
              <a:off x="1714258" y="6417702"/>
              <a:ext cx="1245704" cy="261610"/>
            </a:xfrm>
            <a:prstGeom prst="rect">
              <a:avLst/>
            </a:prstGeom>
            <a:noFill/>
          </p:spPr>
          <p:txBody>
            <a:bodyPr wrap="square" rtlCol="0">
              <a:spAutoFit/>
            </a:bodyPr>
            <a:lstStyle/>
            <a:p>
              <a:r>
                <a:rPr lang="en-ID" sz="1100" dirty="0">
                  <a:latin typeface="Trebuchet MS" panose="020B0603020202020204" pitchFamily="34" charset="0"/>
                </a:rPr>
                <a:t>LSM</a:t>
              </a:r>
            </a:p>
          </p:txBody>
        </p:sp>
        <p:sp>
          <p:nvSpPr>
            <p:cNvPr id="42" name="Rectangle 41"/>
            <p:cNvSpPr/>
            <p:nvPr/>
          </p:nvSpPr>
          <p:spPr>
            <a:xfrm>
              <a:off x="1592155" y="6673594"/>
              <a:ext cx="132522" cy="108357"/>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3" name="TextBox 42"/>
            <p:cNvSpPr txBox="1"/>
            <p:nvPr/>
          </p:nvSpPr>
          <p:spPr>
            <a:xfrm>
              <a:off x="1701011" y="6601968"/>
              <a:ext cx="1245704" cy="261610"/>
            </a:xfrm>
            <a:prstGeom prst="rect">
              <a:avLst/>
            </a:prstGeom>
            <a:noFill/>
          </p:spPr>
          <p:txBody>
            <a:bodyPr wrap="square" rtlCol="0">
              <a:spAutoFit/>
            </a:bodyPr>
            <a:lstStyle/>
            <a:p>
              <a:r>
                <a:rPr lang="en-ID" sz="1100" dirty="0" err="1">
                  <a:latin typeface="Trebuchet MS" panose="020B0603020202020204" pitchFamily="34" charset="0"/>
                </a:rPr>
                <a:t>Akademisi</a:t>
              </a:r>
              <a:endParaRPr lang="en-ID" sz="1100" dirty="0">
                <a:latin typeface="Trebuchet MS" panose="020B0603020202020204" pitchFamily="34" charset="0"/>
              </a:endParaRPr>
            </a:p>
          </p:txBody>
        </p:sp>
      </p:grpSp>
      <p:sp>
        <p:nvSpPr>
          <p:cNvPr id="27"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30</a:t>
            </a:fld>
            <a:endParaRPr lang="id-ID" sz="1600" dirty="0">
              <a:solidFill>
                <a:schemeClr val="tx1"/>
              </a:solidFill>
              <a:latin typeface="Trebuchet MS" panose="020B0603020202020204" pitchFamily="34" charset="0"/>
            </a:endParaRPr>
          </a:p>
        </p:txBody>
      </p:sp>
      <p:graphicFrame>
        <p:nvGraphicFramePr>
          <p:cNvPr id="26" name="Chart 25"/>
          <p:cNvGraphicFramePr/>
          <p:nvPr>
            <p:extLst>
              <p:ext uri="{D42A27DB-BD31-4B8C-83A1-F6EECF244321}">
                <p14:modId xmlns:p14="http://schemas.microsoft.com/office/powerpoint/2010/main" val="3283644950"/>
              </p:ext>
            </p:extLst>
          </p:nvPr>
        </p:nvGraphicFramePr>
        <p:xfrm>
          <a:off x="384865" y="1265105"/>
          <a:ext cx="5545289" cy="4862343"/>
        </p:xfrm>
        <a:graphic>
          <a:graphicData uri="http://schemas.openxmlformats.org/drawingml/2006/chart">
            <c:chart xmlns:c="http://schemas.openxmlformats.org/drawingml/2006/chart" xmlns:r="http://schemas.openxmlformats.org/officeDocument/2006/relationships" r:id="rId2"/>
          </a:graphicData>
        </a:graphic>
      </p:graphicFrame>
      <p:sp>
        <p:nvSpPr>
          <p:cNvPr id="24" name="Title 1">
            <a:extLst>
              <a:ext uri="{FF2B5EF4-FFF2-40B4-BE49-F238E27FC236}">
                <a16:creationId xmlns:a16="http://schemas.microsoft.com/office/drawing/2014/main" id="{342C3CC9-DBA4-4756-A7D3-DD4289534D2C}"/>
              </a:ext>
            </a:extLst>
          </p:cNvPr>
          <p:cNvSpPr txBox="1">
            <a:spLocks/>
          </p:cNvSpPr>
          <p:nvPr/>
        </p:nvSpPr>
        <p:spPr>
          <a:xfrm>
            <a:off x="7729186" y="906009"/>
            <a:ext cx="2761767"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800" b="1">
                <a:latin typeface="Trebuchet MS" panose="020B0603020202020204" pitchFamily="34" charset="0"/>
              </a:rPr>
              <a:t>POLITIK</a:t>
            </a:r>
            <a:endParaRPr lang="id-ID" sz="1800" b="1" dirty="0">
              <a:latin typeface="Trebuchet MS" panose="020B0603020202020204" pitchFamily="34" charset="0"/>
            </a:endParaRPr>
          </a:p>
        </p:txBody>
      </p:sp>
      <p:graphicFrame>
        <p:nvGraphicFramePr>
          <p:cNvPr id="25" name="Chart 24">
            <a:extLst>
              <a:ext uri="{FF2B5EF4-FFF2-40B4-BE49-F238E27FC236}">
                <a16:creationId xmlns:a16="http://schemas.microsoft.com/office/drawing/2014/main" id="{FFB489E0-B442-4C3C-BEA8-C96AB96E9159}"/>
              </a:ext>
            </a:extLst>
          </p:cNvPr>
          <p:cNvGraphicFramePr/>
          <p:nvPr>
            <p:extLst>
              <p:ext uri="{D42A27DB-BD31-4B8C-83A1-F6EECF244321}">
                <p14:modId xmlns:p14="http://schemas.microsoft.com/office/powerpoint/2010/main" val="3372909985"/>
              </p:ext>
            </p:extLst>
          </p:nvPr>
        </p:nvGraphicFramePr>
        <p:xfrm>
          <a:off x="6096000" y="1256373"/>
          <a:ext cx="5545289" cy="4862343"/>
        </p:xfrm>
        <a:graphic>
          <a:graphicData uri="http://schemas.openxmlformats.org/drawingml/2006/chart">
            <c:chart xmlns:c="http://schemas.openxmlformats.org/drawingml/2006/chart" xmlns:r="http://schemas.openxmlformats.org/officeDocument/2006/relationships" r:id="rId3"/>
          </a:graphicData>
        </a:graphic>
      </p:graphicFrame>
      <p:grpSp>
        <p:nvGrpSpPr>
          <p:cNvPr id="46" name="Group 45">
            <a:extLst>
              <a:ext uri="{FF2B5EF4-FFF2-40B4-BE49-F238E27FC236}">
                <a16:creationId xmlns:a16="http://schemas.microsoft.com/office/drawing/2014/main" id="{45849390-BC9C-4849-988C-2416299C750B}"/>
              </a:ext>
            </a:extLst>
          </p:cNvPr>
          <p:cNvGrpSpPr/>
          <p:nvPr/>
        </p:nvGrpSpPr>
        <p:grpSpPr>
          <a:xfrm>
            <a:off x="10420471" y="52298"/>
            <a:ext cx="1750747" cy="581025"/>
            <a:chOff x="8169011" y="323859"/>
            <a:chExt cx="1750747" cy="581025"/>
          </a:xfrm>
        </p:grpSpPr>
        <p:grpSp>
          <p:nvGrpSpPr>
            <p:cNvPr id="47" name="Group 46">
              <a:extLst>
                <a:ext uri="{FF2B5EF4-FFF2-40B4-BE49-F238E27FC236}">
                  <a16:creationId xmlns:a16="http://schemas.microsoft.com/office/drawing/2014/main" id="{1A7266AD-426B-4483-B31B-74B598B07524}"/>
                </a:ext>
              </a:extLst>
            </p:cNvPr>
            <p:cNvGrpSpPr/>
            <p:nvPr/>
          </p:nvGrpSpPr>
          <p:grpSpPr>
            <a:xfrm>
              <a:off x="8169011" y="323859"/>
              <a:ext cx="1750747" cy="581025"/>
              <a:chOff x="8169011" y="323859"/>
              <a:chExt cx="1750747" cy="581025"/>
            </a:xfrm>
          </p:grpSpPr>
          <p:pic>
            <p:nvPicPr>
              <p:cNvPr id="49" name="Picture 1">
                <a:extLst>
                  <a:ext uri="{FF2B5EF4-FFF2-40B4-BE49-F238E27FC236}">
                    <a16:creationId xmlns:a16="http://schemas.microsoft.com/office/drawing/2014/main" id="{72BCB923-98CE-4EA1-8EC5-161A6C95910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 name="Text Placeholder 1">
                <a:extLst>
                  <a:ext uri="{FF2B5EF4-FFF2-40B4-BE49-F238E27FC236}">
                    <a16:creationId xmlns:a16="http://schemas.microsoft.com/office/drawing/2014/main" id="{DD1002EA-1EEF-4206-A0AC-1F956BB3797E}"/>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48" name="Text Placeholder 1">
              <a:extLst>
                <a:ext uri="{FF2B5EF4-FFF2-40B4-BE49-F238E27FC236}">
                  <a16:creationId xmlns:a16="http://schemas.microsoft.com/office/drawing/2014/main" id="{2AF8E5AB-1CC3-4FFB-B5BF-CE01A532E138}"/>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extLst>
      <p:ext uri="{BB962C8B-B14F-4D97-AF65-F5344CB8AC3E}">
        <p14:creationId xmlns:p14="http://schemas.microsoft.com/office/powerpoint/2010/main" val="35753034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effectLst>
                  <a:outerShdw blurRad="38100" dist="38100" dir="2700000" algn="tl">
                    <a:srgbClr val="000000">
                      <a:alpha val="43137"/>
                    </a:srgbClr>
                  </a:outerShdw>
                </a:effectLst>
                <a:latin typeface="Trebuchet MS" panose="020B0603020202020204" pitchFamily="34" charset="0"/>
              </a:rPr>
              <a:t>MEDIA INTEREST</a:t>
            </a:r>
            <a:endParaRPr lang="id-ID" sz="2800" b="1" dirty="0">
              <a:effectLst>
                <a:outerShdw blurRad="38100" dist="38100" dir="2700000" algn="tl">
                  <a:srgbClr val="000000">
                    <a:alpha val="43137"/>
                  </a:srgbClr>
                </a:outerShdw>
              </a:effectLst>
              <a:latin typeface="Trebuchet MS" panose="020B0603020202020204" pitchFamily="34" charset="0"/>
            </a:endParaRPr>
          </a:p>
        </p:txBody>
      </p:sp>
      <p:sp>
        <p:nvSpPr>
          <p:cNvPr id="35"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31</a:t>
            </a:fld>
            <a:endParaRPr lang="id-ID" sz="1600" dirty="0">
              <a:solidFill>
                <a:schemeClr val="tx1"/>
              </a:solidFill>
              <a:latin typeface="Trebuchet MS" panose="020B0603020202020204" pitchFamily="34" charset="0"/>
            </a:endParaRPr>
          </a:p>
        </p:txBody>
      </p:sp>
      <p:sp>
        <p:nvSpPr>
          <p:cNvPr id="12" name="Title 1">
            <a:extLst>
              <a:ext uri="{FF2B5EF4-FFF2-40B4-BE49-F238E27FC236}">
                <a16:creationId xmlns:a16="http://schemas.microsoft.com/office/drawing/2014/main" id="{7E0E7270-D369-4A37-B083-BDAD1FB78276}"/>
              </a:ext>
            </a:extLst>
          </p:cNvPr>
          <p:cNvSpPr txBox="1">
            <a:spLocks/>
          </p:cNvSpPr>
          <p:nvPr/>
        </p:nvSpPr>
        <p:spPr>
          <a:xfrm>
            <a:off x="2018051" y="914741"/>
            <a:ext cx="2761767"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800" b="1" dirty="0">
                <a:latin typeface="Trebuchet MS" panose="020B0603020202020204" pitchFamily="34" charset="0"/>
              </a:rPr>
              <a:t>EKONOMI</a:t>
            </a:r>
            <a:endParaRPr lang="id-ID" sz="1800" b="1" dirty="0">
              <a:latin typeface="Trebuchet MS" panose="020B0603020202020204" pitchFamily="34" charset="0"/>
            </a:endParaRPr>
          </a:p>
        </p:txBody>
      </p:sp>
      <p:graphicFrame>
        <p:nvGraphicFramePr>
          <p:cNvPr id="13" name="Chart 12">
            <a:extLst>
              <a:ext uri="{FF2B5EF4-FFF2-40B4-BE49-F238E27FC236}">
                <a16:creationId xmlns:a16="http://schemas.microsoft.com/office/drawing/2014/main" id="{69223EAC-F284-460F-B835-B83AD4CEF0B5}"/>
              </a:ext>
            </a:extLst>
          </p:cNvPr>
          <p:cNvGraphicFramePr/>
          <p:nvPr>
            <p:extLst>
              <p:ext uri="{D42A27DB-BD31-4B8C-83A1-F6EECF244321}">
                <p14:modId xmlns:p14="http://schemas.microsoft.com/office/powerpoint/2010/main" val="2813460530"/>
              </p:ext>
            </p:extLst>
          </p:nvPr>
        </p:nvGraphicFramePr>
        <p:xfrm>
          <a:off x="384865" y="1265105"/>
          <a:ext cx="5545289" cy="4862343"/>
        </p:xfrm>
        <a:graphic>
          <a:graphicData uri="http://schemas.openxmlformats.org/drawingml/2006/chart">
            <c:chart xmlns:c="http://schemas.openxmlformats.org/drawingml/2006/chart" xmlns:r="http://schemas.openxmlformats.org/officeDocument/2006/relationships" r:id="rId2"/>
          </a:graphicData>
        </a:graphic>
      </p:graphicFrame>
      <p:sp>
        <p:nvSpPr>
          <p:cNvPr id="11" name="Title 1">
            <a:extLst>
              <a:ext uri="{FF2B5EF4-FFF2-40B4-BE49-F238E27FC236}">
                <a16:creationId xmlns:a16="http://schemas.microsoft.com/office/drawing/2014/main" id="{DFC4064F-E14C-4359-ABF8-2CA53FCBCEF8}"/>
              </a:ext>
            </a:extLst>
          </p:cNvPr>
          <p:cNvSpPr txBox="1">
            <a:spLocks/>
          </p:cNvSpPr>
          <p:nvPr/>
        </p:nvSpPr>
        <p:spPr>
          <a:xfrm>
            <a:off x="7729186" y="906009"/>
            <a:ext cx="2761767"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800" b="1">
                <a:latin typeface="Trebuchet MS" panose="020B0603020202020204" pitchFamily="34" charset="0"/>
              </a:rPr>
              <a:t>POLITIK</a:t>
            </a:r>
            <a:endParaRPr lang="id-ID" sz="1800" b="1" dirty="0">
              <a:latin typeface="Trebuchet MS" panose="020B0603020202020204" pitchFamily="34" charset="0"/>
            </a:endParaRPr>
          </a:p>
        </p:txBody>
      </p:sp>
      <p:graphicFrame>
        <p:nvGraphicFramePr>
          <p:cNvPr id="14" name="Chart 13">
            <a:extLst>
              <a:ext uri="{FF2B5EF4-FFF2-40B4-BE49-F238E27FC236}">
                <a16:creationId xmlns:a16="http://schemas.microsoft.com/office/drawing/2014/main" id="{E3FADC0C-CF2B-4459-B7F6-23CEA47EC52C}"/>
              </a:ext>
            </a:extLst>
          </p:cNvPr>
          <p:cNvGraphicFramePr/>
          <p:nvPr>
            <p:extLst>
              <p:ext uri="{D42A27DB-BD31-4B8C-83A1-F6EECF244321}">
                <p14:modId xmlns:p14="http://schemas.microsoft.com/office/powerpoint/2010/main" val="1518762897"/>
              </p:ext>
            </p:extLst>
          </p:nvPr>
        </p:nvGraphicFramePr>
        <p:xfrm>
          <a:off x="6096000" y="1256373"/>
          <a:ext cx="5545289" cy="4862343"/>
        </p:xfrm>
        <a:graphic>
          <a:graphicData uri="http://schemas.openxmlformats.org/drawingml/2006/chart">
            <c:chart xmlns:c="http://schemas.openxmlformats.org/drawingml/2006/chart" xmlns:r="http://schemas.openxmlformats.org/officeDocument/2006/relationships" r:id="rId3"/>
          </a:graphicData>
        </a:graphic>
      </p:graphicFrame>
      <p:grpSp>
        <p:nvGrpSpPr>
          <p:cNvPr id="15" name="Group 14">
            <a:extLst>
              <a:ext uri="{FF2B5EF4-FFF2-40B4-BE49-F238E27FC236}">
                <a16:creationId xmlns:a16="http://schemas.microsoft.com/office/drawing/2014/main" id="{80A53A79-382A-439C-8504-0D7E953FD64E}"/>
              </a:ext>
            </a:extLst>
          </p:cNvPr>
          <p:cNvGrpSpPr/>
          <p:nvPr/>
        </p:nvGrpSpPr>
        <p:grpSpPr>
          <a:xfrm>
            <a:off x="10420471" y="52298"/>
            <a:ext cx="1750747" cy="581025"/>
            <a:chOff x="8169011" y="323859"/>
            <a:chExt cx="1750747" cy="581025"/>
          </a:xfrm>
        </p:grpSpPr>
        <p:grpSp>
          <p:nvGrpSpPr>
            <p:cNvPr id="16" name="Group 15">
              <a:extLst>
                <a:ext uri="{FF2B5EF4-FFF2-40B4-BE49-F238E27FC236}">
                  <a16:creationId xmlns:a16="http://schemas.microsoft.com/office/drawing/2014/main" id="{F633BBCA-877E-48A3-8605-53143CB459B1}"/>
                </a:ext>
              </a:extLst>
            </p:cNvPr>
            <p:cNvGrpSpPr/>
            <p:nvPr/>
          </p:nvGrpSpPr>
          <p:grpSpPr>
            <a:xfrm>
              <a:off x="8169011" y="323859"/>
              <a:ext cx="1750747" cy="581025"/>
              <a:chOff x="8169011" y="323859"/>
              <a:chExt cx="1750747" cy="581025"/>
            </a:xfrm>
          </p:grpSpPr>
          <p:pic>
            <p:nvPicPr>
              <p:cNvPr id="18" name="Picture 1">
                <a:extLst>
                  <a:ext uri="{FF2B5EF4-FFF2-40B4-BE49-F238E27FC236}">
                    <a16:creationId xmlns:a16="http://schemas.microsoft.com/office/drawing/2014/main" id="{372A50A1-95B0-4559-B094-49287ADE9B6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 Placeholder 1">
                <a:extLst>
                  <a:ext uri="{FF2B5EF4-FFF2-40B4-BE49-F238E27FC236}">
                    <a16:creationId xmlns:a16="http://schemas.microsoft.com/office/drawing/2014/main" id="{3A733649-EF19-44A4-AEEB-6CD66A86B6AF}"/>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17" name="Text Placeholder 1">
              <a:extLst>
                <a:ext uri="{FF2B5EF4-FFF2-40B4-BE49-F238E27FC236}">
                  <a16:creationId xmlns:a16="http://schemas.microsoft.com/office/drawing/2014/main" id="{B0BE1E80-4792-481E-9FE7-59BE87EB252C}"/>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extLst>
      <p:ext uri="{BB962C8B-B14F-4D97-AF65-F5344CB8AC3E}">
        <p14:creationId xmlns:p14="http://schemas.microsoft.com/office/powerpoint/2010/main" val="13977154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p:cNvSpPr>
            <a:spLocks noGrp="1"/>
          </p:cNvSpPr>
          <p:nvPr>
            <p:ph type="title"/>
          </p:nvPr>
        </p:nvSpPr>
        <p:spPr>
          <a:xfrm>
            <a:off x="0" y="-13773"/>
            <a:ext cx="4137891" cy="480131"/>
          </a:xfrm>
        </p:spPr>
        <p:txBody>
          <a:bodyPr wrap="square">
            <a:spAutoFit/>
          </a:bodyPr>
          <a:lstStyle/>
          <a:p>
            <a:r>
              <a:rPr lang="en-US" sz="2800" b="1" dirty="0">
                <a:effectLst>
                  <a:outerShdw blurRad="38100" dist="38100" dir="2700000" algn="tl">
                    <a:srgbClr val="000000">
                      <a:alpha val="43137"/>
                    </a:srgbClr>
                  </a:outerShdw>
                </a:effectLst>
                <a:latin typeface="Trebuchet MS" panose="020B0603020202020204" pitchFamily="34" charset="0"/>
              </a:rPr>
              <a:t>HUKUM &amp; KRIMINALITAS</a:t>
            </a:r>
            <a:endParaRPr lang="id-ID" sz="2800" b="1" dirty="0">
              <a:effectLst>
                <a:outerShdw blurRad="38100" dist="38100" dir="2700000" algn="tl">
                  <a:srgbClr val="000000">
                    <a:alpha val="43137"/>
                  </a:srgbClr>
                </a:outerShdw>
              </a:effectLst>
              <a:latin typeface="Trebuchet MS" panose="020B0603020202020204"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482191857"/>
              </p:ext>
            </p:extLst>
          </p:nvPr>
        </p:nvGraphicFramePr>
        <p:xfrm>
          <a:off x="242618" y="805351"/>
          <a:ext cx="11589164" cy="4102687"/>
        </p:xfrm>
        <a:graphic>
          <a:graphicData uri="http://schemas.openxmlformats.org/drawingml/2006/table">
            <a:tbl>
              <a:tblPr firstRow="1" bandRow="1">
                <a:tableStyleId>{5C22544A-7EE6-4342-B048-85BDC9FD1C3A}</a:tableStyleId>
              </a:tblPr>
              <a:tblGrid>
                <a:gridCol w="1493352">
                  <a:extLst>
                    <a:ext uri="{9D8B030D-6E8A-4147-A177-3AD203B41FA5}">
                      <a16:colId xmlns:a16="http://schemas.microsoft.com/office/drawing/2014/main" val="20000"/>
                    </a:ext>
                  </a:extLst>
                </a:gridCol>
                <a:gridCol w="5716947">
                  <a:extLst>
                    <a:ext uri="{9D8B030D-6E8A-4147-A177-3AD203B41FA5}">
                      <a16:colId xmlns:a16="http://schemas.microsoft.com/office/drawing/2014/main" val="20001"/>
                    </a:ext>
                  </a:extLst>
                </a:gridCol>
                <a:gridCol w="838905">
                  <a:extLst>
                    <a:ext uri="{9D8B030D-6E8A-4147-A177-3AD203B41FA5}">
                      <a16:colId xmlns:a16="http://schemas.microsoft.com/office/drawing/2014/main" val="20002"/>
                    </a:ext>
                  </a:extLst>
                </a:gridCol>
                <a:gridCol w="3539960">
                  <a:extLst>
                    <a:ext uri="{9D8B030D-6E8A-4147-A177-3AD203B41FA5}">
                      <a16:colId xmlns:a16="http://schemas.microsoft.com/office/drawing/2014/main" val="20003"/>
                    </a:ext>
                  </a:extLst>
                </a:gridCol>
              </a:tblGrid>
              <a:tr h="483122">
                <a:tc>
                  <a:txBody>
                    <a:bodyPr/>
                    <a:lstStyle/>
                    <a:p>
                      <a:pPr algn="ctr"/>
                      <a:r>
                        <a:rPr lang="en-ID" sz="1300" dirty="0">
                          <a:solidFill>
                            <a:schemeClr val="bg1"/>
                          </a:solidFill>
                          <a:latin typeface="Trebuchet MS" panose="020B0603020202020204" pitchFamily="34" charset="0"/>
                        </a:rPr>
                        <a:t>SUB SEKTOR</a:t>
                      </a:r>
                    </a:p>
                  </a:txBody>
                  <a:tcPr anchor="ctr">
                    <a:solidFill>
                      <a:srgbClr val="A277AF"/>
                    </a:solidFill>
                  </a:tcPr>
                </a:tc>
                <a:tc>
                  <a:txBody>
                    <a:bodyPr/>
                    <a:lstStyle/>
                    <a:p>
                      <a:pPr algn="ctr"/>
                      <a:r>
                        <a:rPr lang="en-ID" sz="1300" dirty="0">
                          <a:solidFill>
                            <a:schemeClr val="bg1"/>
                          </a:solidFill>
                          <a:latin typeface="Trebuchet MS" panose="020B0603020202020204" pitchFamily="34" charset="0"/>
                        </a:rPr>
                        <a:t>PERSOALAN</a:t>
                      </a:r>
                    </a:p>
                  </a:txBody>
                  <a:tcPr anchor="ctr">
                    <a:solidFill>
                      <a:srgbClr val="A277A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solidFill>
                            <a:schemeClr val="bg1"/>
                          </a:solidFill>
                          <a:latin typeface="Trebuchet MS" panose="020B0603020202020204" pitchFamily="34" charset="0"/>
                        </a:rPr>
                        <a:t>EKSPOS</a:t>
                      </a:r>
                    </a:p>
                  </a:txBody>
                  <a:tcPr anchor="ctr">
                    <a:solidFill>
                      <a:srgbClr val="A277A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solidFill>
                            <a:schemeClr val="bg1"/>
                          </a:solidFill>
                          <a:latin typeface="Trebuchet MS" panose="020B0603020202020204" pitchFamily="34" charset="0"/>
                        </a:rPr>
                        <a:t>REKOMENDASI</a:t>
                      </a:r>
                    </a:p>
                  </a:txBody>
                  <a:tcPr anchor="ctr">
                    <a:solidFill>
                      <a:srgbClr val="A277AF"/>
                    </a:solidFill>
                  </a:tcPr>
                </a:tc>
                <a:extLst>
                  <a:ext uri="{0D108BD9-81ED-4DB2-BD59-A6C34878D82A}">
                    <a16:rowId xmlns:a16="http://schemas.microsoft.com/office/drawing/2014/main" val="10000"/>
                  </a:ext>
                </a:extLst>
              </a:tr>
              <a:tr h="609600">
                <a:tc rowSpan="2">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Tindak</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Kriminal</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100" b="1" dirty="0">
                          <a:effectLst/>
                          <a:latin typeface="Trebuchet MS" panose="020B0603020202020204" pitchFamily="34" charset="0"/>
                          <a:ea typeface="Calibri" panose="020F0502020204030204" pitchFamily="34" charset="0"/>
                          <a:cs typeface="Tahoma" panose="020B0604030504040204" pitchFamily="34" charset="0"/>
                        </a:rPr>
                        <a:t> </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Seorang pengemudi ojek daring menjadi korban penjambretan di Jalan Gatot Subroto, Senin (5/8). Sementara itu, kasus penjambretan juga terjadi beberapa hari sebelumnya di perempatan Jalan Gajah Mada tepatnya di sekitar Mapolda Riau.</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a:t>
                      </a:r>
                      <a:endParaRPr kumimoji="0" lang="id-ID"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Trebuchet MS" panose="020B060302020202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Trebuchet MS" panose="020B060302020202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30548548"/>
                  </a:ext>
                </a:extLst>
              </a:tr>
              <a:tr h="609600">
                <a:tc vMerge="1">
                  <a:txBody>
                    <a:bodyPr/>
                    <a:lstStyle/>
                    <a:p>
                      <a:pPr marL="0" marR="0" algn="ctr">
                        <a:lnSpc>
                          <a:spcPct val="107000"/>
                        </a:lnSpc>
                        <a:spcBef>
                          <a:spcPts val="0"/>
                        </a:spcBef>
                        <a:spcAft>
                          <a:spcPts val="0"/>
                        </a:spcAft>
                      </a:pP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Sesosok mayat laki-laki ditemukan di Jalan Nelayan, Kec. Rumbai, Selasa (6/8). Kasatreskrim Polresta Pekanbaru, Kompol Awaluddin Syam, mengatakan penyebab kematian mayat karena bunuh diri usah bertengkar dengan teman wanitanya.</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11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a:t>
                      </a:r>
                      <a:endParaRPr kumimoji="0" lang="id-ID"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Trebuchet MS" panose="020B060302020202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69294550"/>
                  </a:ext>
                </a:extLst>
              </a:tr>
              <a:tr h="609600">
                <a:tc>
                  <a:txBody>
                    <a:bodyPr/>
                    <a:lstStyle/>
                    <a:p>
                      <a:pPr marL="0" marR="0" algn="ctr">
                        <a:lnSpc>
                          <a:spcPct val="107000"/>
                        </a:lnSpc>
                        <a:spcBef>
                          <a:spcPts val="0"/>
                        </a:spcBef>
                        <a:spcAft>
                          <a:spcPts val="0"/>
                        </a:spcAft>
                      </a:pPr>
                      <a:r>
                        <a:rPr lang="en-US" sz="1100" b="1">
                          <a:effectLst/>
                          <a:latin typeface="Trebuchet MS" panose="020B0603020202020204" pitchFamily="34" charset="0"/>
                          <a:ea typeface="Calibri" panose="020F0502020204030204" pitchFamily="34" charset="0"/>
                          <a:cs typeface="Tahoma" panose="020B0604030504040204" pitchFamily="34" charset="0"/>
                        </a:rPr>
                        <a:t>Pencucian Uang</a:t>
                      </a:r>
                      <a:endParaRPr lang="en-US" sz="11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Polda Riau terus menyidik hasil kekayaan kurir narkoba, Satriadi, yang ditembak mati beberapa waktu lalu. Ditresnarkoba Polda Riau, Kombes Pol Suhirman, mengatakan selain menyita sabu, pihaknya menyita mobil, uang, logam mulia, serta dokumen perbankan.</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a:t>
                      </a:r>
                      <a:endParaRPr kumimoji="0" lang="id-ID"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Trebuchet MS" panose="020B060302020202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Trebuchet MS" panose="020B060302020202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3548622"/>
                  </a:ext>
                </a:extLst>
              </a:tr>
              <a:tr h="609600">
                <a:tc rowSpan="2">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Narkoba</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100" b="1" dirty="0">
                          <a:effectLst/>
                          <a:latin typeface="Trebuchet MS" panose="020B0603020202020204" pitchFamily="34" charset="0"/>
                          <a:ea typeface="Calibri" panose="020F0502020204030204" pitchFamily="34" charset="0"/>
                          <a:cs typeface="Tahoma" panose="020B0604030504040204" pitchFamily="34" charset="0"/>
                        </a:rPr>
                        <a:t> </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Polda</a:t>
                      </a:r>
                      <a:r>
                        <a:rPr lang="en-US" sz="1100" dirty="0">
                          <a:effectLst/>
                          <a:latin typeface="Trebuchet MS" panose="020B0603020202020204" pitchFamily="34" charset="0"/>
                          <a:ea typeface="Calibri" panose="020F0502020204030204" pitchFamily="34" charset="0"/>
                          <a:cs typeface="Tahoma" panose="020B0604030504040204" pitchFamily="34" charset="0"/>
                        </a:rPr>
                        <a:t> Riau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memusnahkan</a:t>
                      </a:r>
                      <a:r>
                        <a:rPr lang="en-US" sz="1100" dirty="0">
                          <a:effectLst/>
                          <a:latin typeface="Trebuchet MS" panose="020B0603020202020204" pitchFamily="34" charset="0"/>
                          <a:ea typeface="Calibri" panose="020F0502020204030204" pitchFamily="34" charset="0"/>
                          <a:cs typeface="Tahoma" panose="020B0604030504040204" pitchFamily="34" charset="0"/>
                        </a:rPr>
                        <a:t> 18,2 kilogram (kg) </a:t>
                      </a:r>
                      <a:r>
                        <a:rPr lang="en-US" sz="1100" dirty="0" err="1">
                          <a:effectLst/>
                          <a:latin typeface="Trebuchet MS" panose="020B0603020202020204" pitchFamily="34" charset="0"/>
                          <a:ea typeface="Calibri" panose="020F0502020204030204" pitchFamily="34" charset="0"/>
                          <a:cs typeface="Tahoma" panose="020B0604030504040204" pitchFamily="34" charset="0"/>
                        </a:rPr>
                        <a:t>sabu</a:t>
                      </a:r>
                      <a:r>
                        <a:rPr lang="en-US" sz="1100" dirty="0">
                          <a:effectLst/>
                          <a:latin typeface="Trebuchet MS" panose="020B0603020202020204" pitchFamily="34" charset="0"/>
                          <a:ea typeface="Calibri" panose="020F0502020204030204" pitchFamily="34" charset="0"/>
                          <a:cs typeface="Tahoma" panose="020B0604030504040204" pitchFamily="34" charset="0"/>
                        </a:rPr>
                        <a:t> dan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puluhan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ribu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pil</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ekstasi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hasil</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penangkapan</a:t>
                      </a:r>
                      <a:r>
                        <a:rPr lang="en-US" sz="1100" dirty="0">
                          <a:effectLst/>
                          <a:latin typeface="Trebuchet MS" panose="020B0603020202020204" pitchFamily="34" charset="0"/>
                          <a:ea typeface="Calibri" panose="020F0502020204030204" pitchFamily="34" charset="0"/>
                          <a:cs typeface="Tahoma" panose="020B0604030504040204" pitchFamily="34" charset="0"/>
                        </a:rPr>
                        <a:t>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Kec</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Marpoyan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Damai</a:t>
                      </a:r>
                      <a:r>
                        <a:rPr lang="en-US" sz="1100" dirty="0">
                          <a:effectLst/>
                          <a:latin typeface="Trebuchet MS" panose="020B0603020202020204" pitchFamily="34" charset="0"/>
                          <a:ea typeface="Calibri" panose="020F0502020204030204" pitchFamily="34" charset="0"/>
                          <a:cs typeface="Tahoma" panose="020B0604030504040204" pitchFamily="34" charset="0"/>
                        </a:rPr>
                        <a:t> pada </a:t>
                      </a:r>
                      <a:r>
                        <a:rPr lang="en-US" sz="1100" dirty="0" err="1">
                          <a:effectLst/>
                          <a:latin typeface="Trebuchet MS" panose="020B0603020202020204" pitchFamily="34" charset="0"/>
                          <a:ea typeface="Calibri" panose="020F0502020204030204" pitchFamily="34" charset="0"/>
                          <a:cs typeface="Tahoma" panose="020B0604030504040204" pitchFamily="34" charset="0"/>
                        </a:rPr>
                        <a:t>Jumat</a:t>
                      </a:r>
                      <a:r>
                        <a:rPr lang="en-US" sz="1100" dirty="0">
                          <a:effectLst/>
                          <a:latin typeface="Trebuchet MS" panose="020B0603020202020204" pitchFamily="34" charset="0"/>
                          <a:ea typeface="Calibri" panose="020F0502020204030204" pitchFamily="34" charset="0"/>
                          <a:cs typeface="Tahoma" panose="020B0604030504040204" pitchFamily="34" charset="0"/>
                        </a:rPr>
                        <a:t> (19/7).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Selain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itu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Polresta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juga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memusnahkan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barang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bukti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sabu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hasil</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penangkapan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tersangka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inisial</a:t>
                      </a:r>
                      <a:r>
                        <a:rPr lang="en-US" sz="1100" dirty="0">
                          <a:effectLst/>
                          <a:latin typeface="Trebuchet MS" panose="020B0603020202020204" pitchFamily="34" charset="0"/>
                          <a:ea typeface="Calibri" panose="020F0502020204030204" pitchFamily="34" charset="0"/>
                          <a:cs typeface="Tahoma" panose="020B0604030504040204" pitchFamily="34" charset="0"/>
                        </a:rPr>
                        <a:t> R pada 22 </a:t>
                      </a:r>
                      <a:r>
                        <a:rPr lang="en-US" sz="1100" dirty="0" err="1">
                          <a:effectLst/>
                          <a:latin typeface="Trebuchet MS" panose="020B0603020202020204" pitchFamily="34" charset="0"/>
                          <a:ea typeface="Calibri" panose="020F0502020204030204" pitchFamily="34" charset="0"/>
                          <a:cs typeface="Tahoma" panose="020B0604030504040204" pitchFamily="34" charset="0"/>
                        </a:rPr>
                        <a:t>Juli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lalu</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US" sz="11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a:t>
                      </a:r>
                      <a:endParaRPr kumimoji="0" lang="id-ID" sz="11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black"/>
                        </a:solidFill>
                        <a:effectLst/>
                        <a:uLnTx/>
                        <a:uFillTx/>
                        <a:latin typeface="Trebuchet MS" panose="020B060302020202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black"/>
                        </a:solidFill>
                        <a:effectLst/>
                        <a:uLnTx/>
                        <a:uFillTx/>
                        <a:latin typeface="Trebuchet MS" panose="020B060302020202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95330529"/>
                  </a:ext>
                </a:extLst>
              </a:tr>
              <a:tr h="500574">
                <a:tc vMerge="1">
                  <a:txBody>
                    <a:bodyPr/>
                    <a:lstStyle/>
                    <a:p>
                      <a:pPr marL="0" marR="0" algn="ctr">
                        <a:lnSpc>
                          <a:spcPct val="107000"/>
                        </a:lnSpc>
                        <a:spcBef>
                          <a:spcPts val="0"/>
                        </a:spcBef>
                        <a:spcAft>
                          <a:spcPts val="0"/>
                        </a:spcAft>
                      </a:pP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Polresta Pekanbaru berhasil mengungkap 80 kasus narkoba selama semester pertama 2019. Kasatresnarkoba Polresta Pekanbaru, Kompol Deddy Herman, mengatakan pengungkapan kasus narkoba tersebar di seluruh wilayah Pekanbaru. Sementara itu, Polsek Senapelan telah menyelesaikan berkas kasus narkoba yang menyeret tersangka YF, warga Kec. Tampan yang diringkus pada Kamis (12/7).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3</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a:t>
                      </a:r>
                      <a:endParaRPr kumimoji="0" lang="id-ID"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93654631"/>
                  </a:ext>
                </a:extLst>
              </a:tr>
            </a:tbl>
          </a:graphicData>
        </a:graphic>
      </p:graphicFrame>
      <p:sp>
        <p:nvSpPr>
          <p:cNvPr id="13"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32</a:t>
            </a:fld>
            <a:endParaRPr lang="id-ID" sz="1600" dirty="0">
              <a:solidFill>
                <a:schemeClr val="tx1"/>
              </a:solidFill>
              <a:latin typeface="Trebuchet MS" panose="020B0603020202020204" pitchFamily="34" charset="0"/>
            </a:endParaRPr>
          </a:p>
        </p:txBody>
      </p:sp>
      <p:grpSp>
        <p:nvGrpSpPr>
          <p:cNvPr id="10" name="Group 9">
            <a:extLst>
              <a:ext uri="{FF2B5EF4-FFF2-40B4-BE49-F238E27FC236}">
                <a16:creationId xmlns:a16="http://schemas.microsoft.com/office/drawing/2014/main" id="{ADE6D86F-5D5E-44A4-985B-5973AA337B18}"/>
              </a:ext>
            </a:extLst>
          </p:cNvPr>
          <p:cNvGrpSpPr/>
          <p:nvPr/>
        </p:nvGrpSpPr>
        <p:grpSpPr>
          <a:xfrm>
            <a:off x="10420471" y="52298"/>
            <a:ext cx="1750747" cy="581025"/>
            <a:chOff x="8169011" y="323859"/>
            <a:chExt cx="1750747" cy="581025"/>
          </a:xfrm>
        </p:grpSpPr>
        <p:grpSp>
          <p:nvGrpSpPr>
            <p:cNvPr id="15" name="Group 14">
              <a:extLst>
                <a:ext uri="{FF2B5EF4-FFF2-40B4-BE49-F238E27FC236}">
                  <a16:creationId xmlns:a16="http://schemas.microsoft.com/office/drawing/2014/main" id="{58CDE567-49A4-4DF9-B0A7-775B9438653F}"/>
                </a:ext>
              </a:extLst>
            </p:cNvPr>
            <p:cNvGrpSpPr/>
            <p:nvPr/>
          </p:nvGrpSpPr>
          <p:grpSpPr>
            <a:xfrm>
              <a:off x="8169011" y="323859"/>
              <a:ext cx="1750747" cy="581025"/>
              <a:chOff x="8169011" y="323859"/>
              <a:chExt cx="1750747" cy="581025"/>
            </a:xfrm>
          </p:grpSpPr>
          <p:pic>
            <p:nvPicPr>
              <p:cNvPr id="17" name="Picture 1">
                <a:extLst>
                  <a:ext uri="{FF2B5EF4-FFF2-40B4-BE49-F238E27FC236}">
                    <a16:creationId xmlns:a16="http://schemas.microsoft.com/office/drawing/2014/main" id="{0BF4FC46-9A76-4D54-BC59-9722136EE2F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 Placeholder 1">
                <a:extLst>
                  <a:ext uri="{FF2B5EF4-FFF2-40B4-BE49-F238E27FC236}">
                    <a16:creationId xmlns:a16="http://schemas.microsoft.com/office/drawing/2014/main" id="{98594A4B-7C57-4EDC-838A-2E61BC275500}"/>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16" name="Text Placeholder 1">
              <a:extLst>
                <a:ext uri="{FF2B5EF4-FFF2-40B4-BE49-F238E27FC236}">
                  <a16:creationId xmlns:a16="http://schemas.microsoft.com/office/drawing/2014/main" id="{04693528-B1DA-46D7-8908-91F802B0AD80}"/>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957034" y="914741"/>
            <a:ext cx="2719769" cy="341632"/>
          </a:xfrm>
        </p:spPr>
        <p:txBody>
          <a:bodyPr wrap="square">
            <a:spAutoFit/>
          </a:bodyPr>
          <a:lstStyle/>
          <a:p>
            <a:pPr algn="ctr"/>
            <a:r>
              <a:rPr lang="en-US" sz="1800" b="1" dirty="0">
                <a:latin typeface="Trebuchet MS" panose="020B0603020202020204" pitchFamily="34" charset="0"/>
              </a:rPr>
              <a:t>HUKUM &amp; KRIMINALITAS</a:t>
            </a:r>
            <a:endParaRPr lang="id-ID" sz="1800" b="1" dirty="0">
              <a:latin typeface="Trebuchet MS" panose="020B0603020202020204" pitchFamily="34" charset="0"/>
            </a:endParaRPr>
          </a:p>
        </p:txBody>
      </p:sp>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id-ID" sz="2800" b="1" dirty="0">
                <a:effectLst>
                  <a:outerShdw blurRad="38100" dist="38100" dir="2700000" algn="tl">
                    <a:srgbClr val="000000">
                      <a:alpha val="43137"/>
                    </a:srgbClr>
                  </a:outerShdw>
                </a:effectLst>
                <a:latin typeface="Trebuchet MS" panose="020B0603020202020204" pitchFamily="34" charset="0"/>
              </a:rPr>
              <a:t>INFLUENCER</a:t>
            </a:r>
          </a:p>
        </p:txBody>
      </p:sp>
      <p:grpSp>
        <p:nvGrpSpPr>
          <p:cNvPr id="31" name="Group 30"/>
          <p:cNvGrpSpPr/>
          <p:nvPr/>
        </p:nvGrpSpPr>
        <p:grpSpPr>
          <a:xfrm>
            <a:off x="474767" y="6122138"/>
            <a:ext cx="2528325" cy="646554"/>
            <a:chOff x="431637" y="6217024"/>
            <a:chExt cx="2528325" cy="646554"/>
          </a:xfrm>
        </p:grpSpPr>
        <p:sp>
          <p:nvSpPr>
            <p:cNvPr id="32" name="Rectangle 31"/>
            <p:cNvSpPr/>
            <p:nvPr/>
          </p:nvSpPr>
          <p:spPr>
            <a:xfrm>
              <a:off x="438261" y="6270032"/>
              <a:ext cx="132522" cy="108357"/>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3" name="Rectangle 32"/>
            <p:cNvSpPr/>
            <p:nvPr/>
          </p:nvSpPr>
          <p:spPr>
            <a:xfrm>
              <a:off x="431637" y="6475440"/>
              <a:ext cx="132522" cy="108357"/>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4" name="Rectangle 33"/>
            <p:cNvSpPr/>
            <p:nvPr/>
          </p:nvSpPr>
          <p:spPr>
            <a:xfrm>
              <a:off x="438265" y="6680848"/>
              <a:ext cx="132522" cy="108357"/>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5" name="TextBox 34"/>
            <p:cNvSpPr txBox="1"/>
            <p:nvPr/>
          </p:nvSpPr>
          <p:spPr>
            <a:xfrm>
              <a:off x="597290" y="6217024"/>
              <a:ext cx="1245704" cy="261610"/>
            </a:xfrm>
            <a:prstGeom prst="rect">
              <a:avLst/>
            </a:prstGeom>
            <a:noFill/>
          </p:spPr>
          <p:txBody>
            <a:bodyPr wrap="square" rtlCol="0">
              <a:spAutoFit/>
            </a:bodyPr>
            <a:lstStyle/>
            <a:p>
              <a:r>
                <a:rPr lang="en-ID" sz="1100" dirty="0" err="1">
                  <a:latin typeface="Trebuchet MS" panose="020B0603020202020204" pitchFamily="34" charset="0"/>
                </a:rPr>
                <a:t>Pemerintah</a:t>
              </a:r>
              <a:endParaRPr lang="en-ID" sz="1100" dirty="0">
                <a:latin typeface="Trebuchet MS" panose="020B0603020202020204" pitchFamily="34" charset="0"/>
              </a:endParaRPr>
            </a:p>
          </p:txBody>
        </p:sp>
        <p:sp>
          <p:nvSpPr>
            <p:cNvPr id="36" name="TextBox 35"/>
            <p:cNvSpPr txBox="1"/>
            <p:nvPr/>
          </p:nvSpPr>
          <p:spPr>
            <a:xfrm>
              <a:off x="603918" y="6395928"/>
              <a:ext cx="1245704" cy="261610"/>
            </a:xfrm>
            <a:prstGeom prst="rect">
              <a:avLst/>
            </a:prstGeom>
            <a:noFill/>
          </p:spPr>
          <p:txBody>
            <a:bodyPr wrap="square" rtlCol="0">
              <a:spAutoFit/>
            </a:bodyPr>
            <a:lstStyle/>
            <a:p>
              <a:r>
                <a:rPr lang="en-ID" sz="1100" dirty="0" err="1">
                  <a:latin typeface="Trebuchet MS" panose="020B0603020202020204" pitchFamily="34" charset="0"/>
                </a:rPr>
                <a:t>Politisi</a:t>
              </a:r>
              <a:endParaRPr lang="en-ID" sz="1100" dirty="0">
                <a:latin typeface="Trebuchet MS" panose="020B0603020202020204" pitchFamily="34" charset="0"/>
              </a:endParaRPr>
            </a:p>
          </p:txBody>
        </p:sp>
        <p:sp>
          <p:nvSpPr>
            <p:cNvPr id="37" name="TextBox 36"/>
            <p:cNvSpPr txBox="1"/>
            <p:nvPr/>
          </p:nvSpPr>
          <p:spPr>
            <a:xfrm>
              <a:off x="590663" y="6594708"/>
              <a:ext cx="1245704" cy="261610"/>
            </a:xfrm>
            <a:prstGeom prst="rect">
              <a:avLst/>
            </a:prstGeom>
            <a:noFill/>
          </p:spPr>
          <p:txBody>
            <a:bodyPr wrap="square" rtlCol="0">
              <a:spAutoFit/>
            </a:bodyPr>
            <a:lstStyle/>
            <a:p>
              <a:r>
                <a:rPr lang="en-ID" sz="1100" dirty="0">
                  <a:latin typeface="Trebuchet MS" panose="020B0603020202020204" pitchFamily="34" charset="0"/>
                </a:rPr>
                <a:t>Masyarakat</a:t>
              </a:r>
            </a:p>
          </p:txBody>
        </p:sp>
        <p:sp>
          <p:nvSpPr>
            <p:cNvPr id="38" name="Rectangle 37"/>
            <p:cNvSpPr/>
            <p:nvPr/>
          </p:nvSpPr>
          <p:spPr>
            <a:xfrm>
              <a:off x="1591205" y="6296536"/>
              <a:ext cx="132522" cy="108357"/>
            </a:xfrm>
            <a:prstGeom prst="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9" name="TextBox 38"/>
            <p:cNvSpPr txBox="1"/>
            <p:nvPr/>
          </p:nvSpPr>
          <p:spPr>
            <a:xfrm>
              <a:off x="1710473" y="6230273"/>
              <a:ext cx="1245704" cy="261610"/>
            </a:xfrm>
            <a:prstGeom prst="rect">
              <a:avLst/>
            </a:prstGeom>
            <a:noFill/>
          </p:spPr>
          <p:txBody>
            <a:bodyPr wrap="square" rtlCol="0">
              <a:spAutoFit/>
            </a:bodyPr>
            <a:lstStyle/>
            <a:p>
              <a:r>
                <a:rPr lang="en-ID" sz="1100" dirty="0" err="1">
                  <a:latin typeface="Trebuchet MS" panose="020B0603020202020204" pitchFamily="34" charset="0"/>
                </a:rPr>
                <a:t>Ormas</a:t>
              </a:r>
              <a:endParaRPr lang="en-ID" sz="1100" dirty="0">
                <a:latin typeface="Trebuchet MS" panose="020B0603020202020204" pitchFamily="34" charset="0"/>
              </a:endParaRPr>
            </a:p>
          </p:txBody>
        </p:sp>
        <p:sp>
          <p:nvSpPr>
            <p:cNvPr id="40" name="Rectangle 39"/>
            <p:cNvSpPr/>
            <p:nvPr/>
          </p:nvSpPr>
          <p:spPr>
            <a:xfrm>
              <a:off x="1600033" y="6482700"/>
              <a:ext cx="132522" cy="108357"/>
            </a:xfrm>
            <a:prstGeom prst="rect">
              <a:avLst/>
            </a:prstGeom>
            <a:solidFill>
              <a:srgbClr val="EF03BC"/>
            </a:solidFill>
            <a:ln>
              <a:solidFill>
                <a:srgbClr val="EF03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1" name="TextBox 40"/>
            <p:cNvSpPr txBox="1"/>
            <p:nvPr/>
          </p:nvSpPr>
          <p:spPr>
            <a:xfrm>
              <a:off x="1714258" y="6417702"/>
              <a:ext cx="1245704" cy="261610"/>
            </a:xfrm>
            <a:prstGeom prst="rect">
              <a:avLst/>
            </a:prstGeom>
            <a:noFill/>
          </p:spPr>
          <p:txBody>
            <a:bodyPr wrap="square" rtlCol="0">
              <a:spAutoFit/>
            </a:bodyPr>
            <a:lstStyle/>
            <a:p>
              <a:r>
                <a:rPr lang="en-ID" sz="1100" dirty="0">
                  <a:latin typeface="Trebuchet MS" panose="020B0603020202020204" pitchFamily="34" charset="0"/>
                </a:rPr>
                <a:t>LSM</a:t>
              </a:r>
            </a:p>
          </p:txBody>
        </p:sp>
        <p:sp>
          <p:nvSpPr>
            <p:cNvPr id="42" name="Rectangle 41"/>
            <p:cNvSpPr/>
            <p:nvPr/>
          </p:nvSpPr>
          <p:spPr>
            <a:xfrm>
              <a:off x="1592155" y="6673594"/>
              <a:ext cx="132522" cy="108357"/>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3" name="TextBox 42"/>
            <p:cNvSpPr txBox="1"/>
            <p:nvPr/>
          </p:nvSpPr>
          <p:spPr>
            <a:xfrm>
              <a:off x="1701011" y="6601968"/>
              <a:ext cx="1245704" cy="261610"/>
            </a:xfrm>
            <a:prstGeom prst="rect">
              <a:avLst/>
            </a:prstGeom>
            <a:noFill/>
          </p:spPr>
          <p:txBody>
            <a:bodyPr wrap="square" rtlCol="0">
              <a:spAutoFit/>
            </a:bodyPr>
            <a:lstStyle/>
            <a:p>
              <a:r>
                <a:rPr lang="en-ID" sz="1100" dirty="0" err="1">
                  <a:latin typeface="Trebuchet MS" panose="020B0603020202020204" pitchFamily="34" charset="0"/>
                </a:rPr>
                <a:t>Akademisi</a:t>
              </a:r>
              <a:endParaRPr lang="en-ID" sz="1100" dirty="0">
                <a:latin typeface="Trebuchet MS" panose="020B0603020202020204" pitchFamily="34" charset="0"/>
              </a:endParaRPr>
            </a:p>
          </p:txBody>
        </p:sp>
      </p:grpSp>
      <p:sp>
        <p:nvSpPr>
          <p:cNvPr id="27"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33</a:t>
            </a:fld>
            <a:endParaRPr lang="id-ID" sz="1600" dirty="0">
              <a:solidFill>
                <a:schemeClr val="tx1"/>
              </a:solidFill>
              <a:latin typeface="Trebuchet MS" panose="020B0603020202020204" pitchFamily="34" charset="0"/>
            </a:endParaRPr>
          </a:p>
        </p:txBody>
      </p:sp>
      <p:graphicFrame>
        <p:nvGraphicFramePr>
          <p:cNvPr id="26" name="Chart 25"/>
          <p:cNvGraphicFramePr/>
          <p:nvPr>
            <p:extLst>
              <p:ext uri="{D42A27DB-BD31-4B8C-83A1-F6EECF244321}">
                <p14:modId xmlns:p14="http://schemas.microsoft.com/office/powerpoint/2010/main" val="3081802354"/>
              </p:ext>
            </p:extLst>
          </p:nvPr>
        </p:nvGraphicFramePr>
        <p:xfrm>
          <a:off x="384865" y="1265105"/>
          <a:ext cx="5545289" cy="4862343"/>
        </p:xfrm>
        <a:graphic>
          <a:graphicData uri="http://schemas.openxmlformats.org/drawingml/2006/chart">
            <c:chart xmlns:c="http://schemas.openxmlformats.org/drawingml/2006/chart" xmlns:r="http://schemas.openxmlformats.org/officeDocument/2006/relationships" r:id="rId2"/>
          </a:graphicData>
        </a:graphic>
      </p:graphicFrame>
      <p:grpSp>
        <p:nvGrpSpPr>
          <p:cNvPr id="24" name="Group 23">
            <a:extLst>
              <a:ext uri="{FF2B5EF4-FFF2-40B4-BE49-F238E27FC236}">
                <a16:creationId xmlns:a16="http://schemas.microsoft.com/office/drawing/2014/main" id="{0C3D0E1F-761C-427E-8760-4D3F7E0B015B}"/>
              </a:ext>
            </a:extLst>
          </p:cNvPr>
          <p:cNvGrpSpPr/>
          <p:nvPr/>
        </p:nvGrpSpPr>
        <p:grpSpPr>
          <a:xfrm>
            <a:off x="10420471" y="52298"/>
            <a:ext cx="1750747" cy="581025"/>
            <a:chOff x="8169011" y="323859"/>
            <a:chExt cx="1750747" cy="581025"/>
          </a:xfrm>
        </p:grpSpPr>
        <p:grpSp>
          <p:nvGrpSpPr>
            <p:cNvPr id="25" name="Group 24">
              <a:extLst>
                <a:ext uri="{FF2B5EF4-FFF2-40B4-BE49-F238E27FC236}">
                  <a16:creationId xmlns:a16="http://schemas.microsoft.com/office/drawing/2014/main" id="{E0E5B730-DDAB-41F2-97CB-952788263A58}"/>
                </a:ext>
              </a:extLst>
            </p:cNvPr>
            <p:cNvGrpSpPr/>
            <p:nvPr/>
          </p:nvGrpSpPr>
          <p:grpSpPr>
            <a:xfrm>
              <a:off x="8169011" y="323859"/>
              <a:ext cx="1750747" cy="581025"/>
              <a:chOff x="8169011" y="323859"/>
              <a:chExt cx="1750747" cy="581025"/>
            </a:xfrm>
          </p:grpSpPr>
          <p:pic>
            <p:nvPicPr>
              <p:cNvPr id="47" name="Picture 1">
                <a:extLst>
                  <a:ext uri="{FF2B5EF4-FFF2-40B4-BE49-F238E27FC236}">
                    <a16:creationId xmlns:a16="http://schemas.microsoft.com/office/drawing/2014/main" id="{BFDB659E-5843-4AF4-945E-64D389850A6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 name="Text Placeholder 1">
                <a:extLst>
                  <a:ext uri="{FF2B5EF4-FFF2-40B4-BE49-F238E27FC236}">
                    <a16:creationId xmlns:a16="http://schemas.microsoft.com/office/drawing/2014/main" id="{B013E1EF-3B13-43B9-86C2-844AE26E063C}"/>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46" name="Text Placeholder 1">
              <a:extLst>
                <a:ext uri="{FF2B5EF4-FFF2-40B4-BE49-F238E27FC236}">
                  <a16:creationId xmlns:a16="http://schemas.microsoft.com/office/drawing/2014/main" id="{1F5C1667-E8B5-4F6F-A9DB-B6B8C305FCA0}"/>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extLst>
      <p:ext uri="{BB962C8B-B14F-4D97-AF65-F5344CB8AC3E}">
        <p14:creationId xmlns:p14="http://schemas.microsoft.com/office/powerpoint/2010/main" val="23586736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Chart 10"/>
          <p:cNvGraphicFramePr/>
          <p:nvPr>
            <p:extLst>
              <p:ext uri="{D42A27DB-BD31-4B8C-83A1-F6EECF244321}">
                <p14:modId xmlns:p14="http://schemas.microsoft.com/office/powerpoint/2010/main" val="2302247275"/>
              </p:ext>
            </p:extLst>
          </p:nvPr>
        </p:nvGraphicFramePr>
        <p:xfrm>
          <a:off x="384865" y="1265105"/>
          <a:ext cx="5545289" cy="4862343"/>
        </p:xfrm>
        <a:graphic>
          <a:graphicData uri="http://schemas.openxmlformats.org/drawingml/2006/chart">
            <c:chart xmlns:c="http://schemas.openxmlformats.org/drawingml/2006/chart" xmlns:r="http://schemas.openxmlformats.org/officeDocument/2006/relationships" r:id="rId2"/>
          </a:graphicData>
        </a:graphic>
      </p:graphicFrame>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effectLst>
                  <a:outerShdw blurRad="38100" dist="38100" dir="2700000" algn="tl">
                    <a:srgbClr val="000000">
                      <a:alpha val="43137"/>
                    </a:srgbClr>
                  </a:outerShdw>
                </a:effectLst>
                <a:latin typeface="Trebuchet MS" panose="020B0603020202020204" pitchFamily="34" charset="0"/>
              </a:rPr>
              <a:t>MEDIA INTEREST</a:t>
            </a:r>
            <a:endParaRPr lang="id-ID" sz="2800" b="1" dirty="0">
              <a:effectLst>
                <a:outerShdw blurRad="38100" dist="38100" dir="2700000" algn="tl">
                  <a:srgbClr val="000000">
                    <a:alpha val="43137"/>
                  </a:srgbClr>
                </a:outerShdw>
              </a:effectLst>
              <a:latin typeface="Trebuchet MS" panose="020B0603020202020204" pitchFamily="34" charset="0"/>
            </a:endParaRPr>
          </a:p>
        </p:txBody>
      </p:sp>
      <p:sp>
        <p:nvSpPr>
          <p:cNvPr id="35"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34</a:t>
            </a:fld>
            <a:endParaRPr lang="id-ID" sz="1600" dirty="0">
              <a:solidFill>
                <a:schemeClr val="tx1"/>
              </a:solidFill>
              <a:latin typeface="Trebuchet MS" panose="020B0603020202020204" pitchFamily="34" charset="0"/>
            </a:endParaRPr>
          </a:p>
        </p:txBody>
      </p:sp>
      <p:sp>
        <p:nvSpPr>
          <p:cNvPr id="17" name="Title 1">
            <a:extLst>
              <a:ext uri="{FF2B5EF4-FFF2-40B4-BE49-F238E27FC236}">
                <a16:creationId xmlns:a16="http://schemas.microsoft.com/office/drawing/2014/main" id="{4F4DD683-F62B-438F-9CD4-AC99CC5B9B73}"/>
              </a:ext>
            </a:extLst>
          </p:cNvPr>
          <p:cNvSpPr txBox="1">
            <a:spLocks/>
          </p:cNvSpPr>
          <p:nvPr/>
        </p:nvSpPr>
        <p:spPr>
          <a:xfrm>
            <a:off x="1957034" y="914741"/>
            <a:ext cx="2719769"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800" b="1">
                <a:latin typeface="Trebuchet MS" panose="020B0603020202020204" pitchFamily="34" charset="0"/>
              </a:rPr>
              <a:t>HUKUM &amp; KRIMINALITAS</a:t>
            </a:r>
            <a:endParaRPr lang="id-ID" sz="1800" b="1" dirty="0">
              <a:latin typeface="Trebuchet MS" panose="020B0603020202020204" pitchFamily="34" charset="0"/>
            </a:endParaRPr>
          </a:p>
        </p:txBody>
      </p:sp>
      <p:grpSp>
        <p:nvGrpSpPr>
          <p:cNvPr id="12" name="Group 11">
            <a:extLst>
              <a:ext uri="{FF2B5EF4-FFF2-40B4-BE49-F238E27FC236}">
                <a16:creationId xmlns:a16="http://schemas.microsoft.com/office/drawing/2014/main" id="{855F3C37-AC47-40EB-BEE2-1215CD07C84B}"/>
              </a:ext>
            </a:extLst>
          </p:cNvPr>
          <p:cNvGrpSpPr/>
          <p:nvPr/>
        </p:nvGrpSpPr>
        <p:grpSpPr>
          <a:xfrm>
            <a:off x="10420471" y="52298"/>
            <a:ext cx="1750747" cy="581025"/>
            <a:chOff x="8169011" y="323859"/>
            <a:chExt cx="1750747" cy="581025"/>
          </a:xfrm>
        </p:grpSpPr>
        <p:grpSp>
          <p:nvGrpSpPr>
            <p:cNvPr id="13" name="Group 12">
              <a:extLst>
                <a:ext uri="{FF2B5EF4-FFF2-40B4-BE49-F238E27FC236}">
                  <a16:creationId xmlns:a16="http://schemas.microsoft.com/office/drawing/2014/main" id="{7C014609-7E93-4BDB-BAA0-400D9BC705E2}"/>
                </a:ext>
              </a:extLst>
            </p:cNvPr>
            <p:cNvGrpSpPr/>
            <p:nvPr/>
          </p:nvGrpSpPr>
          <p:grpSpPr>
            <a:xfrm>
              <a:off x="8169011" y="323859"/>
              <a:ext cx="1750747" cy="581025"/>
              <a:chOff x="8169011" y="323859"/>
              <a:chExt cx="1750747" cy="581025"/>
            </a:xfrm>
          </p:grpSpPr>
          <p:pic>
            <p:nvPicPr>
              <p:cNvPr id="15" name="Picture 1">
                <a:extLst>
                  <a:ext uri="{FF2B5EF4-FFF2-40B4-BE49-F238E27FC236}">
                    <a16:creationId xmlns:a16="http://schemas.microsoft.com/office/drawing/2014/main" id="{20C6ABB2-0D93-4C99-B44D-BB822493EEC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Placeholder 1">
                <a:extLst>
                  <a:ext uri="{FF2B5EF4-FFF2-40B4-BE49-F238E27FC236}">
                    <a16:creationId xmlns:a16="http://schemas.microsoft.com/office/drawing/2014/main" id="{759BC4DF-3B84-49AF-B984-918B14A83D9D}"/>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14" name="Text Placeholder 1">
              <a:extLst>
                <a:ext uri="{FF2B5EF4-FFF2-40B4-BE49-F238E27FC236}">
                  <a16:creationId xmlns:a16="http://schemas.microsoft.com/office/drawing/2014/main" id="{24DFDEF1-E1C9-4C62-B72A-67614470A6BC}"/>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extLst>
      <p:ext uri="{BB962C8B-B14F-4D97-AF65-F5344CB8AC3E}">
        <p14:creationId xmlns:p14="http://schemas.microsoft.com/office/powerpoint/2010/main" val="28649265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p:cNvSpPr>
            <a:spLocks noGrp="1"/>
          </p:cNvSpPr>
          <p:nvPr>
            <p:ph type="title"/>
          </p:nvPr>
        </p:nvSpPr>
        <p:spPr>
          <a:xfrm>
            <a:off x="0" y="0"/>
            <a:ext cx="5588000" cy="480131"/>
          </a:xfrm>
        </p:spPr>
        <p:txBody>
          <a:bodyPr wrap="square">
            <a:spAutoFit/>
          </a:bodyPr>
          <a:lstStyle/>
          <a:p>
            <a:r>
              <a:rPr lang="en-US" sz="2800" b="1" dirty="0">
                <a:effectLst>
                  <a:outerShdw blurRad="38100" dist="38100" dir="2700000" algn="tl">
                    <a:srgbClr val="000000">
                      <a:alpha val="43137"/>
                    </a:srgbClr>
                  </a:outerShdw>
                </a:effectLst>
                <a:latin typeface="Trebuchet MS" panose="020B0603020202020204" pitchFamily="34" charset="0"/>
              </a:rPr>
              <a:t>KEBENCANAAN</a:t>
            </a:r>
            <a:endParaRPr lang="id-ID" sz="2800" b="1" dirty="0">
              <a:effectLst>
                <a:outerShdw blurRad="38100" dist="38100" dir="2700000" algn="tl">
                  <a:srgbClr val="000000">
                    <a:alpha val="43137"/>
                  </a:srgbClr>
                </a:outerShdw>
              </a:effectLst>
              <a:latin typeface="Trebuchet MS" panose="020B0603020202020204"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2539998066"/>
              </p:ext>
            </p:extLst>
          </p:nvPr>
        </p:nvGraphicFramePr>
        <p:xfrm>
          <a:off x="242618" y="805350"/>
          <a:ext cx="11706764" cy="1735990"/>
        </p:xfrm>
        <a:graphic>
          <a:graphicData uri="http://schemas.openxmlformats.org/drawingml/2006/table">
            <a:tbl>
              <a:tblPr firstRow="1" bandRow="1">
                <a:tableStyleId>{5C22544A-7EE6-4342-B048-85BDC9FD1C3A}</a:tableStyleId>
              </a:tblPr>
              <a:tblGrid>
                <a:gridCol w="1648992">
                  <a:extLst>
                    <a:ext uri="{9D8B030D-6E8A-4147-A177-3AD203B41FA5}">
                      <a16:colId xmlns:a16="http://schemas.microsoft.com/office/drawing/2014/main" val="20000"/>
                    </a:ext>
                  </a:extLst>
                </a:gridCol>
                <a:gridCol w="5395881">
                  <a:extLst>
                    <a:ext uri="{9D8B030D-6E8A-4147-A177-3AD203B41FA5}">
                      <a16:colId xmlns:a16="http://schemas.microsoft.com/office/drawing/2014/main" val="20001"/>
                    </a:ext>
                  </a:extLst>
                </a:gridCol>
                <a:gridCol w="1080654">
                  <a:extLst>
                    <a:ext uri="{9D8B030D-6E8A-4147-A177-3AD203B41FA5}">
                      <a16:colId xmlns:a16="http://schemas.microsoft.com/office/drawing/2014/main" val="20002"/>
                    </a:ext>
                  </a:extLst>
                </a:gridCol>
                <a:gridCol w="3581237">
                  <a:extLst>
                    <a:ext uri="{9D8B030D-6E8A-4147-A177-3AD203B41FA5}">
                      <a16:colId xmlns:a16="http://schemas.microsoft.com/office/drawing/2014/main" val="20003"/>
                    </a:ext>
                  </a:extLst>
                </a:gridCol>
              </a:tblGrid>
              <a:tr h="476871">
                <a:tc>
                  <a:txBody>
                    <a:bodyPr/>
                    <a:lstStyle/>
                    <a:p>
                      <a:pPr algn="ctr"/>
                      <a:r>
                        <a:rPr lang="en-ID" sz="1300" dirty="0">
                          <a:solidFill>
                            <a:schemeClr val="bg1"/>
                          </a:solidFill>
                          <a:latin typeface="Trebuchet MS" panose="020B0603020202020204" pitchFamily="34" charset="0"/>
                        </a:rPr>
                        <a:t>SUB SEKTOR</a:t>
                      </a:r>
                    </a:p>
                  </a:txBody>
                  <a:tcPr anchor="ctr">
                    <a:solidFill>
                      <a:srgbClr val="FF6699"/>
                    </a:solidFill>
                  </a:tcPr>
                </a:tc>
                <a:tc>
                  <a:txBody>
                    <a:bodyPr/>
                    <a:lstStyle/>
                    <a:p>
                      <a:pPr algn="ctr"/>
                      <a:r>
                        <a:rPr lang="en-ID" sz="1300" dirty="0">
                          <a:solidFill>
                            <a:schemeClr val="bg1"/>
                          </a:solidFill>
                          <a:latin typeface="Trebuchet MS" panose="020B0603020202020204" pitchFamily="34" charset="0"/>
                        </a:rPr>
                        <a:t>PERSOALAN</a:t>
                      </a:r>
                    </a:p>
                  </a:txBody>
                  <a:tcPr anchor="ctr">
                    <a:solidFill>
                      <a:srgbClr val="FF6699"/>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solidFill>
                            <a:schemeClr val="bg1"/>
                          </a:solidFill>
                          <a:latin typeface="Trebuchet MS" panose="020B0603020202020204" pitchFamily="34" charset="0"/>
                        </a:rPr>
                        <a:t>EKSPOS</a:t>
                      </a:r>
                    </a:p>
                  </a:txBody>
                  <a:tcPr anchor="ctr">
                    <a:solidFill>
                      <a:srgbClr val="FF6699"/>
                    </a:solidFill>
                  </a:tcPr>
                </a:tc>
                <a:tc>
                  <a:txBody>
                    <a:bodyPr/>
                    <a:lstStyle/>
                    <a:p>
                      <a:pPr algn="ctr"/>
                      <a:r>
                        <a:rPr lang="en-ID" sz="1300" dirty="0">
                          <a:solidFill>
                            <a:schemeClr val="bg1"/>
                          </a:solidFill>
                          <a:latin typeface="Trebuchet MS" panose="020B0603020202020204" pitchFamily="34" charset="0"/>
                        </a:rPr>
                        <a:t>REKOMENDASI</a:t>
                      </a:r>
                    </a:p>
                  </a:txBody>
                  <a:tcPr anchor="ctr">
                    <a:solidFill>
                      <a:srgbClr val="FF6699"/>
                    </a:solidFill>
                  </a:tcPr>
                </a:tc>
                <a:extLst>
                  <a:ext uri="{0D108BD9-81ED-4DB2-BD59-A6C34878D82A}">
                    <a16:rowId xmlns:a16="http://schemas.microsoft.com/office/drawing/2014/main" val="10000"/>
                  </a:ext>
                </a:extLst>
              </a:tr>
              <a:tr h="550522">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Kebakaran</a:t>
                      </a:r>
                      <a:r>
                        <a:rPr lang="en-US" sz="1100" b="1" dirty="0">
                          <a:effectLst/>
                          <a:latin typeface="Trebuchet MS" panose="020B0603020202020204" pitchFamily="34" charset="0"/>
                          <a:ea typeface="Calibri" panose="020F0502020204030204" pitchFamily="34" charset="0"/>
                          <a:cs typeface="Tahoma" panose="020B0604030504040204" pitchFamily="34" charset="0"/>
                        </a:rPr>
                        <a:t> Mobil dan Gedung</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Satu unit </a:t>
                      </a:r>
                      <a:r>
                        <a:rPr lang="en-US" sz="1100" dirty="0" err="1">
                          <a:effectLst/>
                          <a:latin typeface="Trebuchet MS" panose="020B0603020202020204" pitchFamily="34" charset="0"/>
                          <a:ea typeface="Calibri" panose="020F0502020204030204" pitchFamily="34" charset="0"/>
                          <a:cs typeface="Tahoma" panose="020B0604030504040204" pitchFamily="34" charset="0"/>
                        </a:rPr>
                        <a:t>rumah</a:t>
                      </a:r>
                      <a:r>
                        <a:rPr lang="en-US" sz="1100" dirty="0">
                          <a:effectLst/>
                          <a:latin typeface="Trebuchet MS" panose="020B0603020202020204" pitchFamily="34" charset="0"/>
                          <a:ea typeface="Calibri" panose="020F0502020204030204" pitchFamily="34" charset="0"/>
                          <a:cs typeface="Tahoma" panose="020B0604030504040204" pitchFamily="34" charset="0"/>
                        </a:rPr>
                        <a:t> dan Gudang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pelaminan</a:t>
                      </a:r>
                      <a:r>
                        <a:rPr lang="en-US" sz="1100" dirty="0">
                          <a:effectLst/>
                          <a:latin typeface="Trebuchet MS" panose="020B0603020202020204" pitchFamily="34" charset="0"/>
                          <a:ea typeface="Calibri" panose="020F0502020204030204" pitchFamily="34" charset="0"/>
                          <a:cs typeface="Tahoma" panose="020B0604030504040204" pitchFamily="34" charset="0"/>
                        </a:rPr>
                        <a:t>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Kec</a:t>
                      </a:r>
                      <a:r>
                        <a:rPr lang="en-US" sz="1100" dirty="0">
                          <a:effectLst/>
                          <a:latin typeface="Trebuchet MS" panose="020B0603020202020204" pitchFamily="34" charset="0"/>
                          <a:ea typeface="Calibri" panose="020F0502020204030204" pitchFamily="34" charset="0"/>
                          <a:cs typeface="Tahoma" panose="020B0604030504040204" pitchFamily="34" charset="0"/>
                        </a:rPr>
                        <a:t>. Sail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terbakar</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Kamis</a:t>
                      </a:r>
                      <a:r>
                        <a:rPr lang="en-US" sz="1100" dirty="0">
                          <a:effectLst/>
                          <a:latin typeface="Trebuchet MS" panose="020B0603020202020204" pitchFamily="34" charset="0"/>
                          <a:ea typeface="Calibri" panose="020F0502020204030204" pitchFamily="34" charset="0"/>
                          <a:cs typeface="Tahoma" panose="020B0604030504040204" pitchFamily="34" charset="0"/>
                        </a:rPr>
                        <a:t> (1/8).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Penyebab</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kebakaran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diduga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akibat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hubungan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pendek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arus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listrik</a:t>
                      </a:r>
                      <a:r>
                        <a:rPr lang="en-US" sz="1100" dirty="0">
                          <a:effectLst/>
                          <a:latin typeface="Trebuchet MS" panose="020B0603020202020204" pitchFamily="34" charset="0"/>
                          <a:ea typeface="Calibri" panose="020F0502020204030204" pitchFamily="34" charset="0"/>
                          <a:cs typeface="Tahoma" panose="020B0604030504040204" pitchFamily="34" charset="0"/>
                        </a:rPr>
                        <a:t> dan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kerugian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akibat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kebakaran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belum</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bisa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ditaksir</a:t>
                      </a:r>
                      <a:r>
                        <a:rPr lang="en-US" sz="1100" dirty="0">
                          <a:effectLst/>
                          <a:latin typeface="Trebuchet MS" panose="020B0603020202020204" pitchFamily="34" charset="0"/>
                          <a:ea typeface="Calibri" panose="020F0502020204030204" pitchFamily="34" charset="0"/>
                          <a:cs typeface="Tahoma" panose="020B0604030504040204" pitchFamily="34" charset="0"/>
                        </a:rPr>
                        <a:t>. DPKP Kota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menerjunkan</a:t>
                      </a:r>
                      <a:r>
                        <a:rPr lang="en-US" sz="1100" dirty="0">
                          <a:effectLst/>
                          <a:latin typeface="Trebuchet MS" panose="020B0603020202020204" pitchFamily="34" charset="0"/>
                          <a:ea typeface="Calibri" panose="020F0502020204030204" pitchFamily="34" charset="0"/>
                          <a:cs typeface="Tahoma" panose="020B0604030504040204" pitchFamily="34" charset="0"/>
                        </a:rPr>
                        <a:t> 7 </a:t>
                      </a:r>
                      <a:r>
                        <a:rPr lang="en-US" sz="1100" dirty="0" err="1">
                          <a:effectLst/>
                          <a:latin typeface="Trebuchet MS" panose="020B0603020202020204" pitchFamily="34" charset="0"/>
                          <a:ea typeface="Calibri" panose="020F0502020204030204" pitchFamily="34" charset="0"/>
                          <a:cs typeface="Tahoma" panose="020B0604030504040204" pitchFamily="34" charset="0"/>
                        </a:rPr>
                        <a:t>mobil</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pemadam</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kebakaran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untuk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mengevakuasi</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4</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defRPr/>
                      </a:pPr>
                      <a:r>
                        <a:rPr lang="en-US" sz="1100" dirty="0">
                          <a:effectLst/>
                          <a:latin typeface="Calibri" panose="020F0502020204030204" pitchFamily="34" charset="0"/>
                          <a:ea typeface="Calibri" panose="020F0502020204030204" pitchFamily="34" charset="0"/>
                          <a:cs typeface="Times New Roman" panose="02020603050405020304" pitchFamily="18" charset="0"/>
                        </a:rPr>
                        <a:t>………………………………</a:t>
                      </a:r>
                      <a:endParaRPr lang="id-ID"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100" dirty="0">
                        <a:effectLst/>
                        <a:latin typeface="Trebuchet MS" panose="020B060302020202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0"/>
                        </a:spcAft>
                        <a:buClrTx/>
                        <a:buSzTx/>
                        <a:buFontTx/>
                        <a:buNone/>
                        <a:defRPr/>
                      </a:pPr>
                      <a:endParaRPr lang="en-US" sz="1100" dirty="0">
                        <a:effectLst/>
                        <a:latin typeface="Trebuchet MS" panose="020B060302020202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0"/>
                        </a:spcAft>
                        <a:buClrTx/>
                        <a:buSzTx/>
                        <a:buFontTx/>
                        <a:buNone/>
                        <a:defRPr/>
                      </a:pPr>
                      <a:endParaRPr lang="en-US" sz="1100" dirty="0">
                        <a:effectLst/>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98887931"/>
                  </a:ext>
                </a:extLst>
              </a:tr>
              <a:tr h="550522">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Karhutla</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Mahasiswa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Universitas</a:t>
                      </a:r>
                      <a:r>
                        <a:rPr lang="en-US" sz="1100" dirty="0">
                          <a:effectLst/>
                          <a:latin typeface="Trebuchet MS" panose="020B0603020202020204" pitchFamily="34" charset="0"/>
                          <a:ea typeface="Calibri" panose="020F0502020204030204" pitchFamily="34" charset="0"/>
                          <a:cs typeface="Tahoma" panose="020B0604030504040204" pitchFamily="34" charset="0"/>
                        </a:rPr>
                        <a:t> Riau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menggelar</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aksi</a:t>
                      </a:r>
                      <a:r>
                        <a:rPr lang="en-US" sz="1100" dirty="0">
                          <a:effectLst/>
                          <a:latin typeface="Trebuchet MS" panose="020B0603020202020204" pitchFamily="34" charset="0"/>
                          <a:ea typeface="Calibri" panose="020F0502020204030204" pitchFamily="34" charset="0"/>
                          <a:cs typeface="Tahoma" panose="020B0604030504040204" pitchFamily="34" charset="0"/>
                        </a:rPr>
                        <a:t>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depan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kantor</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Gubernur</a:t>
                      </a:r>
                      <a:r>
                        <a:rPr lang="en-US" sz="1100" dirty="0">
                          <a:effectLst/>
                          <a:latin typeface="Trebuchet MS" panose="020B0603020202020204" pitchFamily="34" charset="0"/>
                          <a:ea typeface="Calibri" panose="020F0502020204030204" pitchFamily="34" charset="0"/>
                          <a:cs typeface="Tahoma" panose="020B0604030504040204" pitchFamily="34" charset="0"/>
                        </a:rPr>
                        <a:t> Riau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terkait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kabut</a:t>
                      </a:r>
                      <a:r>
                        <a:rPr lang="en-US" sz="1100" dirty="0">
                          <a:effectLst/>
                          <a:latin typeface="Trebuchet MS" panose="020B0603020202020204" pitchFamily="34" charset="0"/>
                          <a:ea typeface="Calibri" panose="020F0502020204030204" pitchFamily="34" charset="0"/>
                          <a:cs typeface="Tahoma" panose="020B0604030504040204" pitchFamily="34" charset="0"/>
                        </a:rPr>
                        <a:t> asap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mengepung</a:t>
                      </a:r>
                      <a:r>
                        <a:rPr lang="en-US" sz="1100" dirty="0">
                          <a:effectLst/>
                          <a:latin typeface="Trebuchet MS" panose="020B0603020202020204" pitchFamily="34" charset="0"/>
                          <a:ea typeface="Calibri" panose="020F0502020204030204" pitchFamily="34" charset="0"/>
                          <a:cs typeface="Tahoma" panose="020B0604030504040204" pitchFamily="34" charset="0"/>
                        </a:rPr>
                        <a:t> wilayah Riau,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Senin</a:t>
                      </a:r>
                      <a:r>
                        <a:rPr lang="en-US" sz="1100" dirty="0">
                          <a:effectLst/>
                          <a:latin typeface="Trebuchet MS" panose="020B0603020202020204" pitchFamily="34" charset="0"/>
                          <a:ea typeface="Calibri" panose="020F0502020204030204" pitchFamily="34" charset="0"/>
                          <a:cs typeface="Tahoma" panose="020B0604030504040204" pitchFamily="34" charset="0"/>
                        </a:rPr>
                        <a:t> (5/8).</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2</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defRPr/>
                      </a:pPr>
                      <a:r>
                        <a:rPr lang="en-US" sz="1100" dirty="0">
                          <a:effectLst/>
                          <a:latin typeface="Calibri" panose="020F0502020204030204" pitchFamily="34" charset="0"/>
                          <a:ea typeface="Calibri" panose="020F0502020204030204" pitchFamily="34" charset="0"/>
                          <a:cs typeface="Times New Roman" panose="02020603050405020304" pitchFamily="18" charset="0"/>
                        </a:rPr>
                        <a:t>………………………………</a:t>
                      </a:r>
                      <a:endParaRPr lang="id-ID"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100" dirty="0">
                        <a:effectLst/>
                        <a:latin typeface="Trebuchet MS" panose="020B060302020202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0"/>
                        </a:spcAft>
                        <a:buClrTx/>
                        <a:buSzTx/>
                        <a:buFontTx/>
                        <a:buNone/>
                        <a:defRPr/>
                      </a:pPr>
                      <a:endParaRPr lang="en-US" sz="1100" dirty="0">
                        <a:effectLst/>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68477409"/>
                  </a:ext>
                </a:extLst>
              </a:tr>
            </a:tbl>
          </a:graphicData>
        </a:graphic>
      </p:graphicFrame>
      <p:sp>
        <p:nvSpPr>
          <p:cNvPr id="13"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35</a:t>
            </a:fld>
            <a:endParaRPr lang="id-ID" sz="1600" dirty="0">
              <a:solidFill>
                <a:schemeClr val="tx1"/>
              </a:solidFill>
              <a:latin typeface="Trebuchet MS" panose="020B0603020202020204" pitchFamily="34" charset="0"/>
            </a:endParaRPr>
          </a:p>
        </p:txBody>
      </p:sp>
      <p:grpSp>
        <p:nvGrpSpPr>
          <p:cNvPr id="10" name="Group 9">
            <a:extLst>
              <a:ext uri="{FF2B5EF4-FFF2-40B4-BE49-F238E27FC236}">
                <a16:creationId xmlns:a16="http://schemas.microsoft.com/office/drawing/2014/main" id="{19DF10A5-B462-4141-8C58-B047EEBF3112}"/>
              </a:ext>
            </a:extLst>
          </p:cNvPr>
          <p:cNvGrpSpPr/>
          <p:nvPr/>
        </p:nvGrpSpPr>
        <p:grpSpPr>
          <a:xfrm>
            <a:off x="10420471" y="52298"/>
            <a:ext cx="1750747" cy="581025"/>
            <a:chOff x="8169011" y="323859"/>
            <a:chExt cx="1750747" cy="581025"/>
          </a:xfrm>
        </p:grpSpPr>
        <p:grpSp>
          <p:nvGrpSpPr>
            <p:cNvPr id="15" name="Group 14">
              <a:extLst>
                <a:ext uri="{FF2B5EF4-FFF2-40B4-BE49-F238E27FC236}">
                  <a16:creationId xmlns:a16="http://schemas.microsoft.com/office/drawing/2014/main" id="{17B65604-35CD-4124-BC2F-6ED42D521FF6}"/>
                </a:ext>
              </a:extLst>
            </p:cNvPr>
            <p:cNvGrpSpPr/>
            <p:nvPr/>
          </p:nvGrpSpPr>
          <p:grpSpPr>
            <a:xfrm>
              <a:off x="8169011" y="323859"/>
              <a:ext cx="1750747" cy="581025"/>
              <a:chOff x="8169011" y="323859"/>
              <a:chExt cx="1750747" cy="581025"/>
            </a:xfrm>
          </p:grpSpPr>
          <p:pic>
            <p:nvPicPr>
              <p:cNvPr id="17" name="Picture 1">
                <a:extLst>
                  <a:ext uri="{FF2B5EF4-FFF2-40B4-BE49-F238E27FC236}">
                    <a16:creationId xmlns:a16="http://schemas.microsoft.com/office/drawing/2014/main" id="{D5CFBAFF-0465-4272-906A-3850ECD0E9B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 Placeholder 1">
                <a:extLst>
                  <a:ext uri="{FF2B5EF4-FFF2-40B4-BE49-F238E27FC236}">
                    <a16:creationId xmlns:a16="http://schemas.microsoft.com/office/drawing/2014/main" id="{E52ABC72-8267-4ADF-91BF-11ED8E20EF78}"/>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16" name="Text Placeholder 1">
              <a:extLst>
                <a:ext uri="{FF2B5EF4-FFF2-40B4-BE49-F238E27FC236}">
                  <a16:creationId xmlns:a16="http://schemas.microsoft.com/office/drawing/2014/main" id="{A10D65DD-286A-4566-BEA1-401D29982FEE}"/>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extLst>
      <p:ext uri="{BB962C8B-B14F-4D97-AF65-F5344CB8AC3E}">
        <p14:creationId xmlns:p14="http://schemas.microsoft.com/office/powerpoint/2010/main" val="5938750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p:cNvSpPr>
            <a:spLocks noGrp="1"/>
          </p:cNvSpPr>
          <p:nvPr>
            <p:ph type="title"/>
          </p:nvPr>
        </p:nvSpPr>
        <p:spPr>
          <a:xfrm>
            <a:off x="0" y="0"/>
            <a:ext cx="5588000" cy="480131"/>
          </a:xfrm>
        </p:spPr>
        <p:txBody>
          <a:bodyPr wrap="square">
            <a:spAutoFit/>
          </a:bodyPr>
          <a:lstStyle/>
          <a:p>
            <a:r>
              <a:rPr lang="en-US" sz="2800" b="1" dirty="0">
                <a:effectLst>
                  <a:outerShdw blurRad="38100" dist="38100" dir="2700000" algn="tl">
                    <a:srgbClr val="000000">
                      <a:alpha val="43137"/>
                    </a:srgbClr>
                  </a:outerShdw>
                </a:effectLst>
                <a:latin typeface="Trebuchet MS" panose="020B0603020202020204" pitchFamily="34" charset="0"/>
              </a:rPr>
              <a:t>LINGKUNGAN &amp; SATWA</a:t>
            </a:r>
            <a:endParaRPr lang="id-ID" sz="2800" b="1" dirty="0">
              <a:effectLst>
                <a:outerShdw blurRad="38100" dist="38100" dir="2700000" algn="tl">
                  <a:srgbClr val="000000">
                    <a:alpha val="43137"/>
                  </a:srgbClr>
                </a:outerShdw>
              </a:effectLst>
              <a:latin typeface="Trebuchet MS" panose="020B0603020202020204"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3359257060"/>
              </p:ext>
            </p:extLst>
          </p:nvPr>
        </p:nvGraphicFramePr>
        <p:xfrm>
          <a:off x="242618" y="805350"/>
          <a:ext cx="11706764" cy="1364855"/>
        </p:xfrm>
        <a:graphic>
          <a:graphicData uri="http://schemas.openxmlformats.org/drawingml/2006/table">
            <a:tbl>
              <a:tblPr firstRow="1" bandRow="1">
                <a:tableStyleId>{5C22544A-7EE6-4342-B048-85BDC9FD1C3A}</a:tableStyleId>
              </a:tblPr>
              <a:tblGrid>
                <a:gridCol w="1648992">
                  <a:extLst>
                    <a:ext uri="{9D8B030D-6E8A-4147-A177-3AD203B41FA5}">
                      <a16:colId xmlns:a16="http://schemas.microsoft.com/office/drawing/2014/main" val="20000"/>
                    </a:ext>
                  </a:extLst>
                </a:gridCol>
                <a:gridCol w="5395881">
                  <a:extLst>
                    <a:ext uri="{9D8B030D-6E8A-4147-A177-3AD203B41FA5}">
                      <a16:colId xmlns:a16="http://schemas.microsoft.com/office/drawing/2014/main" val="20001"/>
                    </a:ext>
                  </a:extLst>
                </a:gridCol>
                <a:gridCol w="1080654">
                  <a:extLst>
                    <a:ext uri="{9D8B030D-6E8A-4147-A177-3AD203B41FA5}">
                      <a16:colId xmlns:a16="http://schemas.microsoft.com/office/drawing/2014/main" val="20002"/>
                    </a:ext>
                  </a:extLst>
                </a:gridCol>
                <a:gridCol w="3581237">
                  <a:extLst>
                    <a:ext uri="{9D8B030D-6E8A-4147-A177-3AD203B41FA5}">
                      <a16:colId xmlns:a16="http://schemas.microsoft.com/office/drawing/2014/main" val="20003"/>
                    </a:ext>
                  </a:extLst>
                </a:gridCol>
              </a:tblGrid>
              <a:tr h="476871">
                <a:tc>
                  <a:txBody>
                    <a:bodyPr/>
                    <a:lstStyle/>
                    <a:p>
                      <a:pPr algn="ctr"/>
                      <a:r>
                        <a:rPr lang="en-ID" sz="1300" dirty="0">
                          <a:solidFill>
                            <a:schemeClr val="bg1"/>
                          </a:solidFill>
                          <a:latin typeface="Trebuchet MS" panose="020B0603020202020204" pitchFamily="34" charset="0"/>
                        </a:rPr>
                        <a:t>SUB SEKTOR</a:t>
                      </a:r>
                    </a:p>
                  </a:txBody>
                  <a:tcPr anchor="ctr">
                    <a:solidFill>
                      <a:srgbClr val="CC6600"/>
                    </a:solidFill>
                  </a:tcPr>
                </a:tc>
                <a:tc>
                  <a:txBody>
                    <a:bodyPr/>
                    <a:lstStyle/>
                    <a:p>
                      <a:pPr algn="ctr"/>
                      <a:r>
                        <a:rPr lang="en-ID" sz="1300" dirty="0">
                          <a:solidFill>
                            <a:schemeClr val="bg1"/>
                          </a:solidFill>
                          <a:latin typeface="Trebuchet MS" panose="020B0603020202020204" pitchFamily="34" charset="0"/>
                        </a:rPr>
                        <a:t>PERSOALAN</a:t>
                      </a:r>
                    </a:p>
                  </a:txBody>
                  <a:tcPr anchor="ctr">
                    <a:solidFill>
                      <a:srgbClr val="CC66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solidFill>
                            <a:schemeClr val="bg1"/>
                          </a:solidFill>
                          <a:latin typeface="Trebuchet MS" panose="020B0603020202020204" pitchFamily="34" charset="0"/>
                        </a:rPr>
                        <a:t>EKSPOS</a:t>
                      </a:r>
                    </a:p>
                  </a:txBody>
                  <a:tcPr anchor="ctr">
                    <a:solidFill>
                      <a:srgbClr val="CC6600"/>
                    </a:solidFill>
                  </a:tcPr>
                </a:tc>
                <a:tc>
                  <a:txBody>
                    <a:bodyPr/>
                    <a:lstStyle/>
                    <a:p>
                      <a:pPr algn="ctr"/>
                      <a:r>
                        <a:rPr lang="en-ID" sz="1300" dirty="0">
                          <a:solidFill>
                            <a:schemeClr val="bg1"/>
                          </a:solidFill>
                          <a:latin typeface="Trebuchet MS" panose="020B0603020202020204" pitchFamily="34" charset="0"/>
                        </a:rPr>
                        <a:t>REKOMENDASI</a:t>
                      </a:r>
                    </a:p>
                  </a:txBody>
                  <a:tcPr anchor="ctr">
                    <a:solidFill>
                      <a:srgbClr val="CC6600"/>
                    </a:solidFill>
                  </a:tcPr>
                </a:tc>
                <a:extLst>
                  <a:ext uri="{0D108BD9-81ED-4DB2-BD59-A6C34878D82A}">
                    <a16:rowId xmlns:a16="http://schemas.microsoft.com/office/drawing/2014/main" val="10000"/>
                  </a:ext>
                </a:extLst>
              </a:tr>
              <a:tr h="550522">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Perdagangan</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Satwa</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dirty="0" err="1">
                          <a:effectLst/>
                          <a:latin typeface="Trebuchet MS" panose="020B0603020202020204" pitchFamily="34" charset="0"/>
                          <a:ea typeface="Calibri" panose="020F0502020204030204" pitchFamily="34" charset="0"/>
                          <a:cs typeface="Tahoma" panose="020B0604030504040204" pitchFamily="34" charset="0"/>
                        </a:rPr>
                        <a:t>Polda</a:t>
                      </a:r>
                      <a:r>
                        <a:rPr lang="en-US" sz="1100" dirty="0">
                          <a:effectLst/>
                          <a:latin typeface="Trebuchet MS" panose="020B0603020202020204" pitchFamily="34" charset="0"/>
                          <a:ea typeface="Calibri" panose="020F0502020204030204" pitchFamily="34" charset="0"/>
                          <a:cs typeface="Tahoma" panose="020B0604030504040204" pitchFamily="34" charset="0"/>
                        </a:rPr>
                        <a:t> Riau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mengamankan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dua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pelaku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perdagangan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satwa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ilegal</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inisial</a:t>
                      </a:r>
                      <a:r>
                        <a:rPr lang="en-US" sz="1100" dirty="0">
                          <a:effectLst/>
                          <a:latin typeface="Trebuchet MS" panose="020B0603020202020204" pitchFamily="34" charset="0"/>
                          <a:ea typeface="Calibri" panose="020F0502020204030204" pitchFamily="34" charset="0"/>
                          <a:cs typeface="Tahoma" panose="020B0604030504040204" pitchFamily="34" charset="0"/>
                        </a:rPr>
                        <a:t> JM dan IG, di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Pekanbaru</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Selasa</a:t>
                      </a:r>
                      <a:r>
                        <a:rPr lang="en-US" sz="1100" dirty="0">
                          <a:effectLst/>
                          <a:latin typeface="Trebuchet MS" panose="020B0603020202020204" pitchFamily="34" charset="0"/>
                          <a:ea typeface="Calibri" panose="020F0502020204030204" pitchFamily="34" charset="0"/>
                          <a:cs typeface="Tahoma" panose="020B0604030504040204" pitchFamily="34" charset="0"/>
                        </a:rPr>
                        <a:t> (30/7).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Keduanya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merupakan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warga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Dumai</a:t>
                      </a:r>
                      <a:r>
                        <a:rPr lang="en-US" sz="1100" dirty="0">
                          <a:effectLst/>
                          <a:latin typeface="Trebuchet MS" panose="020B0603020202020204" pitchFamily="34" charset="0"/>
                          <a:ea typeface="Calibri" panose="020F0502020204030204" pitchFamily="34" charset="0"/>
                          <a:cs typeface="Tahoma" panose="020B0604030504040204" pitchFamily="34" charset="0"/>
                        </a:rPr>
                        <a:t> dan Indragiri </a:t>
                      </a:r>
                      <a:r>
                        <a:rPr lang="en-US" sz="1100" dirty="0" err="1">
                          <a:effectLst/>
                          <a:latin typeface="Trebuchet MS" panose="020B0603020202020204" pitchFamily="34" charset="0"/>
                          <a:ea typeface="Calibri" panose="020F0502020204030204" pitchFamily="34" charset="0"/>
                          <a:cs typeface="Tahoma" panose="020B0604030504040204" pitchFamily="34" charset="0"/>
                        </a:rPr>
                        <a:t>Hilir</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hendak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bertransaksi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jual</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beli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satwa</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Kabid</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Humas</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Polda</a:t>
                      </a:r>
                      <a:r>
                        <a:rPr lang="en-US" sz="1100" dirty="0">
                          <a:effectLst/>
                          <a:latin typeface="Trebuchet MS" panose="020B0603020202020204" pitchFamily="34" charset="0"/>
                          <a:ea typeface="Calibri" panose="020F0502020204030204" pitchFamily="34" charset="0"/>
                          <a:cs typeface="Tahoma" panose="020B0604030504040204" pitchFamily="34" charset="0"/>
                        </a:rPr>
                        <a:t> Riau </a:t>
                      </a:r>
                      <a:r>
                        <a:rPr lang="en-US" sz="1100" dirty="0" err="1">
                          <a:effectLst/>
                          <a:latin typeface="Trebuchet MS" panose="020B0603020202020204" pitchFamily="34" charset="0"/>
                          <a:ea typeface="Calibri" panose="020F0502020204030204" pitchFamily="34" charset="0"/>
                          <a:cs typeface="Tahoma" panose="020B0604030504040204" pitchFamily="34" charset="0"/>
                        </a:rPr>
                        <a:t>Kombes</a:t>
                      </a:r>
                      <a:r>
                        <a:rPr lang="en-US" sz="1100" dirty="0">
                          <a:effectLst/>
                          <a:latin typeface="Trebuchet MS" panose="020B0603020202020204" pitchFamily="34" charset="0"/>
                          <a:ea typeface="Calibri" panose="020F0502020204030204" pitchFamily="34" charset="0"/>
                          <a:cs typeface="Tahoma" panose="020B0604030504040204" pitchFamily="34" charset="0"/>
                        </a:rPr>
                        <a:t> Pol </a:t>
                      </a:r>
                      <a:r>
                        <a:rPr lang="en-US" sz="1100" dirty="0" err="1">
                          <a:effectLst/>
                          <a:latin typeface="Trebuchet MS" panose="020B0603020202020204" pitchFamily="34" charset="0"/>
                          <a:ea typeface="Calibri" panose="020F0502020204030204" pitchFamily="34" charset="0"/>
                          <a:cs typeface="Tahoma" panose="020B0604030504040204" pitchFamily="34" charset="0"/>
                        </a:rPr>
                        <a:t>Sunarto</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pengungkapan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ini</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merupakan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bentuk</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komitmen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aparat</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kepolisian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dalam</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menegakkan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aturan</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tentang</a:t>
                      </a:r>
                      <a:r>
                        <a:rPr lang="en-US" sz="1100" dirty="0">
                          <a:effectLst/>
                          <a:latin typeface="Trebuchet MS" panose="020B0603020202020204" pitchFamily="34" charset="0"/>
                          <a:ea typeface="Calibri" panose="020F0502020204030204" pitchFamily="34" charset="0"/>
                          <a:cs typeface="Tahoma" panose="020B0604030504040204" pitchFamily="34" charset="0"/>
                        </a:rPr>
                        <a:t> </a:t>
                      </a:r>
                      <a:r>
                        <a:rPr lang="en-US" sz="1100" dirty="0" err="1">
                          <a:effectLst/>
                          <a:latin typeface="Trebuchet MS" panose="020B0603020202020204" pitchFamily="34" charset="0"/>
                          <a:ea typeface="Calibri" panose="020F0502020204030204" pitchFamily="34" charset="0"/>
                          <a:cs typeface="Tahoma" panose="020B0604030504040204" pitchFamily="34" charset="0"/>
                        </a:rPr>
                        <a:t>hewan</a:t>
                      </a:r>
                      <a:r>
                        <a:rPr lang="en-US" sz="1100" dirty="0">
                          <a:effectLst/>
                          <a:latin typeface="Trebuchet MS" panose="020B0603020202020204" pitchFamily="34" charset="0"/>
                          <a:ea typeface="Calibri" panose="020F0502020204030204" pitchFamily="34" charset="0"/>
                          <a:cs typeface="Tahoma" panose="020B0604030504040204" pitchFamily="34" charset="0"/>
                        </a:rPr>
                        <a:t> yang </a:t>
                      </a:r>
                      <a:r>
                        <a:rPr lang="en-US" sz="1100" dirty="0" err="1">
                          <a:effectLst/>
                          <a:latin typeface="Trebuchet MS" panose="020B0603020202020204" pitchFamily="34" charset="0"/>
                          <a:ea typeface="Calibri" panose="020F0502020204030204" pitchFamily="34" charset="0"/>
                          <a:cs typeface="Tahoma" panose="020B0604030504040204" pitchFamily="34" charset="0"/>
                        </a:rPr>
                        <a:t>dilindungi</a:t>
                      </a:r>
                      <a:r>
                        <a:rPr lang="en-US" sz="1100" dirty="0">
                          <a:effectLst/>
                          <a:latin typeface="Trebuchet MS" panose="020B0603020202020204" pitchFamily="34" charset="0"/>
                          <a:ea typeface="Calibri" panose="020F0502020204030204" pitchFamily="34" charset="0"/>
                          <a:cs typeface="Tahoma" panose="020B0604030504040204" pitchFamily="34"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1</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defRPr/>
                      </a:pPr>
                      <a:r>
                        <a:rPr lang="en-US" sz="1100" dirty="0">
                          <a:effectLst/>
                          <a:latin typeface="Calibri" panose="020F0502020204030204" pitchFamily="34" charset="0"/>
                          <a:ea typeface="Calibri" panose="020F0502020204030204" pitchFamily="34" charset="0"/>
                          <a:cs typeface="Times New Roman" panose="02020603050405020304" pitchFamily="18" charset="0"/>
                        </a:rPr>
                        <a:t>………………………………</a:t>
                      </a:r>
                      <a:endParaRPr lang="id-ID"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100" dirty="0">
                        <a:effectLst/>
                        <a:latin typeface="Trebuchet MS" panose="020B060302020202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0"/>
                        </a:spcAft>
                        <a:buClrTx/>
                        <a:buSzTx/>
                        <a:buFontTx/>
                        <a:buNone/>
                        <a:defRPr/>
                      </a:pPr>
                      <a:endParaRPr lang="en-US" sz="1100" dirty="0">
                        <a:effectLst/>
                        <a:latin typeface="Trebuchet MS" panose="020B060302020202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0"/>
                        </a:spcAft>
                        <a:buClrTx/>
                        <a:buSzTx/>
                        <a:buFontTx/>
                        <a:buNone/>
                        <a:defRPr/>
                      </a:pPr>
                      <a:endParaRPr lang="en-US" sz="1100" dirty="0">
                        <a:effectLst/>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98887931"/>
                  </a:ext>
                </a:extLst>
              </a:tr>
            </a:tbl>
          </a:graphicData>
        </a:graphic>
      </p:graphicFrame>
      <p:sp>
        <p:nvSpPr>
          <p:cNvPr id="13"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36</a:t>
            </a:fld>
            <a:endParaRPr lang="id-ID" sz="1600" dirty="0">
              <a:solidFill>
                <a:schemeClr val="tx1"/>
              </a:solidFill>
              <a:latin typeface="Trebuchet MS" panose="020B0603020202020204" pitchFamily="34" charset="0"/>
            </a:endParaRPr>
          </a:p>
        </p:txBody>
      </p:sp>
      <p:grpSp>
        <p:nvGrpSpPr>
          <p:cNvPr id="10" name="Group 9">
            <a:extLst>
              <a:ext uri="{FF2B5EF4-FFF2-40B4-BE49-F238E27FC236}">
                <a16:creationId xmlns:a16="http://schemas.microsoft.com/office/drawing/2014/main" id="{DA2616F1-6FCA-4825-805E-67B3B2513ED8}"/>
              </a:ext>
            </a:extLst>
          </p:cNvPr>
          <p:cNvGrpSpPr/>
          <p:nvPr/>
        </p:nvGrpSpPr>
        <p:grpSpPr>
          <a:xfrm>
            <a:off x="10420471" y="52298"/>
            <a:ext cx="1750747" cy="581025"/>
            <a:chOff x="8169011" y="323859"/>
            <a:chExt cx="1750747" cy="581025"/>
          </a:xfrm>
        </p:grpSpPr>
        <p:grpSp>
          <p:nvGrpSpPr>
            <p:cNvPr id="15" name="Group 14">
              <a:extLst>
                <a:ext uri="{FF2B5EF4-FFF2-40B4-BE49-F238E27FC236}">
                  <a16:creationId xmlns:a16="http://schemas.microsoft.com/office/drawing/2014/main" id="{E340C3DF-3AE0-4C29-943C-A8C79C7967D9}"/>
                </a:ext>
              </a:extLst>
            </p:cNvPr>
            <p:cNvGrpSpPr/>
            <p:nvPr/>
          </p:nvGrpSpPr>
          <p:grpSpPr>
            <a:xfrm>
              <a:off x="8169011" y="323859"/>
              <a:ext cx="1750747" cy="581025"/>
              <a:chOff x="8169011" y="323859"/>
              <a:chExt cx="1750747" cy="581025"/>
            </a:xfrm>
          </p:grpSpPr>
          <p:pic>
            <p:nvPicPr>
              <p:cNvPr id="17" name="Picture 1">
                <a:extLst>
                  <a:ext uri="{FF2B5EF4-FFF2-40B4-BE49-F238E27FC236}">
                    <a16:creationId xmlns:a16="http://schemas.microsoft.com/office/drawing/2014/main" id="{9CD7B5EA-F791-4CB8-9ECE-D0025953975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 Placeholder 1">
                <a:extLst>
                  <a:ext uri="{FF2B5EF4-FFF2-40B4-BE49-F238E27FC236}">
                    <a16:creationId xmlns:a16="http://schemas.microsoft.com/office/drawing/2014/main" id="{8FB3C2CA-3B89-4924-830D-D18F4B01F1C7}"/>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16" name="Text Placeholder 1">
              <a:extLst>
                <a:ext uri="{FF2B5EF4-FFF2-40B4-BE49-F238E27FC236}">
                  <a16:creationId xmlns:a16="http://schemas.microsoft.com/office/drawing/2014/main" id="{0757F13F-D703-40C6-B183-E04A408080A5}"/>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extLst>
      <p:ext uri="{BB962C8B-B14F-4D97-AF65-F5344CB8AC3E}">
        <p14:creationId xmlns:p14="http://schemas.microsoft.com/office/powerpoint/2010/main" val="8646233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id-ID" sz="2800" b="1" dirty="0">
                <a:effectLst>
                  <a:outerShdw blurRad="38100" dist="38100" dir="2700000" algn="tl">
                    <a:srgbClr val="000000">
                      <a:alpha val="43137"/>
                    </a:srgbClr>
                  </a:outerShdw>
                </a:effectLst>
                <a:latin typeface="Trebuchet MS" panose="020B0603020202020204" pitchFamily="34" charset="0"/>
              </a:rPr>
              <a:t>INFLUENCER</a:t>
            </a:r>
          </a:p>
        </p:txBody>
      </p:sp>
      <p:sp>
        <p:nvSpPr>
          <p:cNvPr id="22" name="Title 1"/>
          <p:cNvSpPr txBox="1"/>
          <p:nvPr/>
        </p:nvSpPr>
        <p:spPr>
          <a:xfrm>
            <a:off x="1732555" y="904139"/>
            <a:ext cx="2917725"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ID" sz="1800" b="1" dirty="0">
                <a:latin typeface="Trebuchet MS" panose="020B0603020202020204" pitchFamily="34" charset="0"/>
              </a:rPr>
              <a:t>KEBENCANAAN</a:t>
            </a:r>
            <a:endParaRPr lang="id-ID" sz="1800" b="1" dirty="0">
              <a:latin typeface="Trebuchet MS" panose="020B0603020202020204" pitchFamily="34" charset="0"/>
            </a:endParaRPr>
          </a:p>
        </p:txBody>
      </p:sp>
      <p:grpSp>
        <p:nvGrpSpPr>
          <p:cNvPr id="30" name="Group 29"/>
          <p:cNvGrpSpPr/>
          <p:nvPr/>
        </p:nvGrpSpPr>
        <p:grpSpPr>
          <a:xfrm>
            <a:off x="517900" y="6182519"/>
            <a:ext cx="2528325" cy="646554"/>
            <a:chOff x="431637" y="6217024"/>
            <a:chExt cx="2528325" cy="646554"/>
          </a:xfrm>
        </p:grpSpPr>
        <p:sp>
          <p:nvSpPr>
            <p:cNvPr id="31" name="Rectangle 30"/>
            <p:cNvSpPr/>
            <p:nvPr/>
          </p:nvSpPr>
          <p:spPr>
            <a:xfrm>
              <a:off x="438261" y="6270032"/>
              <a:ext cx="132522" cy="108357"/>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2" name="Rectangle 31"/>
            <p:cNvSpPr/>
            <p:nvPr/>
          </p:nvSpPr>
          <p:spPr>
            <a:xfrm>
              <a:off x="431637" y="6475440"/>
              <a:ext cx="132522" cy="108357"/>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3" name="Rectangle 32"/>
            <p:cNvSpPr/>
            <p:nvPr/>
          </p:nvSpPr>
          <p:spPr>
            <a:xfrm>
              <a:off x="438265" y="6680848"/>
              <a:ext cx="132522" cy="108357"/>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4" name="TextBox 33"/>
            <p:cNvSpPr txBox="1"/>
            <p:nvPr/>
          </p:nvSpPr>
          <p:spPr>
            <a:xfrm>
              <a:off x="597290" y="6217024"/>
              <a:ext cx="1245704" cy="261610"/>
            </a:xfrm>
            <a:prstGeom prst="rect">
              <a:avLst/>
            </a:prstGeom>
            <a:noFill/>
          </p:spPr>
          <p:txBody>
            <a:bodyPr wrap="square" rtlCol="0">
              <a:spAutoFit/>
            </a:bodyPr>
            <a:lstStyle/>
            <a:p>
              <a:r>
                <a:rPr lang="en-ID" sz="1100" dirty="0" err="1">
                  <a:latin typeface="Trebuchet MS" panose="020B0603020202020204" pitchFamily="34" charset="0"/>
                </a:rPr>
                <a:t>Pemerintah</a:t>
              </a:r>
              <a:endParaRPr lang="en-ID" sz="1100" dirty="0">
                <a:latin typeface="Trebuchet MS" panose="020B0603020202020204" pitchFamily="34" charset="0"/>
              </a:endParaRPr>
            </a:p>
          </p:txBody>
        </p:sp>
        <p:sp>
          <p:nvSpPr>
            <p:cNvPr id="35" name="TextBox 34"/>
            <p:cNvSpPr txBox="1"/>
            <p:nvPr/>
          </p:nvSpPr>
          <p:spPr>
            <a:xfrm>
              <a:off x="603918" y="6395928"/>
              <a:ext cx="1245704" cy="261610"/>
            </a:xfrm>
            <a:prstGeom prst="rect">
              <a:avLst/>
            </a:prstGeom>
            <a:noFill/>
          </p:spPr>
          <p:txBody>
            <a:bodyPr wrap="square" rtlCol="0">
              <a:spAutoFit/>
            </a:bodyPr>
            <a:lstStyle/>
            <a:p>
              <a:r>
                <a:rPr lang="en-ID" sz="1100" dirty="0" err="1">
                  <a:latin typeface="Trebuchet MS" panose="020B0603020202020204" pitchFamily="34" charset="0"/>
                </a:rPr>
                <a:t>Politisi</a:t>
              </a:r>
              <a:endParaRPr lang="en-ID" sz="1100" dirty="0">
                <a:latin typeface="Trebuchet MS" panose="020B0603020202020204" pitchFamily="34" charset="0"/>
              </a:endParaRPr>
            </a:p>
          </p:txBody>
        </p:sp>
        <p:sp>
          <p:nvSpPr>
            <p:cNvPr id="36" name="TextBox 35"/>
            <p:cNvSpPr txBox="1"/>
            <p:nvPr/>
          </p:nvSpPr>
          <p:spPr>
            <a:xfrm>
              <a:off x="590663" y="6594708"/>
              <a:ext cx="1245704" cy="261610"/>
            </a:xfrm>
            <a:prstGeom prst="rect">
              <a:avLst/>
            </a:prstGeom>
            <a:noFill/>
          </p:spPr>
          <p:txBody>
            <a:bodyPr wrap="square" rtlCol="0">
              <a:spAutoFit/>
            </a:bodyPr>
            <a:lstStyle/>
            <a:p>
              <a:r>
                <a:rPr lang="en-ID" sz="1100" dirty="0">
                  <a:latin typeface="Trebuchet MS" panose="020B0603020202020204" pitchFamily="34" charset="0"/>
                </a:rPr>
                <a:t>Masyarakat</a:t>
              </a:r>
            </a:p>
          </p:txBody>
        </p:sp>
        <p:sp>
          <p:nvSpPr>
            <p:cNvPr id="37" name="Rectangle 36"/>
            <p:cNvSpPr/>
            <p:nvPr/>
          </p:nvSpPr>
          <p:spPr>
            <a:xfrm>
              <a:off x="1591205" y="6296536"/>
              <a:ext cx="132522" cy="108357"/>
            </a:xfrm>
            <a:prstGeom prst="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8" name="TextBox 37"/>
            <p:cNvSpPr txBox="1"/>
            <p:nvPr/>
          </p:nvSpPr>
          <p:spPr>
            <a:xfrm>
              <a:off x="1710473" y="6230273"/>
              <a:ext cx="1245704" cy="261610"/>
            </a:xfrm>
            <a:prstGeom prst="rect">
              <a:avLst/>
            </a:prstGeom>
            <a:noFill/>
          </p:spPr>
          <p:txBody>
            <a:bodyPr wrap="square" rtlCol="0">
              <a:spAutoFit/>
            </a:bodyPr>
            <a:lstStyle/>
            <a:p>
              <a:r>
                <a:rPr lang="en-ID" sz="1100" dirty="0" err="1">
                  <a:latin typeface="Trebuchet MS" panose="020B0603020202020204" pitchFamily="34" charset="0"/>
                </a:rPr>
                <a:t>Ormas</a:t>
              </a:r>
              <a:endParaRPr lang="en-ID" sz="1100" dirty="0">
                <a:latin typeface="Trebuchet MS" panose="020B0603020202020204" pitchFamily="34" charset="0"/>
              </a:endParaRPr>
            </a:p>
          </p:txBody>
        </p:sp>
        <p:sp>
          <p:nvSpPr>
            <p:cNvPr id="39" name="Rectangle 38"/>
            <p:cNvSpPr/>
            <p:nvPr/>
          </p:nvSpPr>
          <p:spPr>
            <a:xfrm>
              <a:off x="1600033" y="6482700"/>
              <a:ext cx="132522" cy="108357"/>
            </a:xfrm>
            <a:prstGeom prst="rect">
              <a:avLst/>
            </a:prstGeom>
            <a:solidFill>
              <a:srgbClr val="EF03BC"/>
            </a:solidFill>
            <a:ln>
              <a:solidFill>
                <a:srgbClr val="EF03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0" name="TextBox 39"/>
            <p:cNvSpPr txBox="1"/>
            <p:nvPr/>
          </p:nvSpPr>
          <p:spPr>
            <a:xfrm>
              <a:off x="1714258" y="6417702"/>
              <a:ext cx="1245704" cy="261610"/>
            </a:xfrm>
            <a:prstGeom prst="rect">
              <a:avLst/>
            </a:prstGeom>
            <a:noFill/>
          </p:spPr>
          <p:txBody>
            <a:bodyPr wrap="square" rtlCol="0">
              <a:spAutoFit/>
            </a:bodyPr>
            <a:lstStyle/>
            <a:p>
              <a:r>
                <a:rPr lang="en-ID" sz="1100" dirty="0">
                  <a:latin typeface="Trebuchet MS" panose="020B0603020202020204" pitchFamily="34" charset="0"/>
                </a:rPr>
                <a:t>LSM</a:t>
              </a:r>
            </a:p>
          </p:txBody>
        </p:sp>
        <p:sp>
          <p:nvSpPr>
            <p:cNvPr id="41" name="Rectangle 40"/>
            <p:cNvSpPr/>
            <p:nvPr/>
          </p:nvSpPr>
          <p:spPr>
            <a:xfrm>
              <a:off x="1592155" y="6673594"/>
              <a:ext cx="132522" cy="108357"/>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2" name="TextBox 41"/>
            <p:cNvSpPr txBox="1"/>
            <p:nvPr/>
          </p:nvSpPr>
          <p:spPr>
            <a:xfrm>
              <a:off x="1701011" y="6601968"/>
              <a:ext cx="1245704" cy="261610"/>
            </a:xfrm>
            <a:prstGeom prst="rect">
              <a:avLst/>
            </a:prstGeom>
            <a:noFill/>
          </p:spPr>
          <p:txBody>
            <a:bodyPr wrap="square" rtlCol="0">
              <a:spAutoFit/>
            </a:bodyPr>
            <a:lstStyle/>
            <a:p>
              <a:r>
                <a:rPr lang="en-ID" sz="1100" dirty="0" err="1">
                  <a:latin typeface="Trebuchet MS" panose="020B0603020202020204" pitchFamily="34" charset="0"/>
                </a:rPr>
                <a:t>Akademisi</a:t>
              </a:r>
              <a:endParaRPr lang="en-ID" sz="1100" dirty="0">
                <a:latin typeface="Trebuchet MS" panose="020B0603020202020204" pitchFamily="34" charset="0"/>
              </a:endParaRPr>
            </a:p>
          </p:txBody>
        </p:sp>
      </p:grpSp>
      <p:sp>
        <p:nvSpPr>
          <p:cNvPr id="27"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37</a:t>
            </a:fld>
            <a:endParaRPr lang="id-ID" sz="1600" dirty="0">
              <a:solidFill>
                <a:schemeClr val="tx1"/>
              </a:solidFill>
              <a:latin typeface="Trebuchet MS" panose="020B0603020202020204" pitchFamily="34" charset="0"/>
            </a:endParaRPr>
          </a:p>
        </p:txBody>
      </p:sp>
      <p:graphicFrame>
        <p:nvGraphicFramePr>
          <p:cNvPr id="48" name="Chart 47"/>
          <p:cNvGraphicFramePr/>
          <p:nvPr>
            <p:extLst>
              <p:ext uri="{D42A27DB-BD31-4B8C-83A1-F6EECF244321}">
                <p14:modId xmlns:p14="http://schemas.microsoft.com/office/powerpoint/2010/main" val="3507051232"/>
              </p:ext>
            </p:extLst>
          </p:nvPr>
        </p:nvGraphicFramePr>
        <p:xfrm>
          <a:off x="438261" y="1338625"/>
          <a:ext cx="5545289" cy="4862343"/>
        </p:xfrm>
        <a:graphic>
          <a:graphicData uri="http://schemas.openxmlformats.org/drawingml/2006/chart">
            <c:chart xmlns:c="http://schemas.openxmlformats.org/drawingml/2006/chart" xmlns:r="http://schemas.openxmlformats.org/officeDocument/2006/relationships" r:id="rId2"/>
          </a:graphicData>
        </a:graphic>
      </p:graphicFrame>
      <p:sp>
        <p:nvSpPr>
          <p:cNvPr id="26" name="Title 1">
            <a:extLst>
              <a:ext uri="{FF2B5EF4-FFF2-40B4-BE49-F238E27FC236}">
                <a16:creationId xmlns:a16="http://schemas.microsoft.com/office/drawing/2014/main" id="{D4C0A9A2-CA4D-48F7-A1E6-AF1BF98FA776}"/>
              </a:ext>
            </a:extLst>
          </p:cNvPr>
          <p:cNvSpPr txBox="1"/>
          <p:nvPr/>
        </p:nvSpPr>
        <p:spPr>
          <a:xfrm>
            <a:off x="7502746" y="901840"/>
            <a:ext cx="2917725"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ID" sz="1800" b="1" dirty="0">
                <a:latin typeface="Trebuchet MS" panose="020B0603020202020204" pitchFamily="34" charset="0"/>
              </a:rPr>
              <a:t>LINGKUNGAN &amp; SATWA</a:t>
            </a:r>
            <a:endParaRPr lang="id-ID" sz="1800" b="1" dirty="0">
              <a:latin typeface="Trebuchet MS" panose="020B0603020202020204" pitchFamily="34" charset="0"/>
            </a:endParaRPr>
          </a:p>
        </p:txBody>
      </p:sp>
      <p:graphicFrame>
        <p:nvGraphicFramePr>
          <p:cNvPr id="46" name="Chart 45">
            <a:extLst>
              <a:ext uri="{FF2B5EF4-FFF2-40B4-BE49-F238E27FC236}">
                <a16:creationId xmlns:a16="http://schemas.microsoft.com/office/drawing/2014/main" id="{4D72F500-936A-469A-ACD8-DDC2AD8A07D7}"/>
              </a:ext>
            </a:extLst>
          </p:cNvPr>
          <p:cNvGraphicFramePr/>
          <p:nvPr>
            <p:extLst>
              <p:ext uri="{D42A27DB-BD31-4B8C-83A1-F6EECF244321}">
                <p14:modId xmlns:p14="http://schemas.microsoft.com/office/powerpoint/2010/main" val="2303896087"/>
              </p:ext>
            </p:extLst>
          </p:nvPr>
        </p:nvGraphicFramePr>
        <p:xfrm>
          <a:off x="6208452" y="1336326"/>
          <a:ext cx="5545289" cy="4862343"/>
        </p:xfrm>
        <a:graphic>
          <a:graphicData uri="http://schemas.openxmlformats.org/drawingml/2006/chart">
            <c:chart xmlns:c="http://schemas.openxmlformats.org/drawingml/2006/chart" xmlns:r="http://schemas.openxmlformats.org/officeDocument/2006/relationships" r:id="rId3"/>
          </a:graphicData>
        </a:graphic>
      </p:graphicFrame>
      <p:grpSp>
        <p:nvGrpSpPr>
          <p:cNvPr id="47" name="Group 46">
            <a:extLst>
              <a:ext uri="{FF2B5EF4-FFF2-40B4-BE49-F238E27FC236}">
                <a16:creationId xmlns:a16="http://schemas.microsoft.com/office/drawing/2014/main" id="{2F19EEDC-B828-4F6D-A5E1-8778E8198B41}"/>
              </a:ext>
            </a:extLst>
          </p:cNvPr>
          <p:cNvGrpSpPr/>
          <p:nvPr/>
        </p:nvGrpSpPr>
        <p:grpSpPr>
          <a:xfrm>
            <a:off x="10420471" y="52298"/>
            <a:ext cx="1750747" cy="581025"/>
            <a:chOff x="8169011" y="323859"/>
            <a:chExt cx="1750747" cy="581025"/>
          </a:xfrm>
        </p:grpSpPr>
        <p:grpSp>
          <p:nvGrpSpPr>
            <p:cNvPr id="49" name="Group 48">
              <a:extLst>
                <a:ext uri="{FF2B5EF4-FFF2-40B4-BE49-F238E27FC236}">
                  <a16:creationId xmlns:a16="http://schemas.microsoft.com/office/drawing/2014/main" id="{E31EBA02-C8DB-4ECC-8003-0B5FCF0F7380}"/>
                </a:ext>
              </a:extLst>
            </p:cNvPr>
            <p:cNvGrpSpPr/>
            <p:nvPr/>
          </p:nvGrpSpPr>
          <p:grpSpPr>
            <a:xfrm>
              <a:off x="8169011" y="323859"/>
              <a:ext cx="1750747" cy="581025"/>
              <a:chOff x="8169011" y="323859"/>
              <a:chExt cx="1750747" cy="581025"/>
            </a:xfrm>
          </p:grpSpPr>
          <p:pic>
            <p:nvPicPr>
              <p:cNvPr id="51" name="Picture 1">
                <a:extLst>
                  <a:ext uri="{FF2B5EF4-FFF2-40B4-BE49-F238E27FC236}">
                    <a16:creationId xmlns:a16="http://schemas.microsoft.com/office/drawing/2014/main" id="{FC7A3C4D-AD46-4157-ACBC-2EC4BD3D224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 name="Text Placeholder 1">
                <a:extLst>
                  <a:ext uri="{FF2B5EF4-FFF2-40B4-BE49-F238E27FC236}">
                    <a16:creationId xmlns:a16="http://schemas.microsoft.com/office/drawing/2014/main" id="{2092A717-D6A7-4ABB-86A3-936BF70F1AE6}"/>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50" name="Text Placeholder 1">
              <a:extLst>
                <a:ext uri="{FF2B5EF4-FFF2-40B4-BE49-F238E27FC236}">
                  <a16:creationId xmlns:a16="http://schemas.microsoft.com/office/drawing/2014/main" id="{3B05CB27-2CC2-44E4-8E08-A56B636795A3}"/>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extLst>
      <p:ext uri="{BB962C8B-B14F-4D97-AF65-F5344CB8AC3E}">
        <p14:creationId xmlns:p14="http://schemas.microsoft.com/office/powerpoint/2010/main" val="7247573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Chart 10"/>
          <p:cNvGraphicFramePr/>
          <p:nvPr>
            <p:extLst>
              <p:ext uri="{D42A27DB-BD31-4B8C-83A1-F6EECF244321}">
                <p14:modId xmlns:p14="http://schemas.microsoft.com/office/powerpoint/2010/main" val="355343345"/>
              </p:ext>
            </p:extLst>
          </p:nvPr>
        </p:nvGraphicFramePr>
        <p:xfrm>
          <a:off x="550711" y="1336326"/>
          <a:ext cx="5545289" cy="4862343"/>
        </p:xfrm>
        <a:graphic>
          <a:graphicData uri="http://schemas.openxmlformats.org/drawingml/2006/chart">
            <c:chart xmlns:c="http://schemas.openxmlformats.org/drawingml/2006/chart" xmlns:r="http://schemas.openxmlformats.org/officeDocument/2006/relationships" r:id="rId2"/>
          </a:graphicData>
        </a:graphic>
      </p:graphicFrame>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effectLst>
                  <a:outerShdw blurRad="38100" dist="38100" dir="2700000" algn="tl">
                    <a:srgbClr val="000000">
                      <a:alpha val="43137"/>
                    </a:srgbClr>
                  </a:outerShdw>
                </a:effectLst>
                <a:latin typeface="Trebuchet MS" panose="020B0603020202020204" pitchFamily="34" charset="0"/>
              </a:rPr>
              <a:t>MEDIA INTEREST</a:t>
            </a:r>
            <a:endParaRPr lang="id-ID" sz="2800" b="1" dirty="0">
              <a:effectLst>
                <a:outerShdw blurRad="38100" dist="38100" dir="2700000" algn="tl">
                  <a:srgbClr val="000000">
                    <a:alpha val="43137"/>
                  </a:srgbClr>
                </a:outerShdw>
              </a:effectLst>
              <a:latin typeface="Trebuchet MS" panose="020B0603020202020204" pitchFamily="34" charset="0"/>
            </a:endParaRPr>
          </a:p>
        </p:txBody>
      </p:sp>
      <p:sp>
        <p:nvSpPr>
          <p:cNvPr id="35"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38</a:t>
            </a:fld>
            <a:endParaRPr lang="id-ID" sz="1600" dirty="0">
              <a:solidFill>
                <a:schemeClr val="tx1"/>
              </a:solidFill>
              <a:latin typeface="Trebuchet MS" panose="020B0603020202020204" pitchFamily="34" charset="0"/>
            </a:endParaRPr>
          </a:p>
        </p:txBody>
      </p:sp>
      <p:sp>
        <p:nvSpPr>
          <p:cNvPr id="15" name="Title 1">
            <a:extLst>
              <a:ext uri="{FF2B5EF4-FFF2-40B4-BE49-F238E27FC236}">
                <a16:creationId xmlns:a16="http://schemas.microsoft.com/office/drawing/2014/main" id="{5BBBD8FF-2781-4B3B-946E-44822458784B}"/>
              </a:ext>
            </a:extLst>
          </p:cNvPr>
          <p:cNvSpPr txBox="1">
            <a:spLocks/>
          </p:cNvSpPr>
          <p:nvPr/>
        </p:nvSpPr>
        <p:spPr>
          <a:xfrm>
            <a:off x="1385009" y="901840"/>
            <a:ext cx="3655020"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ID" sz="1800" b="1" dirty="0">
                <a:latin typeface="Trebuchet MS" panose="020B0603020202020204" pitchFamily="34" charset="0"/>
              </a:rPr>
              <a:t>KEBENCANAAN</a:t>
            </a:r>
            <a:endParaRPr lang="id-ID" sz="1800" b="1" dirty="0">
              <a:latin typeface="Trebuchet MS" panose="020B0603020202020204" pitchFamily="34" charset="0"/>
            </a:endParaRPr>
          </a:p>
        </p:txBody>
      </p:sp>
      <p:sp>
        <p:nvSpPr>
          <p:cNvPr id="14" name="Title 1">
            <a:extLst>
              <a:ext uri="{FF2B5EF4-FFF2-40B4-BE49-F238E27FC236}">
                <a16:creationId xmlns:a16="http://schemas.microsoft.com/office/drawing/2014/main" id="{3A53584C-8622-455B-B8DA-1AD3B6093D14}"/>
              </a:ext>
            </a:extLst>
          </p:cNvPr>
          <p:cNvSpPr txBox="1"/>
          <p:nvPr/>
        </p:nvSpPr>
        <p:spPr>
          <a:xfrm>
            <a:off x="7565319" y="901840"/>
            <a:ext cx="2917725"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ID" sz="1800" b="1" dirty="0">
                <a:latin typeface="Trebuchet MS" panose="020B0603020202020204" pitchFamily="34" charset="0"/>
              </a:rPr>
              <a:t>LINGKUNGAN &amp; SATWA</a:t>
            </a:r>
            <a:endParaRPr lang="id-ID" sz="1800" b="1" dirty="0">
              <a:latin typeface="Trebuchet MS" panose="020B0603020202020204" pitchFamily="34" charset="0"/>
            </a:endParaRPr>
          </a:p>
        </p:txBody>
      </p:sp>
      <p:graphicFrame>
        <p:nvGraphicFramePr>
          <p:cNvPr id="16" name="Chart 15">
            <a:extLst>
              <a:ext uri="{FF2B5EF4-FFF2-40B4-BE49-F238E27FC236}">
                <a16:creationId xmlns:a16="http://schemas.microsoft.com/office/drawing/2014/main" id="{232C8811-8ED6-4069-9077-ECD5EFC6F832}"/>
              </a:ext>
            </a:extLst>
          </p:cNvPr>
          <p:cNvGraphicFramePr/>
          <p:nvPr>
            <p:extLst>
              <p:ext uri="{D42A27DB-BD31-4B8C-83A1-F6EECF244321}">
                <p14:modId xmlns:p14="http://schemas.microsoft.com/office/powerpoint/2010/main" val="539774616"/>
              </p:ext>
            </p:extLst>
          </p:nvPr>
        </p:nvGraphicFramePr>
        <p:xfrm>
          <a:off x="6271025" y="1336326"/>
          <a:ext cx="5545289" cy="4862343"/>
        </p:xfrm>
        <a:graphic>
          <a:graphicData uri="http://schemas.openxmlformats.org/drawingml/2006/chart">
            <c:chart xmlns:c="http://schemas.openxmlformats.org/drawingml/2006/chart" xmlns:r="http://schemas.openxmlformats.org/officeDocument/2006/relationships" r:id="rId3"/>
          </a:graphicData>
        </a:graphic>
      </p:graphicFrame>
      <p:grpSp>
        <p:nvGrpSpPr>
          <p:cNvPr id="13" name="Group 12">
            <a:extLst>
              <a:ext uri="{FF2B5EF4-FFF2-40B4-BE49-F238E27FC236}">
                <a16:creationId xmlns:a16="http://schemas.microsoft.com/office/drawing/2014/main" id="{067CD1C4-CD31-4419-93C4-FB7EFB5A6DDE}"/>
              </a:ext>
            </a:extLst>
          </p:cNvPr>
          <p:cNvGrpSpPr/>
          <p:nvPr/>
        </p:nvGrpSpPr>
        <p:grpSpPr>
          <a:xfrm>
            <a:off x="10420471" y="52298"/>
            <a:ext cx="1750747" cy="581025"/>
            <a:chOff x="8169011" y="323859"/>
            <a:chExt cx="1750747" cy="581025"/>
          </a:xfrm>
        </p:grpSpPr>
        <p:grpSp>
          <p:nvGrpSpPr>
            <p:cNvPr id="17" name="Group 16">
              <a:extLst>
                <a:ext uri="{FF2B5EF4-FFF2-40B4-BE49-F238E27FC236}">
                  <a16:creationId xmlns:a16="http://schemas.microsoft.com/office/drawing/2014/main" id="{38182A50-F2C4-45F0-93F5-BD065D4E22BE}"/>
                </a:ext>
              </a:extLst>
            </p:cNvPr>
            <p:cNvGrpSpPr/>
            <p:nvPr/>
          </p:nvGrpSpPr>
          <p:grpSpPr>
            <a:xfrm>
              <a:off x="8169011" y="323859"/>
              <a:ext cx="1750747" cy="581025"/>
              <a:chOff x="8169011" y="323859"/>
              <a:chExt cx="1750747" cy="581025"/>
            </a:xfrm>
          </p:grpSpPr>
          <p:pic>
            <p:nvPicPr>
              <p:cNvPr id="19" name="Picture 1">
                <a:extLst>
                  <a:ext uri="{FF2B5EF4-FFF2-40B4-BE49-F238E27FC236}">
                    <a16:creationId xmlns:a16="http://schemas.microsoft.com/office/drawing/2014/main" id="{EB9C03BC-F30A-442F-9AC2-89AEE2F0628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 Placeholder 1">
                <a:extLst>
                  <a:ext uri="{FF2B5EF4-FFF2-40B4-BE49-F238E27FC236}">
                    <a16:creationId xmlns:a16="http://schemas.microsoft.com/office/drawing/2014/main" id="{F78A338B-C63D-4CA9-BE47-A60FA103D880}"/>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18" name="Text Placeholder 1">
              <a:extLst>
                <a:ext uri="{FF2B5EF4-FFF2-40B4-BE49-F238E27FC236}">
                  <a16:creationId xmlns:a16="http://schemas.microsoft.com/office/drawing/2014/main" id="{B5DCDD80-1F73-44EF-BC44-42879E617863}"/>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extLst>
      <p:ext uri="{BB962C8B-B14F-4D97-AF65-F5344CB8AC3E}">
        <p14:creationId xmlns:p14="http://schemas.microsoft.com/office/powerpoint/2010/main" val="36376444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p:cNvSpPr>
            <a:spLocks noGrp="1"/>
          </p:cNvSpPr>
          <p:nvPr>
            <p:ph type="title"/>
          </p:nvPr>
        </p:nvSpPr>
        <p:spPr>
          <a:xfrm>
            <a:off x="0" y="0"/>
            <a:ext cx="5588000" cy="480131"/>
          </a:xfrm>
        </p:spPr>
        <p:txBody>
          <a:bodyPr wrap="square">
            <a:spAutoFit/>
          </a:bodyPr>
          <a:lstStyle/>
          <a:p>
            <a:r>
              <a:rPr lang="en-US" sz="2800" b="1" dirty="0">
                <a:effectLst>
                  <a:outerShdw blurRad="38100" dist="38100" dir="2700000" algn="tl">
                    <a:srgbClr val="000000">
                      <a:alpha val="43137"/>
                    </a:srgbClr>
                  </a:outerShdw>
                </a:effectLst>
                <a:latin typeface="Trebuchet MS" panose="020B0603020202020204" pitchFamily="34" charset="0"/>
              </a:rPr>
              <a:t>TEKNOLOGI &amp; INFORMASI</a:t>
            </a:r>
            <a:endParaRPr lang="id-ID" sz="2800" b="1" dirty="0">
              <a:effectLst>
                <a:outerShdw blurRad="38100" dist="38100" dir="2700000" algn="tl">
                  <a:srgbClr val="000000">
                    <a:alpha val="43137"/>
                  </a:srgbClr>
                </a:outerShdw>
              </a:effectLst>
              <a:latin typeface="Trebuchet MS" panose="020B0603020202020204"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3840876874"/>
              </p:ext>
            </p:extLst>
          </p:nvPr>
        </p:nvGraphicFramePr>
        <p:xfrm>
          <a:off x="242618" y="805350"/>
          <a:ext cx="11706764" cy="1364855"/>
        </p:xfrm>
        <a:graphic>
          <a:graphicData uri="http://schemas.openxmlformats.org/drawingml/2006/table">
            <a:tbl>
              <a:tblPr firstRow="1" bandRow="1">
                <a:tableStyleId>{5C22544A-7EE6-4342-B048-85BDC9FD1C3A}</a:tableStyleId>
              </a:tblPr>
              <a:tblGrid>
                <a:gridCol w="1648992">
                  <a:extLst>
                    <a:ext uri="{9D8B030D-6E8A-4147-A177-3AD203B41FA5}">
                      <a16:colId xmlns:a16="http://schemas.microsoft.com/office/drawing/2014/main" val="20000"/>
                    </a:ext>
                  </a:extLst>
                </a:gridCol>
                <a:gridCol w="5395881">
                  <a:extLst>
                    <a:ext uri="{9D8B030D-6E8A-4147-A177-3AD203B41FA5}">
                      <a16:colId xmlns:a16="http://schemas.microsoft.com/office/drawing/2014/main" val="20001"/>
                    </a:ext>
                  </a:extLst>
                </a:gridCol>
                <a:gridCol w="1080654">
                  <a:extLst>
                    <a:ext uri="{9D8B030D-6E8A-4147-A177-3AD203B41FA5}">
                      <a16:colId xmlns:a16="http://schemas.microsoft.com/office/drawing/2014/main" val="20002"/>
                    </a:ext>
                  </a:extLst>
                </a:gridCol>
                <a:gridCol w="3581237">
                  <a:extLst>
                    <a:ext uri="{9D8B030D-6E8A-4147-A177-3AD203B41FA5}">
                      <a16:colId xmlns:a16="http://schemas.microsoft.com/office/drawing/2014/main" val="20003"/>
                    </a:ext>
                  </a:extLst>
                </a:gridCol>
              </a:tblGrid>
              <a:tr h="476871">
                <a:tc>
                  <a:txBody>
                    <a:bodyPr/>
                    <a:lstStyle/>
                    <a:p>
                      <a:pPr algn="ctr"/>
                      <a:r>
                        <a:rPr lang="en-ID" sz="1300" dirty="0">
                          <a:solidFill>
                            <a:schemeClr val="bg1"/>
                          </a:solidFill>
                          <a:latin typeface="Trebuchet MS" panose="020B0603020202020204" pitchFamily="34" charset="0"/>
                        </a:rPr>
                        <a:t>SUB SEKTOR</a:t>
                      </a:r>
                    </a:p>
                  </a:txBody>
                  <a:tcPr anchor="ctr">
                    <a:solidFill>
                      <a:schemeClr val="bg1">
                        <a:lumMod val="65000"/>
                      </a:schemeClr>
                    </a:solidFill>
                  </a:tcPr>
                </a:tc>
                <a:tc>
                  <a:txBody>
                    <a:bodyPr/>
                    <a:lstStyle/>
                    <a:p>
                      <a:pPr algn="ctr"/>
                      <a:r>
                        <a:rPr lang="en-ID" sz="1300" dirty="0">
                          <a:solidFill>
                            <a:schemeClr val="bg1"/>
                          </a:solidFill>
                          <a:latin typeface="Trebuchet MS" panose="020B0603020202020204" pitchFamily="34" charset="0"/>
                        </a:rPr>
                        <a:t>PERSOALAN</a:t>
                      </a:r>
                    </a:p>
                  </a:txBody>
                  <a:tcPr anchor="ctr">
                    <a:solidFill>
                      <a:schemeClr val="bg1">
                        <a:lumMod val="6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D" sz="1300" dirty="0">
                          <a:solidFill>
                            <a:schemeClr val="bg1"/>
                          </a:solidFill>
                          <a:latin typeface="Trebuchet MS" panose="020B0603020202020204" pitchFamily="34" charset="0"/>
                        </a:rPr>
                        <a:t>EKSPOS</a:t>
                      </a:r>
                    </a:p>
                  </a:txBody>
                  <a:tcPr anchor="ctr">
                    <a:solidFill>
                      <a:schemeClr val="bg1">
                        <a:lumMod val="65000"/>
                      </a:schemeClr>
                    </a:solidFill>
                  </a:tcPr>
                </a:tc>
                <a:tc>
                  <a:txBody>
                    <a:bodyPr/>
                    <a:lstStyle/>
                    <a:p>
                      <a:pPr algn="ctr"/>
                      <a:r>
                        <a:rPr lang="en-ID" sz="1300" dirty="0">
                          <a:solidFill>
                            <a:schemeClr val="bg1"/>
                          </a:solidFill>
                          <a:latin typeface="Trebuchet MS" panose="020B0603020202020204" pitchFamily="34" charset="0"/>
                        </a:rPr>
                        <a:t>REKOMENDASI</a:t>
                      </a:r>
                    </a:p>
                  </a:txBody>
                  <a:tcPr anchor="ctr">
                    <a:solidFill>
                      <a:schemeClr val="bg1">
                        <a:lumMod val="65000"/>
                      </a:schemeClr>
                    </a:solidFill>
                  </a:tcPr>
                </a:tc>
                <a:extLst>
                  <a:ext uri="{0D108BD9-81ED-4DB2-BD59-A6C34878D82A}">
                    <a16:rowId xmlns:a16="http://schemas.microsoft.com/office/drawing/2014/main" val="10000"/>
                  </a:ext>
                </a:extLst>
              </a:tr>
              <a:tr h="550522">
                <a:tc>
                  <a:txBody>
                    <a:bodyPr/>
                    <a:lstStyle/>
                    <a:p>
                      <a:pPr marL="0" marR="0" algn="ctr">
                        <a:lnSpc>
                          <a:spcPct val="107000"/>
                        </a:lnSpc>
                        <a:spcBef>
                          <a:spcPts val="0"/>
                        </a:spcBef>
                        <a:spcAft>
                          <a:spcPts val="0"/>
                        </a:spcAft>
                      </a:pPr>
                      <a:r>
                        <a:rPr lang="en-US" sz="1100" b="1" dirty="0" err="1">
                          <a:effectLst/>
                          <a:latin typeface="Trebuchet MS" panose="020B0603020202020204" pitchFamily="34" charset="0"/>
                          <a:ea typeface="Calibri" panose="020F0502020204030204" pitchFamily="34" charset="0"/>
                          <a:cs typeface="Tahoma" panose="020B0604030504040204" pitchFamily="34" charset="0"/>
                        </a:rPr>
                        <a:t>Akun</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Medsos</a:t>
                      </a:r>
                      <a:r>
                        <a:rPr lang="en-US" sz="1100" b="1" dirty="0">
                          <a:effectLst/>
                          <a:latin typeface="Trebuchet MS" panose="020B0603020202020204" pitchFamily="34" charset="0"/>
                          <a:ea typeface="Calibri" panose="020F0502020204030204" pitchFamily="34" charset="0"/>
                          <a:cs typeface="Tahoma" panose="020B0604030504040204" pitchFamily="34" charset="0"/>
                        </a:rPr>
                        <a:t>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Wali</a:t>
                      </a:r>
                      <a:r>
                        <a:rPr lang="en-US" sz="1100" b="1" dirty="0">
                          <a:effectLst/>
                          <a:latin typeface="Trebuchet MS" panose="020B0603020202020204" pitchFamily="34" charset="0"/>
                          <a:ea typeface="Calibri" panose="020F0502020204030204" pitchFamily="34" charset="0"/>
                          <a:cs typeface="Tahoma" panose="020B0604030504040204" pitchFamily="34" charset="0"/>
                        </a:rPr>
                        <a:t> Kota </a:t>
                      </a:r>
                      <a:r>
                        <a:rPr lang="en-US" sz="1100" b="1" dirty="0" err="1">
                          <a:effectLst/>
                          <a:latin typeface="Trebuchet MS" panose="020B0603020202020204" pitchFamily="34" charset="0"/>
                          <a:ea typeface="Calibri" panose="020F0502020204030204" pitchFamily="34" charset="0"/>
                          <a:cs typeface="Tahoma" panose="020B0604030504040204" pitchFamily="34" charset="0"/>
                        </a:rPr>
                        <a:t>Diretas</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pPr>
                      <a:r>
                        <a:rPr lang="en-US" sz="1100">
                          <a:effectLst/>
                          <a:latin typeface="Trebuchet MS" panose="020B0603020202020204" pitchFamily="34" charset="0"/>
                          <a:ea typeface="Calibri" panose="020F0502020204030204" pitchFamily="34" charset="0"/>
                          <a:cs typeface="Tahoma" panose="020B0604030504040204" pitchFamily="34" charset="0"/>
                        </a:rPr>
                        <a:t>Akun media sosial Whatsapp milik Wali Kota Pekanbaru, Firdaus, diretas oknum tidak bertanggungjawab. Kepala Bagian Humas Setda Kota Pekanbaru, Mas Irba Sulaiman, mengatakan oknum tersebut meminta sejumlah uang melalui pesan whatsapp. Mas Irba mengimbau masyarakat untuk tidak merespons apabila mendapat pesan tersebut.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Trebuchet MS" panose="020B0603020202020204" pitchFamily="34" charset="0"/>
                          <a:ea typeface="Calibri" panose="020F0502020204030204" pitchFamily="34" charset="0"/>
                          <a:cs typeface="Tahoma" panose="020B0604030504040204" pitchFamily="34" charset="0"/>
                        </a:rPr>
                        <a:t>4</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defRPr/>
                      </a:pPr>
                      <a:r>
                        <a:rPr lang="en-US" sz="1100" dirty="0">
                          <a:effectLst/>
                          <a:latin typeface="Calibri" panose="020F0502020204030204" pitchFamily="34" charset="0"/>
                          <a:ea typeface="Calibri" panose="020F0502020204030204" pitchFamily="34" charset="0"/>
                          <a:cs typeface="Times New Roman" panose="02020603050405020304" pitchFamily="18" charset="0"/>
                        </a:rPr>
                        <a:t>………………………………</a:t>
                      </a:r>
                      <a:endParaRPr lang="id-ID"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100" dirty="0">
                        <a:effectLst/>
                        <a:latin typeface="Trebuchet MS" panose="020B060302020202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0"/>
                        </a:spcAft>
                        <a:buClrTx/>
                        <a:buSzTx/>
                        <a:buFontTx/>
                        <a:buNone/>
                        <a:defRPr/>
                      </a:pPr>
                      <a:endParaRPr lang="en-US" sz="1100" dirty="0">
                        <a:effectLst/>
                        <a:latin typeface="Trebuchet MS" panose="020B060302020202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0"/>
                        </a:spcAft>
                        <a:buClrTx/>
                        <a:buSzTx/>
                        <a:buFontTx/>
                        <a:buNone/>
                        <a:defRPr/>
                      </a:pPr>
                      <a:endParaRPr lang="en-US" sz="1100" dirty="0">
                        <a:effectLst/>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98887931"/>
                  </a:ext>
                </a:extLst>
              </a:tr>
            </a:tbl>
          </a:graphicData>
        </a:graphic>
      </p:graphicFrame>
      <p:sp>
        <p:nvSpPr>
          <p:cNvPr id="13"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39</a:t>
            </a:fld>
            <a:endParaRPr lang="id-ID" sz="1600" dirty="0">
              <a:solidFill>
                <a:schemeClr val="tx1"/>
              </a:solidFill>
              <a:latin typeface="Trebuchet MS" panose="020B0603020202020204" pitchFamily="34" charset="0"/>
            </a:endParaRPr>
          </a:p>
        </p:txBody>
      </p:sp>
      <p:grpSp>
        <p:nvGrpSpPr>
          <p:cNvPr id="10" name="Group 9">
            <a:extLst>
              <a:ext uri="{FF2B5EF4-FFF2-40B4-BE49-F238E27FC236}">
                <a16:creationId xmlns:a16="http://schemas.microsoft.com/office/drawing/2014/main" id="{9B234B95-45F3-4355-9CB5-8408D34AF6C7}"/>
              </a:ext>
            </a:extLst>
          </p:cNvPr>
          <p:cNvGrpSpPr/>
          <p:nvPr/>
        </p:nvGrpSpPr>
        <p:grpSpPr>
          <a:xfrm>
            <a:off x="10420471" y="52298"/>
            <a:ext cx="1750747" cy="581025"/>
            <a:chOff x="8169011" y="323859"/>
            <a:chExt cx="1750747" cy="581025"/>
          </a:xfrm>
        </p:grpSpPr>
        <p:grpSp>
          <p:nvGrpSpPr>
            <p:cNvPr id="15" name="Group 14">
              <a:extLst>
                <a:ext uri="{FF2B5EF4-FFF2-40B4-BE49-F238E27FC236}">
                  <a16:creationId xmlns:a16="http://schemas.microsoft.com/office/drawing/2014/main" id="{79CBC0E5-AF57-494B-B8A8-97CCC0120027}"/>
                </a:ext>
              </a:extLst>
            </p:cNvPr>
            <p:cNvGrpSpPr/>
            <p:nvPr/>
          </p:nvGrpSpPr>
          <p:grpSpPr>
            <a:xfrm>
              <a:off x="8169011" y="323859"/>
              <a:ext cx="1750747" cy="581025"/>
              <a:chOff x="8169011" y="323859"/>
              <a:chExt cx="1750747" cy="581025"/>
            </a:xfrm>
          </p:grpSpPr>
          <p:pic>
            <p:nvPicPr>
              <p:cNvPr id="17" name="Picture 1">
                <a:extLst>
                  <a:ext uri="{FF2B5EF4-FFF2-40B4-BE49-F238E27FC236}">
                    <a16:creationId xmlns:a16="http://schemas.microsoft.com/office/drawing/2014/main" id="{54960ED4-3517-442C-A3ED-07BCD2FDDF4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 Placeholder 1">
                <a:extLst>
                  <a:ext uri="{FF2B5EF4-FFF2-40B4-BE49-F238E27FC236}">
                    <a16:creationId xmlns:a16="http://schemas.microsoft.com/office/drawing/2014/main" id="{F18D6100-D34A-45DE-814E-87784BC8F878}"/>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16" name="Text Placeholder 1">
              <a:extLst>
                <a:ext uri="{FF2B5EF4-FFF2-40B4-BE49-F238E27FC236}">
                  <a16:creationId xmlns:a16="http://schemas.microsoft.com/office/drawing/2014/main" id="{D064565B-85F8-45E4-9B61-12E95ED5D63A}"/>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extLst>
      <p:ext uri="{BB962C8B-B14F-4D97-AF65-F5344CB8AC3E}">
        <p14:creationId xmlns:p14="http://schemas.microsoft.com/office/powerpoint/2010/main" val="4611741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id-ID" sz="2800" b="1" dirty="0">
                <a:effectLst>
                  <a:outerShdw blurRad="38100" dist="38100" dir="2700000" algn="tl">
                    <a:srgbClr val="000000">
                      <a:alpha val="43137"/>
                    </a:srgbClr>
                  </a:outerShdw>
                </a:effectLst>
                <a:latin typeface="Trebuchet MS" panose="020B0603020202020204" pitchFamily="34" charset="0"/>
              </a:rPr>
              <a:t>INFLUENCER</a:t>
            </a:r>
          </a:p>
        </p:txBody>
      </p:sp>
      <p:sp>
        <p:nvSpPr>
          <p:cNvPr id="22" name="Title 1"/>
          <p:cNvSpPr txBox="1"/>
          <p:nvPr/>
        </p:nvSpPr>
        <p:spPr>
          <a:xfrm>
            <a:off x="1732555" y="904139"/>
            <a:ext cx="2917725"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ID" sz="1800" b="1" dirty="0">
                <a:latin typeface="Trebuchet MS" panose="020B0603020202020204" pitchFamily="34" charset="0"/>
              </a:rPr>
              <a:t>TEKNOLOGI &amp; INFORMASI</a:t>
            </a:r>
            <a:endParaRPr lang="id-ID" sz="1800" b="1" dirty="0">
              <a:latin typeface="Trebuchet MS" panose="020B0603020202020204" pitchFamily="34" charset="0"/>
            </a:endParaRPr>
          </a:p>
        </p:txBody>
      </p:sp>
      <p:grpSp>
        <p:nvGrpSpPr>
          <p:cNvPr id="30" name="Group 29"/>
          <p:cNvGrpSpPr/>
          <p:nvPr/>
        </p:nvGrpSpPr>
        <p:grpSpPr>
          <a:xfrm>
            <a:off x="509271" y="6191146"/>
            <a:ext cx="2528325" cy="646554"/>
            <a:chOff x="431637" y="6217024"/>
            <a:chExt cx="2528325" cy="646554"/>
          </a:xfrm>
        </p:grpSpPr>
        <p:sp>
          <p:nvSpPr>
            <p:cNvPr id="31" name="Rectangle 30"/>
            <p:cNvSpPr/>
            <p:nvPr/>
          </p:nvSpPr>
          <p:spPr>
            <a:xfrm>
              <a:off x="438261" y="6270032"/>
              <a:ext cx="132522" cy="108357"/>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2" name="Rectangle 31"/>
            <p:cNvSpPr/>
            <p:nvPr/>
          </p:nvSpPr>
          <p:spPr>
            <a:xfrm>
              <a:off x="431637" y="6475440"/>
              <a:ext cx="132522" cy="108357"/>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3" name="Rectangle 32"/>
            <p:cNvSpPr/>
            <p:nvPr/>
          </p:nvSpPr>
          <p:spPr>
            <a:xfrm>
              <a:off x="438265" y="6680848"/>
              <a:ext cx="132522" cy="108357"/>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4" name="TextBox 33"/>
            <p:cNvSpPr txBox="1"/>
            <p:nvPr/>
          </p:nvSpPr>
          <p:spPr>
            <a:xfrm>
              <a:off x="597290" y="6217024"/>
              <a:ext cx="1245704" cy="261610"/>
            </a:xfrm>
            <a:prstGeom prst="rect">
              <a:avLst/>
            </a:prstGeom>
            <a:noFill/>
          </p:spPr>
          <p:txBody>
            <a:bodyPr wrap="square" rtlCol="0">
              <a:spAutoFit/>
            </a:bodyPr>
            <a:lstStyle/>
            <a:p>
              <a:r>
                <a:rPr lang="en-ID" sz="1100" dirty="0" err="1">
                  <a:latin typeface="Trebuchet MS" panose="020B0603020202020204" pitchFamily="34" charset="0"/>
                </a:rPr>
                <a:t>Pemerintah</a:t>
              </a:r>
              <a:endParaRPr lang="en-ID" sz="1100" dirty="0">
                <a:latin typeface="Trebuchet MS" panose="020B0603020202020204" pitchFamily="34" charset="0"/>
              </a:endParaRPr>
            </a:p>
          </p:txBody>
        </p:sp>
        <p:sp>
          <p:nvSpPr>
            <p:cNvPr id="35" name="TextBox 34"/>
            <p:cNvSpPr txBox="1"/>
            <p:nvPr/>
          </p:nvSpPr>
          <p:spPr>
            <a:xfrm>
              <a:off x="603918" y="6395928"/>
              <a:ext cx="1245704" cy="261610"/>
            </a:xfrm>
            <a:prstGeom prst="rect">
              <a:avLst/>
            </a:prstGeom>
            <a:noFill/>
          </p:spPr>
          <p:txBody>
            <a:bodyPr wrap="square" rtlCol="0">
              <a:spAutoFit/>
            </a:bodyPr>
            <a:lstStyle/>
            <a:p>
              <a:r>
                <a:rPr lang="en-ID" sz="1100" dirty="0" err="1">
                  <a:latin typeface="Trebuchet MS" panose="020B0603020202020204" pitchFamily="34" charset="0"/>
                </a:rPr>
                <a:t>Politisi</a:t>
              </a:r>
              <a:endParaRPr lang="en-ID" sz="1100" dirty="0">
                <a:latin typeface="Trebuchet MS" panose="020B0603020202020204" pitchFamily="34" charset="0"/>
              </a:endParaRPr>
            </a:p>
          </p:txBody>
        </p:sp>
        <p:sp>
          <p:nvSpPr>
            <p:cNvPr id="36" name="TextBox 35"/>
            <p:cNvSpPr txBox="1"/>
            <p:nvPr/>
          </p:nvSpPr>
          <p:spPr>
            <a:xfrm>
              <a:off x="590663" y="6594708"/>
              <a:ext cx="1245704" cy="261610"/>
            </a:xfrm>
            <a:prstGeom prst="rect">
              <a:avLst/>
            </a:prstGeom>
            <a:noFill/>
          </p:spPr>
          <p:txBody>
            <a:bodyPr wrap="square" rtlCol="0">
              <a:spAutoFit/>
            </a:bodyPr>
            <a:lstStyle/>
            <a:p>
              <a:r>
                <a:rPr lang="en-ID" sz="1100" dirty="0">
                  <a:latin typeface="Trebuchet MS" panose="020B0603020202020204" pitchFamily="34" charset="0"/>
                </a:rPr>
                <a:t>Masyarakat</a:t>
              </a:r>
            </a:p>
          </p:txBody>
        </p:sp>
        <p:sp>
          <p:nvSpPr>
            <p:cNvPr id="37" name="Rectangle 36"/>
            <p:cNvSpPr/>
            <p:nvPr/>
          </p:nvSpPr>
          <p:spPr>
            <a:xfrm>
              <a:off x="1591205" y="6296536"/>
              <a:ext cx="132522" cy="108357"/>
            </a:xfrm>
            <a:prstGeom prst="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8" name="TextBox 37"/>
            <p:cNvSpPr txBox="1"/>
            <p:nvPr/>
          </p:nvSpPr>
          <p:spPr>
            <a:xfrm>
              <a:off x="1710473" y="6230273"/>
              <a:ext cx="1245704" cy="261610"/>
            </a:xfrm>
            <a:prstGeom prst="rect">
              <a:avLst/>
            </a:prstGeom>
            <a:noFill/>
          </p:spPr>
          <p:txBody>
            <a:bodyPr wrap="square" rtlCol="0">
              <a:spAutoFit/>
            </a:bodyPr>
            <a:lstStyle/>
            <a:p>
              <a:r>
                <a:rPr lang="en-ID" sz="1100" dirty="0" err="1">
                  <a:latin typeface="Trebuchet MS" panose="020B0603020202020204" pitchFamily="34" charset="0"/>
                </a:rPr>
                <a:t>Ormas</a:t>
              </a:r>
              <a:endParaRPr lang="en-ID" sz="1100" dirty="0">
                <a:latin typeface="Trebuchet MS" panose="020B0603020202020204" pitchFamily="34" charset="0"/>
              </a:endParaRPr>
            </a:p>
          </p:txBody>
        </p:sp>
        <p:sp>
          <p:nvSpPr>
            <p:cNvPr id="39" name="Rectangle 38"/>
            <p:cNvSpPr/>
            <p:nvPr/>
          </p:nvSpPr>
          <p:spPr>
            <a:xfrm>
              <a:off x="1600033" y="6482700"/>
              <a:ext cx="132522" cy="108357"/>
            </a:xfrm>
            <a:prstGeom prst="rect">
              <a:avLst/>
            </a:prstGeom>
            <a:solidFill>
              <a:srgbClr val="EF03BC"/>
            </a:solidFill>
            <a:ln>
              <a:solidFill>
                <a:srgbClr val="EF03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0" name="TextBox 39"/>
            <p:cNvSpPr txBox="1"/>
            <p:nvPr/>
          </p:nvSpPr>
          <p:spPr>
            <a:xfrm>
              <a:off x="1714258" y="6417702"/>
              <a:ext cx="1245704" cy="261610"/>
            </a:xfrm>
            <a:prstGeom prst="rect">
              <a:avLst/>
            </a:prstGeom>
            <a:noFill/>
          </p:spPr>
          <p:txBody>
            <a:bodyPr wrap="square" rtlCol="0">
              <a:spAutoFit/>
            </a:bodyPr>
            <a:lstStyle/>
            <a:p>
              <a:r>
                <a:rPr lang="en-ID" sz="1100" dirty="0">
                  <a:latin typeface="Trebuchet MS" panose="020B0603020202020204" pitchFamily="34" charset="0"/>
                </a:rPr>
                <a:t>LSM</a:t>
              </a:r>
            </a:p>
          </p:txBody>
        </p:sp>
        <p:sp>
          <p:nvSpPr>
            <p:cNvPr id="41" name="Rectangle 40"/>
            <p:cNvSpPr/>
            <p:nvPr/>
          </p:nvSpPr>
          <p:spPr>
            <a:xfrm>
              <a:off x="1592155" y="6673594"/>
              <a:ext cx="132522" cy="108357"/>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2" name="TextBox 41"/>
            <p:cNvSpPr txBox="1"/>
            <p:nvPr/>
          </p:nvSpPr>
          <p:spPr>
            <a:xfrm>
              <a:off x="1701011" y="6601968"/>
              <a:ext cx="1245704" cy="261610"/>
            </a:xfrm>
            <a:prstGeom prst="rect">
              <a:avLst/>
            </a:prstGeom>
            <a:noFill/>
          </p:spPr>
          <p:txBody>
            <a:bodyPr wrap="square" rtlCol="0">
              <a:spAutoFit/>
            </a:bodyPr>
            <a:lstStyle/>
            <a:p>
              <a:r>
                <a:rPr lang="en-ID" sz="1100" dirty="0" err="1">
                  <a:latin typeface="Trebuchet MS" panose="020B0603020202020204" pitchFamily="34" charset="0"/>
                </a:rPr>
                <a:t>Akademisi</a:t>
              </a:r>
              <a:endParaRPr lang="en-ID" sz="1100" dirty="0">
                <a:latin typeface="Trebuchet MS" panose="020B0603020202020204" pitchFamily="34" charset="0"/>
              </a:endParaRPr>
            </a:p>
          </p:txBody>
        </p:sp>
      </p:grpSp>
      <p:sp>
        <p:nvSpPr>
          <p:cNvPr id="27"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40</a:t>
            </a:fld>
            <a:endParaRPr lang="id-ID" sz="1600" dirty="0">
              <a:solidFill>
                <a:schemeClr val="tx1"/>
              </a:solidFill>
              <a:latin typeface="Trebuchet MS" panose="020B0603020202020204" pitchFamily="34" charset="0"/>
            </a:endParaRPr>
          </a:p>
        </p:txBody>
      </p:sp>
      <p:graphicFrame>
        <p:nvGraphicFramePr>
          <p:cNvPr id="48" name="Chart 47"/>
          <p:cNvGraphicFramePr/>
          <p:nvPr>
            <p:extLst>
              <p:ext uri="{D42A27DB-BD31-4B8C-83A1-F6EECF244321}">
                <p14:modId xmlns:p14="http://schemas.microsoft.com/office/powerpoint/2010/main" val="3244344719"/>
              </p:ext>
            </p:extLst>
          </p:nvPr>
        </p:nvGraphicFramePr>
        <p:xfrm>
          <a:off x="438261" y="1338625"/>
          <a:ext cx="5545289" cy="4862343"/>
        </p:xfrm>
        <a:graphic>
          <a:graphicData uri="http://schemas.openxmlformats.org/drawingml/2006/chart">
            <c:chart xmlns:c="http://schemas.openxmlformats.org/drawingml/2006/chart" xmlns:r="http://schemas.openxmlformats.org/officeDocument/2006/relationships" r:id="rId2"/>
          </a:graphicData>
        </a:graphic>
      </p:graphicFrame>
      <p:grpSp>
        <p:nvGrpSpPr>
          <p:cNvPr id="24" name="Group 23">
            <a:extLst>
              <a:ext uri="{FF2B5EF4-FFF2-40B4-BE49-F238E27FC236}">
                <a16:creationId xmlns:a16="http://schemas.microsoft.com/office/drawing/2014/main" id="{D45D4550-8E0E-46D3-A43C-99689FBFFCB2}"/>
              </a:ext>
            </a:extLst>
          </p:cNvPr>
          <p:cNvGrpSpPr/>
          <p:nvPr/>
        </p:nvGrpSpPr>
        <p:grpSpPr>
          <a:xfrm>
            <a:off x="10420471" y="52298"/>
            <a:ext cx="1750747" cy="581025"/>
            <a:chOff x="8169011" y="323859"/>
            <a:chExt cx="1750747" cy="581025"/>
          </a:xfrm>
        </p:grpSpPr>
        <p:grpSp>
          <p:nvGrpSpPr>
            <p:cNvPr id="25" name="Group 24">
              <a:extLst>
                <a:ext uri="{FF2B5EF4-FFF2-40B4-BE49-F238E27FC236}">
                  <a16:creationId xmlns:a16="http://schemas.microsoft.com/office/drawing/2014/main" id="{85DDF691-1116-40DA-B622-3275993124C8}"/>
                </a:ext>
              </a:extLst>
            </p:cNvPr>
            <p:cNvGrpSpPr/>
            <p:nvPr/>
          </p:nvGrpSpPr>
          <p:grpSpPr>
            <a:xfrm>
              <a:off x="8169011" y="323859"/>
              <a:ext cx="1750747" cy="581025"/>
              <a:chOff x="8169011" y="323859"/>
              <a:chExt cx="1750747" cy="581025"/>
            </a:xfrm>
          </p:grpSpPr>
          <p:pic>
            <p:nvPicPr>
              <p:cNvPr id="46" name="Picture 1">
                <a:extLst>
                  <a:ext uri="{FF2B5EF4-FFF2-40B4-BE49-F238E27FC236}">
                    <a16:creationId xmlns:a16="http://schemas.microsoft.com/office/drawing/2014/main" id="{BE55413A-6C1D-4CE8-B6A0-445B4BA8822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 name="Text Placeholder 1">
                <a:extLst>
                  <a:ext uri="{FF2B5EF4-FFF2-40B4-BE49-F238E27FC236}">
                    <a16:creationId xmlns:a16="http://schemas.microsoft.com/office/drawing/2014/main" id="{7F58BA7F-CDD7-4B39-AAD7-238A0BFCA20F}"/>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26" name="Text Placeholder 1">
              <a:extLst>
                <a:ext uri="{FF2B5EF4-FFF2-40B4-BE49-F238E27FC236}">
                  <a16:creationId xmlns:a16="http://schemas.microsoft.com/office/drawing/2014/main" id="{A7818955-AC6A-4498-B359-BB76CFC403F9}"/>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extLst>
      <p:ext uri="{BB962C8B-B14F-4D97-AF65-F5344CB8AC3E}">
        <p14:creationId xmlns:p14="http://schemas.microsoft.com/office/powerpoint/2010/main" val="200639576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Chart 10"/>
          <p:cNvGraphicFramePr/>
          <p:nvPr>
            <p:extLst>
              <p:ext uri="{D42A27DB-BD31-4B8C-83A1-F6EECF244321}">
                <p14:modId xmlns:p14="http://schemas.microsoft.com/office/powerpoint/2010/main" val="2335990134"/>
              </p:ext>
            </p:extLst>
          </p:nvPr>
        </p:nvGraphicFramePr>
        <p:xfrm>
          <a:off x="550711" y="1336326"/>
          <a:ext cx="5545289" cy="4862343"/>
        </p:xfrm>
        <a:graphic>
          <a:graphicData uri="http://schemas.openxmlformats.org/drawingml/2006/chart">
            <c:chart xmlns:c="http://schemas.openxmlformats.org/drawingml/2006/chart" xmlns:r="http://schemas.openxmlformats.org/officeDocument/2006/relationships" r:id="rId2"/>
          </a:graphicData>
        </a:graphic>
      </p:graphicFrame>
      <p:sp>
        <p:nvSpPr>
          <p:cNvPr id="21" name="Title 1"/>
          <p:cNvSpPr txBox="1"/>
          <p:nvPr/>
        </p:nvSpPr>
        <p:spPr>
          <a:xfrm>
            <a:off x="18377" y="-3740"/>
            <a:ext cx="10515600" cy="4801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effectLst>
                  <a:outerShdw blurRad="38100" dist="38100" dir="2700000" algn="tl">
                    <a:srgbClr val="000000">
                      <a:alpha val="43137"/>
                    </a:srgbClr>
                  </a:outerShdw>
                </a:effectLst>
                <a:latin typeface="Trebuchet MS" panose="020B0603020202020204" pitchFamily="34" charset="0"/>
              </a:rPr>
              <a:t>MEDIA INTEREST</a:t>
            </a:r>
            <a:endParaRPr lang="id-ID" sz="2800" b="1" dirty="0">
              <a:effectLst>
                <a:outerShdw blurRad="38100" dist="38100" dir="2700000" algn="tl">
                  <a:srgbClr val="000000">
                    <a:alpha val="43137"/>
                  </a:srgbClr>
                </a:outerShdw>
              </a:effectLst>
              <a:latin typeface="Trebuchet MS" panose="020B0603020202020204" pitchFamily="34" charset="0"/>
            </a:endParaRPr>
          </a:p>
        </p:txBody>
      </p:sp>
      <p:sp>
        <p:nvSpPr>
          <p:cNvPr id="35" name="Slide Number Placeholder 1"/>
          <p:cNvSpPr>
            <a:spLocks noGrp="1"/>
          </p:cNvSpPr>
          <p:nvPr>
            <p:ph type="sldNum" sz="quarter" idx="12"/>
          </p:nvPr>
        </p:nvSpPr>
        <p:spPr>
          <a:xfrm>
            <a:off x="11711034" y="6467186"/>
            <a:ext cx="480966" cy="390814"/>
          </a:xfrm>
          <a:solidFill>
            <a:srgbClr val="FF0000"/>
          </a:solidFill>
        </p:spPr>
        <p:txBody>
          <a:bodyPr/>
          <a:lstStyle/>
          <a:p>
            <a:pPr algn="ctr"/>
            <a:fld id="{45FC1EC9-6E87-4C14-88BA-50E4553031E4}" type="slidenum">
              <a:rPr lang="id-ID" sz="1600" smtClean="0">
                <a:solidFill>
                  <a:schemeClr val="tx1"/>
                </a:solidFill>
                <a:latin typeface="Trebuchet MS" panose="020B0603020202020204" pitchFamily="34" charset="0"/>
              </a:rPr>
              <a:t>41</a:t>
            </a:fld>
            <a:endParaRPr lang="id-ID" sz="1600" dirty="0">
              <a:solidFill>
                <a:schemeClr val="tx1"/>
              </a:solidFill>
              <a:latin typeface="Trebuchet MS" panose="020B0603020202020204" pitchFamily="34" charset="0"/>
            </a:endParaRPr>
          </a:p>
        </p:txBody>
      </p:sp>
      <p:sp>
        <p:nvSpPr>
          <p:cNvPr id="15" name="Title 1">
            <a:extLst>
              <a:ext uri="{FF2B5EF4-FFF2-40B4-BE49-F238E27FC236}">
                <a16:creationId xmlns:a16="http://schemas.microsoft.com/office/drawing/2014/main" id="{5BBBD8FF-2781-4B3B-946E-44822458784B}"/>
              </a:ext>
            </a:extLst>
          </p:cNvPr>
          <p:cNvSpPr txBox="1">
            <a:spLocks/>
          </p:cNvSpPr>
          <p:nvPr/>
        </p:nvSpPr>
        <p:spPr>
          <a:xfrm>
            <a:off x="1385009" y="901840"/>
            <a:ext cx="3655020" cy="3416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ID" sz="1800" b="1" dirty="0">
                <a:latin typeface="Trebuchet MS" panose="020B0603020202020204" pitchFamily="34" charset="0"/>
              </a:rPr>
              <a:t>TEKNOLOGI &amp; INFORMASI</a:t>
            </a:r>
            <a:endParaRPr lang="id-ID" sz="1800" b="1" dirty="0">
              <a:latin typeface="Trebuchet MS" panose="020B0603020202020204" pitchFamily="34" charset="0"/>
            </a:endParaRPr>
          </a:p>
        </p:txBody>
      </p:sp>
      <p:grpSp>
        <p:nvGrpSpPr>
          <p:cNvPr id="12" name="Group 11">
            <a:extLst>
              <a:ext uri="{FF2B5EF4-FFF2-40B4-BE49-F238E27FC236}">
                <a16:creationId xmlns:a16="http://schemas.microsoft.com/office/drawing/2014/main" id="{C911EACC-6C16-4E7C-9FAA-0A7E8FB00B7E}"/>
              </a:ext>
            </a:extLst>
          </p:cNvPr>
          <p:cNvGrpSpPr/>
          <p:nvPr/>
        </p:nvGrpSpPr>
        <p:grpSpPr>
          <a:xfrm>
            <a:off x="10420471" y="52298"/>
            <a:ext cx="1750747" cy="581025"/>
            <a:chOff x="8169011" y="323859"/>
            <a:chExt cx="1750747" cy="581025"/>
          </a:xfrm>
        </p:grpSpPr>
        <p:grpSp>
          <p:nvGrpSpPr>
            <p:cNvPr id="13" name="Group 12">
              <a:extLst>
                <a:ext uri="{FF2B5EF4-FFF2-40B4-BE49-F238E27FC236}">
                  <a16:creationId xmlns:a16="http://schemas.microsoft.com/office/drawing/2014/main" id="{845BC485-B784-4BE0-88F2-77BE77941DBE}"/>
                </a:ext>
              </a:extLst>
            </p:cNvPr>
            <p:cNvGrpSpPr/>
            <p:nvPr/>
          </p:nvGrpSpPr>
          <p:grpSpPr>
            <a:xfrm>
              <a:off x="8169011" y="323859"/>
              <a:ext cx="1750747" cy="581025"/>
              <a:chOff x="8169011" y="323859"/>
              <a:chExt cx="1750747" cy="581025"/>
            </a:xfrm>
          </p:grpSpPr>
          <p:pic>
            <p:nvPicPr>
              <p:cNvPr id="16" name="Picture 1">
                <a:extLst>
                  <a:ext uri="{FF2B5EF4-FFF2-40B4-BE49-F238E27FC236}">
                    <a16:creationId xmlns:a16="http://schemas.microsoft.com/office/drawing/2014/main" id="{A4B3EF85-CDC4-4080-837A-BC1B300D86A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68758" y="323859"/>
                <a:ext cx="1651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Placeholder 1">
                <a:extLst>
                  <a:ext uri="{FF2B5EF4-FFF2-40B4-BE49-F238E27FC236}">
                    <a16:creationId xmlns:a16="http://schemas.microsoft.com/office/drawing/2014/main" id="{0AF639F9-12B3-44AB-8626-F38D0BCBBE88}"/>
                  </a:ext>
                </a:extLst>
              </p:cNvPr>
              <p:cNvSpPr txBox="1"/>
              <p:nvPr/>
            </p:nvSpPr>
            <p:spPr bwMode="auto">
              <a:xfrm>
                <a:off x="8169011" y="323859"/>
                <a:ext cx="113506" cy="5810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algn="ctr" eaLnBrk="1" hangingPunct="1"/>
                <a:endParaRPr lang="en-US" sz="1400" b="1">
                  <a:solidFill>
                    <a:schemeClr val="bg1"/>
                  </a:solidFill>
                  <a:latin typeface="Arial" panose="020B0604020202020204" pitchFamily="34" charset="0"/>
                  <a:cs typeface="Arial" panose="020B0604020202020204" pitchFamily="34" charset="0"/>
                </a:endParaRPr>
              </a:p>
            </p:txBody>
          </p:sp>
        </p:grpSp>
        <p:sp>
          <p:nvSpPr>
            <p:cNvPr id="14" name="Text Placeholder 1">
              <a:extLst>
                <a:ext uri="{FF2B5EF4-FFF2-40B4-BE49-F238E27FC236}">
                  <a16:creationId xmlns:a16="http://schemas.microsoft.com/office/drawing/2014/main" id="{28F06888-B32C-4448-AAC3-9E8BCE653488}"/>
                </a:ext>
              </a:extLst>
            </p:cNvPr>
            <p:cNvSpPr txBox="1"/>
            <p:nvPr/>
          </p:nvSpPr>
          <p:spPr bwMode="auto">
            <a:xfrm>
              <a:off x="8270482" y="463550"/>
              <a:ext cx="1521218"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panose="020F0502020204030204" pitchFamily="34" charset="0"/>
                  <a:ea typeface="MS PGothic" panose="020B0600070205080204" charset="-128"/>
                  <a:cs typeface="MS PGothic" panose="020B0600070205080204" charset="-128"/>
                </a:defRPr>
              </a:lvl1pPr>
              <a:lvl2pPr marL="742950" indent="-285750" eaLnBrk="0" hangingPunct="0">
                <a:defRPr sz="2400">
                  <a:solidFill>
                    <a:schemeClr val="tx1"/>
                  </a:solidFill>
                  <a:latin typeface="Calibri" panose="020F0502020204030204" pitchFamily="34" charset="0"/>
                  <a:ea typeface="MS PGothic" panose="020B0600070205080204" charset="-128"/>
                </a:defRPr>
              </a:lvl2pPr>
              <a:lvl3pPr marL="1143000" indent="-228600" eaLnBrk="0" hangingPunct="0">
                <a:defRPr sz="2400">
                  <a:solidFill>
                    <a:schemeClr val="tx1"/>
                  </a:solidFill>
                  <a:latin typeface="Calibri" panose="020F0502020204030204" pitchFamily="34" charset="0"/>
                  <a:ea typeface="MS PGothic" panose="020B0600070205080204" charset="-128"/>
                </a:defRPr>
              </a:lvl3pPr>
              <a:lvl4pPr marL="1600200" indent="-228600" eaLnBrk="0" hangingPunct="0">
                <a:defRPr sz="2400">
                  <a:solidFill>
                    <a:schemeClr val="tx1"/>
                  </a:solidFill>
                  <a:latin typeface="Calibri" panose="020F0502020204030204" pitchFamily="34" charset="0"/>
                  <a:ea typeface="MS PGothic" panose="020B0600070205080204" charset="-128"/>
                </a:defRPr>
              </a:lvl4pPr>
              <a:lvl5pPr marL="2057400" indent="-228600" eaLnBrk="0" hangingPunct="0">
                <a:defRPr sz="2400">
                  <a:solidFill>
                    <a:schemeClr val="tx1"/>
                  </a:solidFill>
                  <a:latin typeface="Calibri" panose="020F050202020403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charset="-128"/>
                </a:defRPr>
              </a:lvl9pPr>
            </a:lstStyle>
            <a:p>
              <a:pPr eaLnBrk="1" hangingPunct="1">
                <a:lnSpc>
                  <a:spcPct val="80000"/>
                </a:lnSpc>
              </a:pPr>
              <a:r>
                <a:rPr lang="en-US" sz="1600" b="1" dirty="0" err="1">
                  <a:solidFill>
                    <a:schemeClr val="bg1"/>
                  </a:solidFill>
                  <a:latin typeface="Trebuchet MS" panose="020B0603020202020204" pitchFamily="34" charset="0"/>
                  <a:cs typeface="Arial" panose="020B0604020202020204" pitchFamily="34" charset="0"/>
                </a:rPr>
                <a:t>Analisis</a:t>
              </a:r>
              <a:r>
                <a:rPr lang="en-US" sz="1600" b="1" dirty="0">
                  <a:solidFill>
                    <a:schemeClr val="bg1"/>
                  </a:solidFill>
                  <a:latin typeface="Trebuchet MS" panose="020B0603020202020204" pitchFamily="34" charset="0"/>
                  <a:cs typeface="Arial" panose="020B0604020202020204" pitchFamily="34" charset="0"/>
                </a:rPr>
                <a:t> </a:t>
              </a:r>
              <a:r>
                <a:rPr lang="en-US" sz="1600" b="1" dirty="0" err="1">
                  <a:solidFill>
                    <a:schemeClr val="bg1"/>
                  </a:solidFill>
                  <a:latin typeface="Trebuchet MS" panose="020B0603020202020204" pitchFamily="34" charset="0"/>
                  <a:cs typeface="Arial" panose="020B0604020202020204" pitchFamily="34" charset="0"/>
                </a:rPr>
                <a:t>Politik</a:t>
              </a:r>
              <a:endParaRPr lang="en-US" sz="1600" b="1" dirty="0">
                <a:solidFill>
                  <a:schemeClr val="bg1"/>
                </a:solidFill>
                <a:latin typeface="Trebuchet MS" panose="020B0603020202020204" pitchFamily="34" charset="0"/>
                <a:cs typeface="Arial" panose="020B0604020202020204" pitchFamily="34" charset="0"/>
              </a:endParaRPr>
            </a:p>
          </p:txBody>
        </p:sp>
      </p:grpSp>
    </p:spTree>
    <p:extLst>
      <p:ext uri="{BB962C8B-B14F-4D97-AF65-F5344CB8AC3E}">
        <p14:creationId xmlns:p14="http://schemas.microsoft.com/office/powerpoint/2010/main" val="13284833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1968</TotalTime>
  <Words>3341</Words>
  <Application>Microsoft Office PowerPoint</Application>
  <PresentationFormat>Widescreen</PresentationFormat>
  <Paragraphs>467</Paragraphs>
  <Slides>41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Arial</vt:lpstr>
      <vt:lpstr>Calibri</vt:lpstr>
      <vt:lpstr>Calibri Light</vt:lpstr>
      <vt:lpstr>Trebuchet MS</vt:lpstr>
      <vt:lpstr>Office Theme</vt:lpstr>
      <vt:lpstr>PowerPoint Presentation</vt:lpstr>
      <vt:lpstr>PERISTIWA INTERNAL PEMKO</vt:lpstr>
      <vt:lpstr>EKSPOS MASALAH</vt:lpstr>
      <vt:lpstr>ADMINISTRASI &amp; PEMERINTAHAN</vt:lpstr>
      <vt:lpstr>ADMINISTRASI &amp; PEMERINTAHAN</vt:lpstr>
      <vt:lpstr>ADMINISTRASI &amp; PEMERINTAHAN</vt:lpstr>
      <vt:lpstr>SOSIAL &amp; KESEHATAN</vt:lpstr>
      <vt:lpstr>ADMINISTRASI &amp; PEMERINTAHAN</vt:lpstr>
      <vt:lpstr>ADMINISTRASI &amp; PEMERINTAHAN</vt:lpstr>
      <vt:lpstr>EKONOMI</vt:lpstr>
      <vt:lpstr>EKONOMI</vt:lpstr>
      <vt:lpstr>EKONOMI</vt:lpstr>
      <vt:lpstr>HUKUM &amp; KRIMINALITAS</vt:lpstr>
      <vt:lpstr>HUKUM &amp; KRIMINALITAS</vt:lpstr>
      <vt:lpstr>PowerPoint Presentation</vt:lpstr>
      <vt:lpstr>TRANSPORTASI</vt:lpstr>
      <vt:lpstr>KEBENCANAAN</vt:lpstr>
      <vt:lpstr>PowerPoint Presentation</vt:lpstr>
      <vt:lpstr>PowerPoint Presentation</vt:lpstr>
      <vt:lpstr>PERBANDINGAN PERISTIWA DAERAH &amp; KEPALA DAERAH</vt:lpstr>
      <vt:lpstr>PERISTIWA EKSTERNAL PEMKO</vt:lpstr>
      <vt:lpstr>EKSPOS MASALAH</vt:lpstr>
      <vt:lpstr>ADMINISTRASI &amp; PEMERINTAHAN</vt:lpstr>
      <vt:lpstr>SOSIAL &amp; KESEHATAN</vt:lpstr>
      <vt:lpstr>SOSIAL &amp; KESEHATAN</vt:lpstr>
      <vt:lpstr>ADMINISTRASI &amp; PEMERINTAHAN</vt:lpstr>
      <vt:lpstr>ADMINISTRASI &amp; PEMERINTAHAN</vt:lpstr>
      <vt:lpstr>EKONOMI</vt:lpstr>
      <vt:lpstr>POLITIK</vt:lpstr>
      <vt:lpstr>EKONOMI</vt:lpstr>
      <vt:lpstr>PowerPoint Presentation</vt:lpstr>
      <vt:lpstr>HUKUM &amp; KRIMINALITAS</vt:lpstr>
      <vt:lpstr>HUKUM &amp; KRIMINALITAS</vt:lpstr>
      <vt:lpstr>PowerPoint Presentation</vt:lpstr>
      <vt:lpstr>KEBENCANAAN</vt:lpstr>
      <vt:lpstr>LINGKUNGAN &amp; SATWA</vt:lpstr>
      <vt:lpstr>PowerPoint Presentation</vt:lpstr>
      <vt:lpstr>PowerPoint Presentation</vt:lpstr>
      <vt:lpstr>TEKNOLOGI &amp; INFORMASI</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ebdesk</dc:creator>
  <cp:lastModifiedBy>Bambang Ismoyo Jati</cp:lastModifiedBy>
  <cp:revision>2961</cp:revision>
  <cp:lastPrinted>2019-08-14T01:36:04Z</cp:lastPrinted>
  <dcterms:created xsi:type="dcterms:W3CDTF">2016-09-29T15:39:00Z</dcterms:created>
  <dcterms:modified xsi:type="dcterms:W3CDTF">2019-08-14T01:40:20Z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1033-10.2.0.7646</vt:lpwstr>
  </property>
</Properties>
</file>