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67" r:id="rId3"/>
    <p:sldId id="268" r:id="rId4"/>
    <p:sldId id="269" r:id="rId5"/>
    <p:sldId id="270" r:id="rId6"/>
    <p:sldId id="257" r:id="rId7"/>
    <p:sldId id="271" r:id="rId8"/>
    <p:sldId id="272" r:id="rId9"/>
    <p:sldId id="273" r:id="rId10"/>
    <p:sldId id="258" r:id="rId11"/>
    <p:sldId id="274" r:id="rId12"/>
    <p:sldId id="261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8" d="100"/>
          <a:sy n="68" d="100"/>
        </p:scale>
        <p:origin x="-582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5610FB-9777-43C5-9C9F-16C6FB68BCEC}" type="datetimeFigureOut">
              <a:rPr lang="en-US" smtClean="0"/>
              <a:t>7/24/2019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B79A42-D426-42EB-9420-C29BC038FE3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0E325D5-3B63-459E-8BF8-3E9D488397B5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95325"/>
            <a:ext cx="4572000" cy="3429000"/>
          </a:xfrm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anchor="ctr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05ED97-D424-4D57-AE74-2C8FAC52FDCB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95325"/>
            <a:ext cx="4572000" cy="3429000"/>
          </a:xfrm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anchor="ctr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2D491B-5BFB-4CD8-8662-CADB5F6CA0EB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95325"/>
            <a:ext cx="4572000" cy="3429000"/>
          </a:xfrm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anchor="ctr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6536BD-DB03-43FD-BA0E-2F353F6EFBD3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1413" y="695325"/>
            <a:ext cx="4572000" cy="3429000"/>
          </a:xfrm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wrap="none" anchor="ctr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E72ABAB-6454-4FA1-B146-80539914FF36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4C4AD22-3914-4891-81AF-9B4244BF00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E72ABAB-6454-4FA1-B146-80539914FF36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4C4AD22-3914-4891-81AF-9B4244BF00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E72ABAB-6454-4FA1-B146-80539914FF36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4C4AD22-3914-4891-81AF-9B4244BF00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2ABAB-6454-4FA1-B146-80539914FF36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4AD22-3914-4891-81AF-9B4244BF00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2ABAB-6454-4FA1-B146-80539914FF36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4AD22-3914-4891-81AF-9B4244BF00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E72ABAB-6454-4FA1-B146-80539914FF36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4C4AD22-3914-4891-81AF-9B4244BF00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2ABAB-6454-4FA1-B146-80539914FF36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4AD22-3914-4891-81AF-9B4244BF00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E72ABAB-6454-4FA1-B146-80539914FF36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4C4AD22-3914-4891-81AF-9B4244BF00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E72ABAB-6454-4FA1-B146-80539914FF36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4C4AD22-3914-4891-81AF-9B4244BF00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2ABAB-6454-4FA1-B146-80539914FF36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4AD22-3914-4891-81AF-9B4244BF00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2ABAB-6454-4FA1-B146-80539914FF36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4AD22-3914-4891-81AF-9B4244BF00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1E8DD-8B78-48FC-9464-56EE424F33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E72ABAB-6454-4FA1-B146-80539914FF36}" type="datetimeFigureOut">
              <a:rPr lang="en-US" smtClean="0"/>
              <a:pPr/>
              <a:t>7/24/2019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4C4AD22-3914-4891-81AF-9B4244BF004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90800" y="228600"/>
            <a:ext cx="419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ADMINISTRASI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1371600"/>
            <a:ext cx="23407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PELAPORAN</a:t>
            </a:r>
            <a:endParaRPr 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385746" y="1371600"/>
            <a:ext cx="26340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TATA NASKAH</a:t>
            </a:r>
            <a:endParaRPr lang="en-US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472821" y="1371600"/>
            <a:ext cx="21884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HASIL GIAT</a:t>
            </a:r>
            <a:endParaRPr lang="en-US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581400" y="2514600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OPSNAL</a:t>
            </a:r>
            <a:endParaRPr lang="en-US" sz="3600" b="1" dirty="0"/>
          </a:p>
        </p:txBody>
      </p:sp>
      <p:sp>
        <p:nvSpPr>
          <p:cNvPr id="11" name="Down Arrow 10"/>
          <p:cNvSpPr/>
          <p:nvPr/>
        </p:nvSpPr>
        <p:spPr>
          <a:xfrm>
            <a:off x="3429000" y="838200"/>
            <a:ext cx="2438400" cy="228600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457200" y="3810000"/>
            <a:ext cx="21355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TERATUR</a:t>
            </a:r>
            <a:endParaRPr lang="en-US" sz="28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3276600" y="3810000"/>
            <a:ext cx="21611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TERARAH</a:t>
            </a:r>
            <a:endParaRPr lang="en-US" sz="28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5980610" y="3810000"/>
            <a:ext cx="27061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TERENCANA</a:t>
            </a:r>
            <a:endParaRPr lang="en-US" sz="2800" b="1" dirty="0"/>
          </a:p>
        </p:txBody>
      </p:sp>
      <p:sp>
        <p:nvSpPr>
          <p:cNvPr id="24" name="Down Arrow 23"/>
          <p:cNvSpPr/>
          <p:nvPr/>
        </p:nvSpPr>
        <p:spPr>
          <a:xfrm>
            <a:off x="3505200" y="3124200"/>
            <a:ext cx="2438400" cy="228600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Down Arrow 24"/>
          <p:cNvSpPr/>
          <p:nvPr/>
        </p:nvSpPr>
        <p:spPr>
          <a:xfrm>
            <a:off x="3505200" y="1905000"/>
            <a:ext cx="2438400" cy="228600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26" name="TextBox 25"/>
          <p:cNvSpPr txBox="1"/>
          <p:nvPr/>
        </p:nvSpPr>
        <p:spPr>
          <a:xfrm>
            <a:off x="1219200" y="4191000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?</a:t>
            </a:r>
            <a:endParaRPr lang="en-US" sz="40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4207054" y="4191000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?</a:t>
            </a:r>
            <a:endParaRPr lang="en-US" sz="40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7070023" y="4191000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?</a:t>
            </a:r>
            <a:endParaRPr lang="en-US" sz="40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457200" y="4953000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PEDOMAN</a:t>
            </a:r>
            <a:endParaRPr lang="en-US" sz="2400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3657600" y="4872335"/>
            <a:ext cx="167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TARGET</a:t>
            </a:r>
            <a:endParaRPr lang="en-US" sz="2400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6172200" y="4800600"/>
            <a:ext cx="228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SISTIMATIS</a:t>
            </a:r>
            <a:endParaRPr lang="en-US" sz="24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6019800" y="5405735"/>
            <a:ext cx="2743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POAC / SIKLUS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1828800"/>
            <a:ext cx="2971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PERINTAH     </a:t>
            </a:r>
            <a:endParaRPr lang="en-US" sz="3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62000" y="3124200"/>
            <a:ext cx="198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MASALAH     </a:t>
            </a:r>
            <a:endParaRPr lang="en-US" sz="2400" b="1" dirty="0"/>
          </a:p>
        </p:txBody>
      </p:sp>
      <p:sp>
        <p:nvSpPr>
          <p:cNvPr id="10" name="Down Arrow 9"/>
          <p:cNvSpPr/>
          <p:nvPr/>
        </p:nvSpPr>
        <p:spPr>
          <a:xfrm>
            <a:off x="1295400" y="2438400"/>
            <a:ext cx="914400" cy="4572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524000" y="3657600"/>
            <a:ext cx="609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/>
              <a:t>?    </a:t>
            </a:r>
            <a:endParaRPr lang="en-US" sz="5400" b="1" dirty="0"/>
          </a:p>
        </p:txBody>
      </p:sp>
      <p:sp>
        <p:nvSpPr>
          <p:cNvPr id="12" name="TextBox 11"/>
          <p:cNvSpPr txBox="1"/>
          <p:nvPr/>
        </p:nvSpPr>
        <p:spPr>
          <a:xfrm rot="5400000">
            <a:off x="1633210" y="3091191"/>
            <a:ext cx="5486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INVESTIGASI / PULBAKET    </a:t>
            </a:r>
            <a:endParaRPr lang="en-US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04800" y="4572000"/>
            <a:ext cx="289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IPOLEKSOSBUDKAM    </a:t>
            </a:r>
            <a:endParaRPr lang="en-US" b="1" dirty="0"/>
          </a:p>
        </p:txBody>
      </p:sp>
      <p:sp>
        <p:nvSpPr>
          <p:cNvPr id="14" name="Down Arrow 13"/>
          <p:cNvSpPr/>
          <p:nvPr/>
        </p:nvSpPr>
        <p:spPr>
          <a:xfrm rot="16200000">
            <a:off x="2204956" y="3052844"/>
            <a:ext cx="3210089" cy="45720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3581400" y="2667000"/>
            <a:ext cx="381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U</a:t>
            </a:r>
          </a:p>
          <a:p>
            <a:r>
              <a:rPr lang="en-US" sz="2000" b="1" dirty="0" smtClean="0"/>
              <a:t>T</a:t>
            </a:r>
          </a:p>
          <a:p>
            <a:r>
              <a:rPr lang="en-US" sz="2000" b="1" dirty="0" smtClean="0"/>
              <a:t>K</a:t>
            </a:r>
            <a:endParaRPr lang="en-US" sz="2000" b="1" dirty="0"/>
          </a:p>
        </p:txBody>
      </p:sp>
      <p:grpSp>
        <p:nvGrpSpPr>
          <p:cNvPr id="54" name="Group 53"/>
          <p:cNvGrpSpPr/>
          <p:nvPr/>
        </p:nvGrpSpPr>
        <p:grpSpPr>
          <a:xfrm>
            <a:off x="4800600" y="609600"/>
            <a:ext cx="2971800" cy="2514600"/>
            <a:chOff x="4800600" y="609600"/>
            <a:chExt cx="2971800" cy="2514600"/>
          </a:xfrm>
        </p:grpSpPr>
        <p:cxnSp>
          <p:nvCxnSpPr>
            <p:cNvPr id="17" name="Straight Arrow Connector 16"/>
            <p:cNvCxnSpPr/>
            <p:nvPr/>
          </p:nvCxnSpPr>
          <p:spPr>
            <a:xfrm rot="5400000" flipH="1" flipV="1">
              <a:off x="4191000" y="1828800"/>
              <a:ext cx="1905000" cy="685800"/>
            </a:xfrm>
            <a:prstGeom prst="straightConnector1">
              <a:avLst/>
            </a:prstGeom>
            <a:ln w="28575">
              <a:solidFill>
                <a:schemeClr val="accent1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5791200" y="609600"/>
              <a:ext cx="1981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/>
                <a:t>PELAKSANA</a:t>
              </a:r>
              <a:endParaRPr lang="en-US" sz="2000" b="1" dirty="0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800600" y="2876490"/>
            <a:ext cx="3657599" cy="400110"/>
            <a:chOff x="4800600" y="2876490"/>
            <a:chExt cx="3657599" cy="400110"/>
          </a:xfrm>
        </p:grpSpPr>
        <p:cxnSp>
          <p:nvCxnSpPr>
            <p:cNvPr id="22" name="Straight Arrow Connector 21"/>
            <p:cNvCxnSpPr/>
            <p:nvPr/>
          </p:nvCxnSpPr>
          <p:spPr>
            <a:xfrm flipV="1">
              <a:off x="4800600" y="3124200"/>
              <a:ext cx="762000" cy="19110"/>
            </a:xfrm>
            <a:prstGeom prst="straightConnector1">
              <a:avLst/>
            </a:prstGeom>
            <a:ln w="28575">
              <a:solidFill>
                <a:schemeClr val="accent1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5638800" y="2876490"/>
              <a:ext cx="6858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/>
                <a:t>C B</a:t>
              </a:r>
              <a:endParaRPr lang="en-US" sz="2000" b="1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934199" y="2876490"/>
              <a:ext cx="15240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/>
                <a:t>TEKTAK</a:t>
              </a:r>
              <a:endParaRPr lang="en-US" sz="2000" b="1" dirty="0"/>
            </a:p>
          </p:txBody>
        </p:sp>
        <p:cxnSp>
          <p:nvCxnSpPr>
            <p:cNvPr id="32" name="Straight Arrow Connector 31"/>
            <p:cNvCxnSpPr/>
            <p:nvPr/>
          </p:nvCxnSpPr>
          <p:spPr>
            <a:xfrm>
              <a:off x="6324600" y="3124200"/>
              <a:ext cx="609599" cy="2363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Group 52"/>
          <p:cNvGrpSpPr/>
          <p:nvPr/>
        </p:nvGrpSpPr>
        <p:grpSpPr>
          <a:xfrm>
            <a:off x="5638800" y="1066800"/>
            <a:ext cx="2209800" cy="476310"/>
            <a:chOff x="5638800" y="990600"/>
            <a:chExt cx="2209800" cy="476310"/>
          </a:xfrm>
        </p:grpSpPr>
        <p:sp>
          <p:nvSpPr>
            <p:cNvPr id="34" name="Down Arrow 33"/>
            <p:cNvSpPr/>
            <p:nvPr/>
          </p:nvSpPr>
          <p:spPr>
            <a:xfrm>
              <a:off x="6324600" y="990600"/>
              <a:ext cx="762000" cy="762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638800" y="1066800"/>
              <a:ext cx="22098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/>
                <a:t>PERTANYAAN</a:t>
              </a:r>
              <a:endParaRPr lang="en-US" sz="2000" b="1" dirty="0"/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00601" y="3124200"/>
            <a:ext cx="3733799" cy="1981200"/>
            <a:chOff x="4800601" y="3124200"/>
            <a:chExt cx="3733799" cy="1981200"/>
          </a:xfrm>
        </p:grpSpPr>
        <p:sp>
          <p:nvSpPr>
            <p:cNvPr id="4" name="TextBox 3"/>
            <p:cNvSpPr txBox="1"/>
            <p:nvPr/>
          </p:nvSpPr>
          <p:spPr>
            <a:xfrm>
              <a:off x="7254949" y="4705290"/>
              <a:ext cx="127945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/>
                <a:t>WAKTU</a:t>
              </a:r>
              <a:endParaRPr lang="en-US" sz="2000" b="1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715000" y="4705290"/>
              <a:ext cx="127945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/>
                <a:t>LOKASI</a:t>
              </a:r>
              <a:endParaRPr lang="en-US" sz="2000" b="1" dirty="0"/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 rot="16200000" flipH="1">
              <a:off x="4419601" y="3505200"/>
              <a:ext cx="1676399" cy="91440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6873949" y="4705290"/>
              <a:ext cx="457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/>
                <a:t>&amp;</a:t>
              </a:r>
              <a:endParaRPr lang="en-US" sz="2000" b="1" dirty="0"/>
            </a:p>
          </p:txBody>
        </p:sp>
      </p:grpSp>
      <p:sp>
        <p:nvSpPr>
          <p:cNvPr id="56" name="Rectangle 55"/>
          <p:cNvSpPr/>
          <p:nvPr/>
        </p:nvSpPr>
        <p:spPr>
          <a:xfrm>
            <a:off x="4572000" y="304800"/>
            <a:ext cx="4343400" cy="556260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TextBox 56"/>
          <p:cNvSpPr txBox="1"/>
          <p:nvPr/>
        </p:nvSpPr>
        <p:spPr>
          <a:xfrm>
            <a:off x="5181600" y="6248400"/>
            <a:ext cx="3352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JAWABAN  ADA / TDK</a:t>
            </a:r>
            <a:endParaRPr lang="en-US" sz="2000" b="1" dirty="0"/>
          </a:p>
        </p:txBody>
      </p:sp>
      <p:sp>
        <p:nvSpPr>
          <p:cNvPr id="58" name="Down Arrow 57"/>
          <p:cNvSpPr/>
          <p:nvPr/>
        </p:nvSpPr>
        <p:spPr>
          <a:xfrm>
            <a:off x="6248400" y="6019800"/>
            <a:ext cx="990600" cy="152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2" name="Straight Arrow Connector 71"/>
          <p:cNvCxnSpPr/>
          <p:nvPr/>
        </p:nvCxnSpPr>
        <p:spPr>
          <a:xfrm rot="16200000" flipV="1">
            <a:off x="2324100" y="3924300"/>
            <a:ext cx="2743200" cy="2209800"/>
          </a:xfrm>
          <a:prstGeom prst="straightConnector1">
            <a:avLst/>
          </a:prstGeom>
          <a:ln w="57150"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 animBg="1"/>
      <p:bldP spid="11" grpId="0"/>
      <p:bldP spid="12" grpId="0"/>
      <p:bldP spid="13" grpId="0"/>
      <p:bldP spid="14" grpId="0" animBg="1"/>
      <p:bldP spid="15" grpId="0"/>
      <p:bldP spid="56" grpId="0" animBg="1"/>
      <p:bldP spid="57" grpId="0"/>
      <p:bldP spid="5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48000" y="3011269"/>
            <a:ext cx="327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INFORMASI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81000" y="4168914"/>
            <a:ext cx="19207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SUMBER</a:t>
            </a:r>
            <a:endParaRPr 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200400" y="4168914"/>
            <a:ext cx="12025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INFO</a:t>
            </a:r>
            <a:endParaRPr 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105400" y="4168914"/>
            <a:ext cx="13019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CARA</a:t>
            </a:r>
            <a:endParaRPr lang="en-US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888628" y="4168914"/>
            <a:ext cx="1662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WAKTU</a:t>
            </a:r>
            <a:endParaRPr lang="en-US" sz="2800" b="1" dirty="0"/>
          </a:p>
        </p:txBody>
      </p:sp>
      <p:sp>
        <p:nvSpPr>
          <p:cNvPr id="9" name="Down Arrow 8"/>
          <p:cNvSpPr/>
          <p:nvPr/>
        </p:nvSpPr>
        <p:spPr>
          <a:xfrm>
            <a:off x="3276600" y="1295400"/>
            <a:ext cx="2438400" cy="228600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143000" y="4549914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?</a:t>
            </a:r>
            <a:endParaRPr lang="en-US" sz="4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505200" y="4549914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?</a:t>
            </a:r>
            <a:endParaRPr lang="en-US" sz="4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562600" y="4549914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?</a:t>
            </a:r>
            <a:endParaRPr lang="en-US" sz="4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467600" y="4473714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?</a:t>
            </a:r>
            <a:endParaRPr lang="en-US" sz="40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133600" y="685800"/>
            <a:ext cx="541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LAPORAN KEGIATAN HARIAN</a:t>
            </a:r>
            <a:endParaRPr lang="en-US" sz="2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28600" y="1733490"/>
            <a:ext cx="1279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KAPAN</a:t>
            </a:r>
            <a:endParaRPr lang="en-US" sz="20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633870" y="1733490"/>
            <a:ext cx="14141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DIMANA</a:t>
            </a:r>
            <a:endParaRPr lang="en-US" sz="20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3251791" y="1733490"/>
            <a:ext cx="15488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SUMBER</a:t>
            </a:r>
            <a:endParaRPr lang="en-US" sz="20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4953000" y="1733490"/>
            <a:ext cx="2895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HSL YG DICAPAI</a:t>
            </a:r>
            <a:endParaRPr lang="en-US" sz="20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7772400" y="1733490"/>
            <a:ext cx="838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KET</a:t>
            </a:r>
            <a:endParaRPr lang="en-US" sz="2000" b="1" dirty="0"/>
          </a:p>
        </p:txBody>
      </p:sp>
      <p:sp>
        <p:nvSpPr>
          <p:cNvPr id="20" name="Down Arrow 19"/>
          <p:cNvSpPr/>
          <p:nvPr/>
        </p:nvSpPr>
        <p:spPr>
          <a:xfrm>
            <a:off x="3352800" y="3657600"/>
            <a:ext cx="2438400" cy="228600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Down Arrow 20"/>
          <p:cNvSpPr/>
          <p:nvPr/>
        </p:nvSpPr>
        <p:spPr>
          <a:xfrm>
            <a:off x="3352800" y="2590800"/>
            <a:ext cx="2438400" cy="228600"/>
          </a:xfrm>
          <a:prstGeom prst="down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47" name="Group 43"/>
          <p:cNvGraphicFramePr>
            <a:graphicFrameLocks noGrp="1"/>
          </p:cNvGraphicFramePr>
          <p:nvPr>
            <p:ph idx="1"/>
          </p:nvPr>
        </p:nvGraphicFramePr>
        <p:xfrm>
          <a:off x="355600" y="2362200"/>
          <a:ext cx="8559800" cy="3322320"/>
        </p:xfrm>
        <a:graphic>
          <a:graphicData uri="http://schemas.openxmlformats.org/drawingml/2006/table">
            <a:tbl>
              <a:tblPr/>
              <a:tblGrid>
                <a:gridCol w="400343"/>
                <a:gridCol w="1473854"/>
                <a:gridCol w="1580202"/>
                <a:gridCol w="1600200"/>
                <a:gridCol w="1712555"/>
                <a:gridCol w="1792646"/>
              </a:tblGrid>
              <a:tr h="609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lang="en-US" sz="1400" dirty="0" smtClean="0"/>
                        <a:t>NO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lang="en-US" sz="1400" dirty="0" smtClean="0"/>
                        <a:t>INDIKASI MASALAH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lang="en-US" sz="1400" dirty="0" smtClean="0"/>
                        <a:t>INTISARI BAKET YANG DIBUTUHKAN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lang="en-US" sz="1400" dirty="0" smtClean="0"/>
                        <a:t>SUMBER BAKET YG DIPERKIRAKAN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lang="en-US" sz="1400" dirty="0" smtClean="0"/>
                        <a:t>TEHNIK / TAKTIK LIDIK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lang="en-US" sz="1400" dirty="0" smtClean="0"/>
                        <a:t>WAKTU LIDIK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lang="en-US" sz="1400" dirty="0" smtClean="0"/>
                        <a:t>YG</a:t>
                      </a:r>
                      <a:r>
                        <a:rPr lang="en-US" sz="1400" baseline="0" dirty="0" smtClean="0"/>
                        <a:t> DIBUTUHKAN</a:t>
                      </a:r>
                      <a:endParaRPr lang="en-US" sz="1400" dirty="0" smtClean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1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lang="en-US" smtClean="0"/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lang="en-US" smtClean="0"/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lang="en-US" smtClean="0"/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lang="en-US" smtClean="0"/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lang="en-US" smtClean="0"/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lang="en-US" dirty="0" smtClean="0"/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5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lang="en-US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lang="en-US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lang="en-US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lang="en-US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lang="en-US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lang="en-US" smtClean="0"/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lang="en-US" smtClean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lang="en-US" smtClean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lang="en-US" smtClean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lang="en-US" smtClean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lang="en-US" dirty="0" smtClean="0"/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393" name="Text Box 37"/>
          <p:cNvSpPr txBox="1">
            <a:spLocks noChangeArrowheads="1"/>
          </p:cNvSpPr>
          <p:nvPr/>
        </p:nvSpPr>
        <p:spPr bwMode="auto">
          <a:xfrm>
            <a:off x="685800" y="1323201"/>
            <a:ext cx="18288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 dirty="0" smtClean="0"/>
              <a:t>K</a:t>
            </a:r>
            <a:r>
              <a:rPr lang="en-US" sz="1200" dirty="0" smtClean="0"/>
              <a:t>OP </a:t>
            </a:r>
            <a:r>
              <a:rPr lang="en-US" sz="1200" dirty="0" smtClean="0"/>
              <a:t>KESATUAN</a:t>
            </a:r>
            <a:endParaRPr lang="en-US" sz="1200" dirty="0"/>
          </a:p>
        </p:txBody>
      </p:sp>
      <p:sp>
        <p:nvSpPr>
          <p:cNvPr id="15394" name="Text Box 38"/>
          <p:cNvSpPr txBox="1">
            <a:spLocks noChangeArrowheads="1"/>
          </p:cNvSpPr>
          <p:nvPr/>
        </p:nvSpPr>
        <p:spPr bwMode="auto">
          <a:xfrm>
            <a:off x="2133600" y="1674813"/>
            <a:ext cx="4953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/>
              <a:t>UNSUR-UNSUR UTAMA KETERANGAN</a:t>
            </a:r>
          </a:p>
          <a:p>
            <a:pPr algn="ctr">
              <a:spcBef>
                <a:spcPct val="50000"/>
              </a:spcBef>
            </a:pPr>
            <a:r>
              <a:rPr lang="en-US" sz="1200"/>
              <a:t>Nomor  : R/UUK-   /   /200../Dit Intelkam</a:t>
            </a:r>
          </a:p>
        </p:txBody>
      </p:sp>
      <p:sp>
        <p:nvSpPr>
          <p:cNvPr id="15395" name="Text Box 39"/>
          <p:cNvSpPr txBox="1">
            <a:spLocks noChangeArrowheads="1"/>
          </p:cNvSpPr>
          <p:nvPr/>
        </p:nvSpPr>
        <p:spPr bwMode="auto">
          <a:xfrm>
            <a:off x="5410200" y="5607050"/>
            <a:ext cx="34290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 dirty="0"/>
              <a:t>Bandung,          200……</a:t>
            </a:r>
          </a:p>
          <a:p>
            <a:pPr algn="ctr">
              <a:spcBef>
                <a:spcPct val="50000"/>
              </a:spcBef>
            </a:pPr>
            <a:r>
              <a:rPr lang="en-US" sz="1200" dirty="0" smtClean="0"/>
              <a:t>PEJABAT INTELIJEN</a:t>
            </a:r>
            <a:endParaRPr lang="en-US" sz="1200" dirty="0"/>
          </a:p>
          <a:p>
            <a:pPr algn="ctr">
              <a:spcBef>
                <a:spcPct val="50000"/>
              </a:spcBef>
            </a:pPr>
            <a:endParaRPr lang="en-US" sz="1200" dirty="0"/>
          </a:p>
          <a:p>
            <a:pPr algn="ctr">
              <a:spcBef>
                <a:spcPct val="50000"/>
              </a:spcBef>
            </a:pPr>
            <a:endParaRPr lang="en-US" sz="1200" dirty="0"/>
          </a:p>
        </p:txBody>
      </p:sp>
      <p:sp>
        <p:nvSpPr>
          <p:cNvPr id="15396" name="Line 40"/>
          <p:cNvSpPr>
            <a:spLocks noChangeShapeType="1"/>
          </p:cNvSpPr>
          <p:nvPr/>
        </p:nvSpPr>
        <p:spPr bwMode="auto">
          <a:xfrm>
            <a:off x="3143250" y="1919288"/>
            <a:ext cx="2895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97" name="Line 41"/>
          <p:cNvSpPr>
            <a:spLocks noChangeShapeType="1"/>
          </p:cNvSpPr>
          <p:nvPr/>
        </p:nvSpPr>
        <p:spPr bwMode="auto">
          <a:xfrm>
            <a:off x="381000" y="1657350"/>
            <a:ext cx="2362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398" name="Line 42"/>
          <p:cNvSpPr>
            <a:spLocks noChangeShapeType="1"/>
          </p:cNvSpPr>
          <p:nvPr/>
        </p:nvSpPr>
        <p:spPr bwMode="auto">
          <a:xfrm>
            <a:off x="6096000" y="6477000"/>
            <a:ext cx="2057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28600"/>
            <a:ext cx="8458200" cy="7620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sz="2400" dirty="0" smtClean="0"/>
              <a:t>KOP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en-US" sz="2400" dirty="0" smtClean="0"/>
              <a:t>RENPULBAKET</a:t>
            </a:r>
          </a:p>
        </p:txBody>
      </p:sp>
      <p:graphicFrame>
        <p:nvGraphicFramePr>
          <p:cNvPr id="72743" name="Group 39"/>
          <p:cNvGraphicFramePr>
            <a:graphicFrameLocks noGrp="1"/>
          </p:cNvGraphicFramePr>
          <p:nvPr>
            <p:ph sz="half" idx="2"/>
          </p:nvPr>
        </p:nvGraphicFramePr>
        <p:xfrm>
          <a:off x="304800" y="1427163"/>
          <a:ext cx="8534401" cy="3206129"/>
        </p:xfrm>
        <a:graphic>
          <a:graphicData uri="http://schemas.openxmlformats.org/drawingml/2006/table">
            <a:tbl>
              <a:tblPr/>
              <a:tblGrid>
                <a:gridCol w="931863"/>
                <a:gridCol w="1473200"/>
                <a:gridCol w="1165225"/>
                <a:gridCol w="1241425"/>
                <a:gridCol w="319087"/>
                <a:gridCol w="330200"/>
                <a:gridCol w="361157"/>
                <a:gridCol w="361157"/>
                <a:gridCol w="1436687"/>
                <a:gridCol w="914400"/>
              </a:tblGrid>
              <a:tr h="7826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NO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MASALAH/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PERSOALAN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BAKET YG DIMINTA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SASARAN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LIDIK/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PULBAKET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PETUGAS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BAPULBAKET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WAKTU/TEMPAT PENYAMPAIAN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CATATAN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366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383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8762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5104" name="Text Box 37"/>
          <p:cNvSpPr txBox="1">
            <a:spLocks noChangeArrowheads="1"/>
          </p:cNvSpPr>
          <p:nvPr/>
        </p:nvSpPr>
        <p:spPr bwMode="auto">
          <a:xfrm>
            <a:off x="5978525" y="5237163"/>
            <a:ext cx="2122488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b="1"/>
              <a:t> Bandung,                          20….</a:t>
            </a:r>
          </a:p>
        </p:txBody>
      </p:sp>
      <p:sp>
        <p:nvSpPr>
          <p:cNvPr id="45105" name="Text Box 38"/>
          <p:cNvSpPr txBox="1">
            <a:spLocks noChangeArrowheads="1"/>
          </p:cNvSpPr>
          <p:nvPr/>
        </p:nvSpPr>
        <p:spPr bwMode="auto">
          <a:xfrm>
            <a:off x="6172200" y="5973763"/>
            <a:ext cx="181768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u="sng"/>
              <a:t> </a:t>
            </a:r>
            <a:r>
              <a:rPr lang="en-US" sz="1200" b="1" u="sng"/>
              <a:t>PETUGAS INTELIJEN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62200" y="457200"/>
            <a:ext cx="4191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RENCANA PENUGASAN</a:t>
            </a:r>
            <a:endParaRPr lang="en-US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1295400"/>
            <a:ext cx="1279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DASAR</a:t>
            </a:r>
            <a:endParaRPr lang="en-US" sz="2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81000" y="3333690"/>
            <a:ext cx="1279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WAKTU</a:t>
            </a:r>
            <a:endParaRPr lang="en-US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81000" y="1981200"/>
            <a:ext cx="1279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PERS</a:t>
            </a:r>
            <a:endParaRPr lang="en-US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81000" y="2667000"/>
            <a:ext cx="1279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LOKASI</a:t>
            </a:r>
            <a:endParaRPr lang="en-US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81000" y="3886200"/>
            <a:ext cx="388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RENCANA PELAKSANAAN</a:t>
            </a:r>
            <a:endParaRPr lang="en-US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81000" y="4572000"/>
            <a:ext cx="220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KOMUNIKASI</a:t>
            </a:r>
            <a:endParaRPr 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2133600" y="315913"/>
            <a:ext cx="4419600" cy="752475"/>
          </a:xfrm>
        </p:spPr>
        <p:txBody>
          <a:bodyPr lIns="90000" tIns="46800" rIns="90000" bIns="46800"/>
          <a:lstStyle/>
          <a:p>
            <a:pPr defTabSz="45720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</a:tabLst>
            </a:pPr>
            <a:r>
              <a:rPr lang="id-ID" sz="3200" dirty="0" smtClean="0">
                <a:latin typeface="Mistral" pitchFamily="66" charset="0"/>
              </a:rPr>
              <a:t>L</a:t>
            </a:r>
            <a:r>
              <a:rPr lang="en-US" sz="3200" dirty="0" smtClean="0">
                <a:latin typeface="Mistral" pitchFamily="66" charset="0"/>
              </a:rPr>
              <a:t> </a:t>
            </a:r>
            <a:r>
              <a:rPr lang="id-ID" sz="3200" dirty="0" smtClean="0">
                <a:latin typeface="Mistral" pitchFamily="66" charset="0"/>
              </a:rPr>
              <a:t>A</a:t>
            </a:r>
            <a:r>
              <a:rPr lang="en-US" sz="3200" dirty="0" smtClean="0">
                <a:latin typeface="Mistral" pitchFamily="66" charset="0"/>
              </a:rPr>
              <a:t> </a:t>
            </a:r>
            <a:r>
              <a:rPr lang="id-ID" sz="3200" dirty="0" smtClean="0">
                <a:latin typeface="Mistral" pitchFamily="66" charset="0"/>
              </a:rPr>
              <a:t>P</a:t>
            </a:r>
            <a:r>
              <a:rPr lang="en-US" sz="3200" dirty="0" smtClean="0">
                <a:latin typeface="Mistral" pitchFamily="66" charset="0"/>
              </a:rPr>
              <a:t> </a:t>
            </a:r>
            <a:r>
              <a:rPr lang="id-ID" sz="3200" dirty="0" smtClean="0">
                <a:latin typeface="Mistral" pitchFamily="66" charset="0"/>
              </a:rPr>
              <a:t>G</a:t>
            </a:r>
            <a:r>
              <a:rPr lang="en-US" sz="3200" dirty="0" smtClean="0">
                <a:latin typeface="Mistral" pitchFamily="66" charset="0"/>
              </a:rPr>
              <a:t> </a:t>
            </a:r>
            <a:r>
              <a:rPr lang="id-ID" sz="3200" dirty="0" smtClean="0">
                <a:latin typeface="Mistral" pitchFamily="66" charset="0"/>
              </a:rPr>
              <a:t>I</a:t>
            </a:r>
            <a:r>
              <a:rPr lang="en-US" sz="3200" dirty="0" smtClean="0">
                <a:latin typeface="Mistral" pitchFamily="66" charset="0"/>
              </a:rPr>
              <a:t> </a:t>
            </a:r>
            <a:r>
              <a:rPr lang="id-ID" sz="3200" dirty="0" smtClean="0">
                <a:latin typeface="Mistral" pitchFamily="66" charset="0"/>
              </a:rPr>
              <a:t>A</a:t>
            </a:r>
            <a:r>
              <a:rPr lang="en-US" sz="3200" dirty="0" smtClean="0">
                <a:latin typeface="Mistral" pitchFamily="66" charset="0"/>
              </a:rPr>
              <a:t> </a:t>
            </a:r>
            <a:r>
              <a:rPr lang="id-ID" sz="3200" dirty="0" smtClean="0">
                <a:latin typeface="Mistral" pitchFamily="66" charset="0"/>
              </a:rPr>
              <a:t>T </a:t>
            </a:r>
            <a:r>
              <a:rPr lang="en-US" sz="3200" dirty="0" smtClean="0">
                <a:latin typeface="Mistral" pitchFamily="66" charset="0"/>
              </a:rPr>
              <a:t>  </a:t>
            </a:r>
            <a:r>
              <a:rPr lang="id-ID" sz="3200" dirty="0" smtClean="0">
                <a:latin typeface="Mistral" pitchFamily="66" charset="0"/>
              </a:rPr>
              <a:t>H</a:t>
            </a:r>
            <a:r>
              <a:rPr lang="en-US" sz="3200" dirty="0" smtClean="0">
                <a:latin typeface="Mistral" pitchFamily="66" charset="0"/>
              </a:rPr>
              <a:t> </a:t>
            </a:r>
            <a:r>
              <a:rPr lang="id-ID" sz="3200" dirty="0" smtClean="0">
                <a:latin typeface="Mistral" pitchFamily="66" charset="0"/>
              </a:rPr>
              <a:t>A</a:t>
            </a:r>
            <a:r>
              <a:rPr lang="en-US" sz="3200" dirty="0" smtClean="0">
                <a:latin typeface="Mistral" pitchFamily="66" charset="0"/>
              </a:rPr>
              <a:t> </a:t>
            </a:r>
            <a:r>
              <a:rPr lang="id-ID" sz="3200" dirty="0" smtClean="0">
                <a:latin typeface="Mistral" pitchFamily="66" charset="0"/>
              </a:rPr>
              <a:t>R</a:t>
            </a:r>
            <a:r>
              <a:rPr lang="en-US" sz="3200" dirty="0" smtClean="0">
                <a:latin typeface="Mistral" pitchFamily="66" charset="0"/>
              </a:rPr>
              <a:t> I A N</a:t>
            </a:r>
            <a:endParaRPr lang="id-ID" sz="3200" dirty="0" smtClean="0">
              <a:latin typeface="Mistral" pitchFamily="66" charset="0"/>
            </a:endParaRPr>
          </a:p>
        </p:txBody>
      </p:sp>
      <p:graphicFrame>
        <p:nvGraphicFramePr>
          <p:cNvPr id="79875" name="Group 3"/>
          <p:cNvGraphicFramePr>
            <a:graphicFrameLocks noGrp="1"/>
          </p:cNvGraphicFramePr>
          <p:nvPr>
            <p:ph idx="1"/>
          </p:nvPr>
        </p:nvGraphicFramePr>
        <p:xfrm>
          <a:off x="304800" y="3124200"/>
          <a:ext cx="8616492" cy="2286000"/>
        </p:xfrm>
        <a:graphic>
          <a:graphicData uri="http://schemas.openxmlformats.org/drawingml/2006/table">
            <a:tbl>
              <a:tblPr/>
              <a:tblGrid>
                <a:gridCol w="553156"/>
                <a:gridCol w="894644"/>
                <a:gridCol w="1828800"/>
                <a:gridCol w="1676400"/>
                <a:gridCol w="1752600"/>
                <a:gridCol w="955446"/>
                <a:gridCol w="955446"/>
              </a:tblGrid>
              <a:tr h="635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NO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JAM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SUMBER BAKET / SASARAN ANTARA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CARA MENDAPATKAN BAKET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HASIL YANG DICAPAI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PENDAPAT PELAPOR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KET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23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8949" name="Text Box 33"/>
          <p:cNvSpPr txBox="1">
            <a:spLocks noChangeArrowheads="1"/>
          </p:cNvSpPr>
          <p:nvPr/>
        </p:nvSpPr>
        <p:spPr bwMode="auto">
          <a:xfrm>
            <a:off x="4343400" y="1219200"/>
            <a:ext cx="12954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/>
              <a:t>RAHASIA</a:t>
            </a:r>
          </a:p>
        </p:txBody>
      </p:sp>
      <p:sp>
        <p:nvSpPr>
          <p:cNvPr id="38950" name="Text Box 34"/>
          <p:cNvSpPr txBox="1">
            <a:spLocks noChangeArrowheads="1"/>
          </p:cNvSpPr>
          <p:nvPr/>
        </p:nvSpPr>
        <p:spPr bwMode="auto">
          <a:xfrm>
            <a:off x="457200" y="1447800"/>
            <a:ext cx="2667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/>
              <a:t>KOP</a:t>
            </a:r>
          </a:p>
        </p:txBody>
      </p:sp>
      <p:sp>
        <p:nvSpPr>
          <p:cNvPr id="38951" name="Text Box 35"/>
          <p:cNvSpPr txBox="1">
            <a:spLocks noChangeArrowheads="1"/>
          </p:cNvSpPr>
          <p:nvPr/>
        </p:nvSpPr>
        <p:spPr bwMode="auto">
          <a:xfrm>
            <a:off x="3581400" y="2147888"/>
            <a:ext cx="31242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 b="1" u="sng" dirty="0"/>
              <a:t>LAPORAN KEGIATAN HARIAN</a:t>
            </a:r>
          </a:p>
          <a:p>
            <a:pPr algn="ctr">
              <a:spcBef>
                <a:spcPct val="50000"/>
              </a:spcBef>
            </a:pPr>
            <a:r>
              <a:rPr lang="en-US" sz="1200" dirty="0" err="1"/>
              <a:t>Tanggal</a:t>
            </a:r>
            <a:r>
              <a:rPr lang="en-US" sz="1200" dirty="0"/>
              <a:t>	: …………………….</a:t>
            </a:r>
          </a:p>
          <a:p>
            <a:pPr algn="ctr">
              <a:spcBef>
                <a:spcPct val="50000"/>
              </a:spcBef>
            </a:pPr>
            <a:r>
              <a:rPr lang="en-US" sz="1200" dirty="0"/>
              <a:t>Sub Unit 	: …………………….</a:t>
            </a:r>
          </a:p>
        </p:txBody>
      </p:sp>
      <p:sp>
        <p:nvSpPr>
          <p:cNvPr id="38952" name="Text Box 36"/>
          <p:cNvSpPr txBox="1">
            <a:spLocks noChangeArrowheads="1"/>
          </p:cNvSpPr>
          <p:nvPr/>
        </p:nvSpPr>
        <p:spPr bwMode="auto">
          <a:xfrm>
            <a:off x="4419600" y="6545263"/>
            <a:ext cx="12192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/>
              <a:t>RAHASIA</a:t>
            </a:r>
          </a:p>
        </p:txBody>
      </p:sp>
      <p:sp>
        <p:nvSpPr>
          <p:cNvPr id="38953" name="Text Box 37"/>
          <p:cNvSpPr txBox="1">
            <a:spLocks noChangeArrowheads="1"/>
          </p:cNvSpPr>
          <p:nvPr/>
        </p:nvSpPr>
        <p:spPr bwMode="auto">
          <a:xfrm>
            <a:off x="5943600" y="5530850"/>
            <a:ext cx="2667000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200"/>
              <a:t>Bandung,                         200…</a:t>
            </a:r>
          </a:p>
          <a:p>
            <a:pPr algn="ctr">
              <a:spcBef>
                <a:spcPct val="50000"/>
              </a:spcBef>
            </a:pPr>
            <a:r>
              <a:rPr lang="en-US" sz="1200"/>
              <a:t>SUB UNIT 1A</a:t>
            </a:r>
          </a:p>
          <a:p>
            <a:pPr algn="ctr">
              <a:spcBef>
                <a:spcPct val="50000"/>
              </a:spcBef>
            </a:pPr>
            <a:endParaRPr lang="en-US" sz="1200"/>
          </a:p>
          <a:p>
            <a:pPr algn="ctr">
              <a:spcBef>
                <a:spcPct val="50000"/>
              </a:spcBef>
            </a:pPr>
            <a:endParaRPr lang="en-US" sz="1200"/>
          </a:p>
        </p:txBody>
      </p:sp>
      <p:sp>
        <p:nvSpPr>
          <p:cNvPr id="38954" name="Line 38"/>
          <p:cNvSpPr>
            <a:spLocks noChangeShapeType="1"/>
          </p:cNvSpPr>
          <p:nvPr/>
        </p:nvSpPr>
        <p:spPr bwMode="auto">
          <a:xfrm>
            <a:off x="6629400" y="6477000"/>
            <a:ext cx="137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8956" name="Line 40"/>
          <p:cNvSpPr>
            <a:spLocks noChangeShapeType="1"/>
          </p:cNvSpPr>
          <p:nvPr/>
        </p:nvSpPr>
        <p:spPr bwMode="auto">
          <a:xfrm>
            <a:off x="523875" y="1981200"/>
            <a:ext cx="24384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685800" y="171450"/>
            <a:ext cx="7391400" cy="637315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square" lIns="90000" tIns="46800" rIns="90000" bIns="46800">
            <a:spAutoFit/>
          </a:bodyPr>
          <a:lstStyle/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sv-SE" sz="1200" b="1" dirty="0">
                <a:latin typeface="Arial" charset="0"/>
              </a:rPr>
              <a:t>.......KOP........</a:t>
            </a: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de-DE" sz="1200" b="1" dirty="0">
                <a:latin typeface="Arial" charset="0"/>
              </a:rPr>
              <a:t>.......................            </a:t>
            </a: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endParaRPr lang="it-IT" sz="1200" b="1" dirty="0">
              <a:latin typeface="Arial" charset="0"/>
            </a:endParaRP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it-IT" sz="1200" b="1" dirty="0">
                <a:latin typeface="Arial" charset="0"/>
              </a:rPr>
              <a:t>                              </a:t>
            </a:r>
            <a:r>
              <a:rPr lang="it-IT" sz="1200" b="1" dirty="0" smtClean="0">
                <a:latin typeface="Arial" charset="0"/>
              </a:rPr>
              <a:t>                        </a:t>
            </a:r>
            <a:r>
              <a:rPr lang="it-IT" sz="1200" b="1" u="sng" dirty="0">
                <a:latin typeface="Arial" charset="0"/>
              </a:rPr>
              <a:t>LAPORAN  INFORMASI</a:t>
            </a: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pt-BR" sz="1200" b="1" dirty="0">
                <a:latin typeface="Arial" charset="0"/>
              </a:rPr>
              <a:t>                        </a:t>
            </a:r>
            <a:r>
              <a:rPr lang="pt-BR" sz="1200" b="1" dirty="0" smtClean="0">
                <a:latin typeface="Arial" charset="0"/>
              </a:rPr>
              <a:t>                  Nomor  : </a:t>
            </a:r>
            <a:r>
              <a:rPr lang="pt-BR" sz="1200" b="1" dirty="0">
                <a:latin typeface="Arial" charset="0"/>
              </a:rPr>
              <a:t>R/LI-       </a:t>
            </a:r>
            <a:r>
              <a:rPr lang="pt-BR" sz="1200" b="1" dirty="0" smtClean="0">
                <a:latin typeface="Arial" charset="0"/>
              </a:rPr>
              <a:t>/VII </a:t>
            </a:r>
            <a:r>
              <a:rPr lang="pt-BR" sz="1200" b="1" dirty="0">
                <a:latin typeface="Arial" charset="0"/>
              </a:rPr>
              <a:t>/20.../</a:t>
            </a:r>
            <a:r>
              <a:rPr lang="pt-BR" sz="1200" b="1" dirty="0" smtClean="0">
                <a:latin typeface="Arial" charset="0"/>
              </a:rPr>
              <a:t>Satker.....</a:t>
            </a:r>
            <a:endParaRPr lang="pt-BR" sz="1200" b="1" dirty="0">
              <a:latin typeface="Arial" charset="0"/>
            </a:endParaRP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endParaRPr lang="en-US" sz="1200" b="1" dirty="0">
              <a:latin typeface="Arial" charset="0"/>
            </a:endParaRP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1200" b="1" dirty="0" err="1" smtClean="0">
                <a:latin typeface="Arial" charset="0"/>
              </a:rPr>
              <a:t>Bidang</a:t>
            </a:r>
            <a:r>
              <a:rPr lang="en-US" sz="1200" b="1" dirty="0" smtClean="0">
                <a:latin typeface="Arial" charset="0"/>
              </a:rPr>
              <a:t>  :  </a:t>
            </a:r>
            <a:r>
              <a:rPr lang="en-US" sz="1200" b="1" dirty="0" err="1">
                <a:latin typeface="Arial" charset="0"/>
              </a:rPr>
              <a:t>Ipoleksosbudkam</a:t>
            </a:r>
            <a:endParaRPr lang="en-US" sz="1200" b="1" dirty="0">
              <a:latin typeface="Arial" charset="0"/>
            </a:endParaRP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1200" b="1" dirty="0" err="1" smtClean="0">
                <a:latin typeface="Arial" charset="0"/>
              </a:rPr>
              <a:t>Perihal</a:t>
            </a:r>
            <a:r>
              <a:rPr lang="en-US" sz="1200" b="1" dirty="0" smtClean="0">
                <a:latin typeface="Arial" charset="0"/>
              </a:rPr>
              <a:t>  :  </a:t>
            </a:r>
            <a:r>
              <a:rPr lang="en-US" sz="1200" b="1" dirty="0">
                <a:latin typeface="Arial" charset="0"/>
              </a:rPr>
              <a:t>………….</a:t>
            </a: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endParaRPr lang="en-US" sz="1200" b="1" dirty="0">
              <a:latin typeface="Arial" charset="0"/>
            </a:endParaRP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1200" b="1" dirty="0">
                <a:latin typeface="Arial" charset="0"/>
              </a:rPr>
              <a:t>I.     PENDAHULUAN.</a:t>
            </a: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1200" b="1" dirty="0">
                <a:latin typeface="Arial" charset="0"/>
              </a:rPr>
              <a:t>       1.    </a:t>
            </a:r>
            <a:r>
              <a:rPr lang="en-US" sz="1200" b="1" dirty="0" err="1">
                <a:latin typeface="Arial" charset="0"/>
              </a:rPr>
              <a:t>Sumber</a:t>
            </a:r>
            <a:r>
              <a:rPr lang="en-US" sz="1200" b="1" dirty="0">
                <a:latin typeface="Arial" charset="0"/>
              </a:rPr>
              <a:t> </a:t>
            </a:r>
            <a:r>
              <a:rPr lang="en-US" sz="1200" b="1" dirty="0" err="1">
                <a:latin typeface="Arial" charset="0"/>
              </a:rPr>
              <a:t>informasi</a:t>
            </a:r>
            <a:r>
              <a:rPr lang="en-US" sz="1200" b="1" dirty="0">
                <a:latin typeface="Arial" charset="0"/>
              </a:rPr>
              <a:t>	                      :  ……………………………………..</a:t>
            </a: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1200" b="1" dirty="0">
                <a:latin typeface="Arial" charset="0"/>
              </a:rPr>
              <a:t>       2.    </a:t>
            </a:r>
            <a:r>
              <a:rPr lang="en-US" sz="1200" b="1" dirty="0" err="1">
                <a:latin typeface="Arial" charset="0"/>
              </a:rPr>
              <a:t>Hubungan</a:t>
            </a:r>
            <a:r>
              <a:rPr lang="en-US" sz="1200" b="1" dirty="0">
                <a:latin typeface="Arial" charset="0"/>
              </a:rPr>
              <a:t> dg </a:t>
            </a:r>
            <a:r>
              <a:rPr lang="en-US" sz="1200" b="1" dirty="0" err="1" smtClean="0">
                <a:latin typeface="Arial" charset="0"/>
              </a:rPr>
              <a:t>sasaran</a:t>
            </a:r>
            <a:r>
              <a:rPr lang="en-US" sz="1200" b="1" dirty="0" smtClean="0">
                <a:latin typeface="Arial" charset="0"/>
              </a:rPr>
              <a:t>   </a:t>
            </a:r>
            <a:r>
              <a:rPr lang="sv-SE" sz="1200" b="1" dirty="0" smtClean="0">
                <a:latin typeface="Arial" charset="0"/>
              </a:rPr>
              <a:t>              </a:t>
            </a:r>
            <a:r>
              <a:rPr lang="sv-SE" sz="1200" b="1" dirty="0">
                <a:latin typeface="Arial" charset="0"/>
              </a:rPr>
              <a:t>:  .....................................................</a:t>
            </a: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sv-SE" sz="1200" b="1" dirty="0">
                <a:latin typeface="Arial" charset="0"/>
              </a:rPr>
              <a:t>       3.    Cara mendapatkan informasi     : ......................................................</a:t>
            </a: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sv-SE" sz="1200" b="1" dirty="0">
                <a:latin typeface="Arial" charset="0"/>
              </a:rPr>
              <a:t>       4.    Waktu mendapatkan informasi  : ...................................................</a:t>
            </a: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sv-SE" sz="1200" b="1" dirty="0">
                <a:latin typeface="Arial" charset="0"/>
              </a:rPr>
              <a:t>       5.    Nilai Informasi                             : .......................................................</a:t>
            </a: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endParaRPr lang="sv-SE" sz="1200" b="1" dirty="0">
              <a:latin typeface="Arial" charset="0"/>
            </a:endParaRP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sv-SE" sz="1200" b="1" dirty="0">
                <a:latin typeface="Arial" charset="0"/>
              </a:rPr>
              <a:t>II.    FAKTA-FAKTA.</a:t>
            </a: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endParaRPr lang="en-US" sz="1200" b="1" dirty="0">
              <a:latin typeface="Arial" charset="0"/>
            </a:endParaRP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endParaRPr lang="en-US" sz="1200" b="1" dirty="0" smtClean="0">
              <a:latin typeface="Arial" charset="0"/>
            </a:endParaRP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endParaRPr lang="en-US" sz="1200" b="1" dirty="0" smtClean="0">
              <a:latin typeface="Arial" charset="0"/>
            </a:endParaRP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endParaRPr lang="en-US" sz="1200" b="1" dirty="0">
              <a:latin typeface="Arial" charset="0"/>
            </a:endParaRP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endParaRPr lang="en-US" sz="1200" b="1" dirty="0">
              <a:latin typeface="Arial" charset="0"/>
            </a:endParaRP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endParaRPr lang="en-US" sz="1200" b="1" dirty="0">
              <a:latin typeface="Arial" charset="0"/>
            </a:endParaRP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endParaRPr lang="en-US" sz="1200" b="1" dirty="0">
              <a:latin typeface="Arial" charset="0"/>
            </a:endParaRP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1200" b="1" dirty="0">
                <a:latin typeface="Arial" charset="0"/>
              </a:rPr>
              <a:t>III.   PENDAPAT PELAPOR.</a:t>
            </a: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endParaRPr lang="de-DE" sz="1200" b="1" dirty="0" smtClean="0">
              <a:latin typeface="Arial" charset="0"/>
            </a:endParaRPr>
          </a:p>
          <a:p>
            <a:pPr lvl="3" indent="-1027113"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de-DE" sz="1200" b="1" dirty="0" smtClean="0">
                <a:latin typeface="Arial" charset="0"/>
              </a:rPr>
              <a:t>Analisa</a:t>
            </a:r>
          </a:p>
          <a:p>
            <a:pPr lvl="3" indent="-1027113"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de-DE" sz="1200" b="1" dirty="0" smtClean="0">
                <a:latin typeface="Arial" charset="0"/>
              </a:rPr>
              <a:t>Prediksi</a:t>
            </a:r>
          </a:p>
          <a:p>
            <a:pPr lvl="3" indent="-1027113"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de-DE" sz="1200" b="1" dirty="0" smtClean="0">
                <a:latin typeface="Arial" charset="0"/>
              </a:rPr>
              <a:t>Langkah-langkah</a:t>
            </a:r>
          </a:p>
          <a:p>
            <a:pPr lvl="3" indent="-1027113"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de-DE" sz="1200" b="1" dirty="0" smtClean="0">
                <a:latin typeface="Arial" charset="0"/>
              </a:rPr>
              <a:t>Rekomendasi/saran                                                     </a:t>
            </a:r>
          </a:p>
          <a:p>
            <a:pPr lvl="3" indent="-1027113"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de-DE" sz="1200" b="1" dirty="0" smtClean="0">
                <a:latin typeface="Arial" charset="0"/>
              </a:rPr>
              <a:t>					Bandung,       Juli  20.....                                    			       Samdi  Pelapor</a:t>
            </a:r>
            <a:endParaRPr lang="de-DE" sz="1200" b="1" dirty="0">
              <a:latin typeface="Arial" charset="0"/>
            </a:endParaRP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de-DE" sz="1200" b="1" dirty="0">
                <a:latin typeface="Arial" charset="0"/>
              </a:rPr>
              <a:t>                                                                              </a:t>
            </a:r>
          </a:p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endParaRPr lang="en-US" sz="1200" b="1" dirty="0">
              <a:latin typeface="Arial" charset="0"/>
            </a:endParaRP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3733800" y="6400800"/>
            <a:ext cx="1184275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d-ID" dirty="0">
                <a:solidFill>
                  <a:srgbClr val="FFFFFF"/>
                </a:solidFill>
                <a:latin typeface="Arial" charset="0"/>
              </a:rPr>
              <a:t>RAHASIA</a:t>
            </a: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3709988" y="-26988"/>
            <a:ext cx="1184275" cy="36830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defTabSz="45720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id-ID">
                <a:solidFill>
                  <a:srgbClr val="FFFFFF"/>
                </a:solidFill>
                <a:latin typeface="Arial" charset="0"/>
              </a:rPr>
              <a:t>RAHASIA</a:t>
            </a:r>
          </a:p>
        </p:txBody>
      </p:sp>
      <p:sp>
        <p:nvSpPr>
          <p:cNvPr id="34821" name="Line 5"/>
          <p:cNvSpPr>
            <a:spLocks noChangeShapeType="1"/>
          </p:cNvSpPr>
          <p:nvPr/>
        </p:nvSpPr>
        <p:spPr bwMode="auto">
          <a:xfrm>
            <a:off x="657225" y="652463"/>
            <a:ext cx="1447800" cy="1587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4822" name="Line 6"/>
          <p:cNvSpPr>
            <a:spLocks noChangeShapeType="1"/>
          </p:cNvSpPr>
          <p:nvPr/>
        </p:nvSpPr>
        <p:spPr bwMode="auto">
          <a:xfrm>
            <a:off x="685800" y="1295400"/>
            <a:ext cx="6705600" cy="1588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52388"/>
            <a:ext cx="4038600" cy="938212"/>
          </a:xfrm>
        </p:spPr>
        <p:txBody>
          <a:bodyPr lIns="90000" tIns="46800" rIns="90000" bIns="46800">
            <a:normAutofit/>
          </a:bodyPr>
          <a:lstStyle/>
          <a:p>
            <a:pPr defTabSz="457200" fontAlgn="auto">
              <a:spcAft>
                <a:spcPts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/>
            </a:pPr>
            <a:r>
              <a:rPr lang="id-ID" sz="3200" dirty="0" smtClean="0">
                <a:latin typeface="Mistral" pitchFamily="66" charset="0"/>
              </a:rPr>
              <a:t>LAPORAN PENUGASAN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896938"/>
            <a:ext cx="8229600" cy="5562600"/>
          </a:xfrm>
        </p:spPr>
        <p:txBody>
          <a:bodyPr lIns="90000" tIns="46800" rIns="90000" bIns="46800"/>
          <a:lstStyle/>
          <a:p>
            <a:pPr marL="811213" indent="-811213" algn="ctr" defTabSz="457200">
              <a:lnSpc>
                <a:spcPct val="90000"/>
              </a:lnSpc>
              <a:spcBef>
                <a:spcPts val="300"/>
              </a:spcBef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1200" dirty="0" smtClean="0"/>
              <a:t>RAHASIA</a:t>
            </a:r>
          </a:p>
          <a:p>
            <a:pPr marL="811213" indent="-811213" defTabSz="457200">
              <a:lnSpc>
                <a:spcPct val="90000"/>
              </a:lnSpc>
              <a:spcBef>
                <a:spcPts val="300"/>
              </a:spcBef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1200" dirty="0" smtClean="0"/>
              <a:t>KOP</a:t>
            </a:r>
          </a:p>
          <a:p>
            <a:pPr marL="811213" indent="-811213" algn="ctr" defTabSz="457200">
              <a:lnSpc>
                <a:spcPct val="90000"/>
              </a:lnSpc>
              <a:spcBef>
                <a:spcPts val="300"/>
              </a:spcBef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 sz="1200" dirty="0" smtClean="0"/>
          </a:p>
          <a:p>
            <a:pPr marL="811213" indent="-811213" algn="ctr" defTabSz="457200">
              <a:lnSpc>
                <a:spcPct val="90000"/>
              </a:lnSpc>
              <a:spcBef>
                <a:spcPts val="300"/>
              </a:spcBef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1200" dirty="0" smtClean="0"/>
              <a:t>LAPORAN – PENUGASAN</a:t>
            </a:r>
          </a:p>
          <a:p>
            <a:pPr marL="811213" indent="-811213" algn="ctr" defTabSz="457200">
              <a:lnSpc>
                <a:spcPct val="90000"/>
              </a:lnSpc>
              <a:spcBef>
                <a:spcPts val="300"/>
              </a:spcBef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1200" dirty="0" err="1" smtClean="0"/>
              <a:t>Nomor</a:t>
            </a:r>
            <a:r>
              <a:rPr lang="en-US" sz="1200" dirty="0" smtClean="0"/>
              <a:t>   : R/</a:t>
            </a:r>
            <a:r>
              <a:rPr lang="en-US" sz="1200" dirty="0" err="1" smtClean="0"/>
              <a:t>Lapgas</a:t>
            </a:r>
            <a:r>
              <a:rPr lang="en-US" sz="1200" dirty="0" smtClean="0"/>
              <a:t>-    /    /200../</a:t>
            </a:r>
            <a:r>
              <a:rPr lang="en-US" sz="1200" dirty="0" err="1" smtClean="0"/>
              <a:t>Dit</a:t>
            </a:r>
            <a:r>
              <a:rPr lang="en-US" sz="1200" dirty="0" smtClean="0"/>
              <a:t> </a:t>
            </a:r>
            <a:r>
              <a:rPr lang="en-US" sz="1200" dirty="0" err="1" smtClean="0"/>
              <a:t>Intelkam</a:t>
            </a:r>
            <a:endParaRPr lang="en-US" sz="1200" dirty="0" smtClean="0"/>
          </a:p>
          <a:p>
            <a:pPr marL="811213" indent="-811213" defTabSz="457200">
              <a:lnSpc>
                <a:spcPct val="90000"/>
              </a:lnSpc>
              <a:spcBef>
                <a:spcPts val="225"/>
              </a:spcBef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 sz="900" dirty="0" smtClean="0"/>
          </a:p>
          <a:p>
            <a:pPr marL="811213" indent="-811213" defTabSz="457200">
              <a:lnSpc>
                <a:spcPct val="90000"/>
              </a:lnSpc>
              <a:spcBef>
                <a:spcPts val="300"/>
              </a:spcBef>
              <a:buClr>
                <a:srgbClr val="FFCC00"/>
              </a:buClr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1200" dirty="0" smtClean="0"/>
              <a:t>I.   PENDAHULUAN.</a:t>
            </a:r>
          </a:p>
          <a:p>
            <a:pPr marL="811213" indent="-811213" defTabSz="457200">
              <a:lnSpc>
                <a:spcPct val="90000"/>
              </a:lnSpc>
              <a:spcBef>
                <a:spcPts val="300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1200" dirty="0" smtClean="0"/>
              <a:t>     1.     </a:t>
            </a:r>
            <a:r>
              <a:rPr lang="en-US" sz="1200" dirty="0" err="1" smtClean="0"/>
              <a:t>Dasar</a:t>
            </a:r>
            <a:r>
              <a:rPr lang="en-US" sz="1200" dirty="0" smtClean="0"/>
              <a:t>.</a:t>
            </a:r>
          </a:p>
          <a:p>
            <a:pPr marL="811213" indent="-811213" defTabSz="457200">
              <a:lnSpc>
                <a:spcPct val="90000"/>
              </a:lnSpc>
              <a:spcBef>
                <a:spcPts val="300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1200" dirty="0" smtClean="0"/>
              <a:t>     2.     </a:t>
            </a:r>
            <a:r>
              <a:rPr lang="en-US" sz="1200" dirty="0" err="1" smtClean="0"/>
              <a:t>Personil</a:t>
            </a:r>
            <a:r>
              <a:rPr lang="en-US" sz="1200" dirty="0" smtClean="0"/>
              <a:t>.</a:t>
            </a:r>
          </a:p>
          <a:p>
            <a:pPr marL="811213" indent="-811213" defTabSz="457200">
              <a:lnSpc>
                <a:spcPct val="90000"/>
              </a:lnSpc>
              <a:spcBef>
                <a:spcPts val="300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1200" dirty="0" smtClean="0"/>
              <a:t>     3.     </a:t>
            </a:r>
            <a:r>
              <a:rPr lang="en-US" sz="1200" dirty="0" err="1" smtClean="0"/>
              <a:t>Waktu</a:t>
            </a:r>
            <a:r>
              <a:rPr lang="en-US" sz="1200" dirty="0" smtClean="0"/>
              <a:t> </a:t>
            </a:r>
            <a:r>
              <a:rPr lang="en-US" sz="1200" dirty="0" err="1" smtClean="0"/>
              <a:t>Penugasan</a:t>
            </a:r>
            <a:r>
              <a:rPr lang="en-US" sz="1200" dirty="0" smtClean="0"/>
              <a:t>.</a:t>
            </a:r>
          </a:p>
          <a:p>
            <a:pPr marL="811213" indent="-811213" defTabSz="457200">
              <a:lnSpc>
                <a:spcPct val="90000"/>
              </a:lnSpc>
              <a:spcBef>
                <a:spcPts val="300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1200" dirty="0" smtClean="0"/>
              <a:t>     4.     Daerah / </a:t>
            </a:r>
            <a:r>
              <a:rPr lang="en-US" sz="1200" dirty="0" err="1" smtClean="0"/>
              <a:t>Lokasi</a:t>
            </a:r>
            <a:r>
              <a:rPr lang="en-US" sz="1200" dirty="0" smtClean="0"/>
              <a:t>.</a:t>
            </a:r>
          </a:p>
          <a:p>
            <a:pPr marL="811213" indent="-811213" defTabSz="457200">
              <a:lnSpc>
                <a:spcPct val="90000"/>
              </a:lnSpc>
              <a:spcBef>
                <a:spcPts val="225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 sz="900" dirty="0" smtClean="0"/>
          </a:p>
          <a:p>
            <a:pPr marL="811213" indent="-811213" defTabSz="457200">
              <a:lnSpc>
                <a:spcPct val="90000"/>
              </a:lnSpc>
              <a:spcBef>
                <a:spcPts val="300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1200" dirty="0" smtClean="0"/>
              <a:t>II.  TUGAS POKOK.</a:t>
            </a:r>
          </a:p>
          <a:p>
            <a:pPr marL="811213" indent="-811213" defTabSz="457200">
              <a:lnSpc>
                <a:spcPct val="90000"/>
              </a:lnSpc>
              <a:spcBef>
                <a:spcPts val="300"/>
              </a:spcBef>
              <a:buClr>
                <a:srgbClr val="FFCC00"/>
              </a:buClr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 sz="1200" dirty="0" smtClean="0"/>
          </a:p>
          <a:p>
            <a:pPr marL="811213" indent="-811213" defTabSz="457200">
              <a:lnSpc>
                <a:spcPct val="90000"/>
              </a:lnSpc>
              <a:spcBef>
                <a:spcPts val="225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 sz="900" dirty="0" smtClean="0"/>
          </a:p>
          <a:p>
            <a:pPr marL="811213" indent="-811213" defTabSz="457200">
              <a:lnSpc>
                <a:spcPct val="90000"/>
              </a:lnSpc>
              <a:spcBef>
                <a:spcPts val="300"/>
              </a:spcBef>
              <a:buClr>
                <a:srgbClr val="FFCC00"/>
              </a:buClr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1200" dirty="0" smtClean="0"/>
              <a:t>III.  PELAKSANAAN.</a:t>
            </a:r>
          </a:p>
          <a:p>
            <a:pPr marL="811213" indent="-811213" defTabSz="457200">
              <a:lnSpc>
                <a:spcPct val="90000"/>
              </a:lnSpc>
              <a:spcBef>
                <a:spcPts val="225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 sz="900" dirty="0" smtClean="0"/>
          </a:p>
          <a:p>
            <a:pPr marL="811213" indent="-811213" defTabSz="457200">
              <a:lnSpc>
                <a:spcPct val="90000"/>
              </a:lnSpc>
              <a:spcBef>
                <a:spcPts val="300"/>
              </a:spcBef>
              <a:buClr>
                <a:srgbClr val="FFCC00"/>
              </a:buClr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1200" dirty="0" smtClean="0"/>
              <a:t>IV.   HASIL YANG DICAPAI.</a:t>
            </a:r>
          </a:p>
          <a:p>
            <a:pPr marL="811213" indent="-811213" defTabSz="457200">
              <a:lnSpc>
                <a:spcPct val="90000"/>
              </a:lnSpc>
              <a:spcBef>
                <a:spcPts val="225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 sz="900" dirty="0" smtClean="0"/>
          </a:p>
          <a:p>
            <a:pPr marL="811213" indent="-811213" defTabSz="457200">
              <a:lnSpc>
                <a:spcPct val="90000"/>
              </a:lnSpc>
              <a:spcBef>
                <a:spcPts val="300"/>
              </a:spcBef>
              <a:buClr>
                <a:srgbClr val="FFCC00"/>
              </a:buClr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1200" smtClean="0"/>
              <a:t>V.  </a:t>
            </a:r>
            <a:r>
              <a:rPr lang="en-US" sz="1200" dirty="0" smtClean="0"/>
              <a:t>FAKTOR YANG MEMPENGARUHI.</a:t>
            </a:r>
          </a:p>
          <a:p>
            <a:pPr marL="811213" indent="-811213" defTabSz="457200">
              <a:lnSpc>
                <a:spcPct val="90000"/>
              </a:lnSpc>
              <a:spcBef>
                <a:spcPts val="300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1200" dirty="0" smtClean="0"/>
              <a:t>      a.   Yang </a:t>
            </a:r>
            <a:r>
              <a:rPr lang="en-US" sz="1200" dirty="0" err="1" smtClean="0"/>
              <a:t>menghambat</a:t>
            </a:r>
            <a:r>
              <a:rPr lang="en-US" sz="1200" dirty="0" smtClean="0"/>
              <a:t>.</a:t>
            </a:r>
          </a:p>
          <a:p>
            <a:pPr marL="811213" indent="-811213" defTabSz="457200">
              <a:lnSpc>
                <a:spcPct val="90000"/>
              </a:lnSpc>
              <a:spcBef>
                <a:spcPts val="300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1200" dirty="0" smtClean="0"/>
              <a:t>      b.   Yang </a:t>
            </a:r>
            <a:r>
              <a:rPr lang="en-US" sz="1200" dirty="0" err="1" smtClean="0"/>
              <a:t>menguntungkan</a:t>
            </a:r>
            <a:r>
              <a:rPr lang="en-US" sz="1200" dirty="0" smtClean="0"/>
              <a:t>.</a:t>
            </a:r>
          </a:p>
          <a:p>
            <a:pPr marL="811213" indent="-811213" defTabSz="457200">
              <a:lnSpc>
                <a:spcPct val="90000"/>
              </a:lnSpc>
              <a:spcBef>
                <a:spcPts val="300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US" sz="1200" dirty="0" smtClean="0"/>
          </a:p>
          <a:p>
            <a:pPr marL="811213" indent="-811213" defTabSz="457200">
              <a:lnSpc>
                <a:spcPct val="90000"/>
              </a:lnSpc>
              <a:spcBef>
                <a:spcPts val="300"/>
              </a:spcBef>
              <a:buClr>
                <a:srgbClr val="FFCC00"/>
              </a:buClr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1200" dirty="0" smtClean="0"/>
              <a:t>VII. PENUTUP.</a:t>
            </a:r>
          </a:p>
          <a:p>
            <a:pPr marL="811213" indent="-811213" defTabSz="457200">
              <a:lnSpc>
                <a:spcPct val="90000"/>
              </a:lnSpc>
              <a:spcBef>
                <a:spcPts val="300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1200" dirty="0" smtClean="0"/>
              <a:t>      a.   </a:t>
            </a:r>
            <a:r>
              <a:rPr lang="en-US" sz="1200" dirty="0" err="1" smtClean="0"/>
              <a:t>Kesimpulan</a:t>
            </a:r>
            <a:r>
              <a:rPr lang="en-US" sz="1200" dirty="0" smtClean="0"/>
              <a:t>.</a:t>
            </a:r>
          </a:p>
          <a:p>
            <a:pPr marL="811213" indent="-811213" defTabSz="457200">
              <a:lnSpc>
                <a:spcPct val="90000"/>
              </a:lnSpc>
              <a:spcBef>
                <a:spcPts val="300"/>
              </a:spcBef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US" sz="1200" dirty="0" smtClean="0"/>
              <a:t>      b.   Saran.</a:t>
            </a:r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6400800" y="5778500"/>
            <a:ext cx="1981200" cy="3667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6324600" y="5999163"/>
            <a:ext cx="1676400" cy="366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6019800" y="5783263"/>
            <a:ext cx="2133600" cy="9413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 defTabSz="457200">
              <a:spcBef>
                <a:spcPts val="625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000">
                <a:solidFill>
                  <a:srgbClr val="FFFFFF"/>
                </a:solidFill>
              </a:rPr>
              <a:t>Bandung,          200….</a:t>
            </a:r>
          </a:p>
          <a:p>
            <a:pPr algn="ctr" defTabSz="457200">
              <a:spcBef>
                <a:spcPts val="625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000">
                <a:solidFill>
                  <a:srgbClr val="FFFFFF"/>
                </a:solidFill>
              </a:rPr>
              <a:t>Pelapor</a:t>
            </a:r>
          </a:p>
          <a:p>
            <a:pPr algn="ctr" defTabSz="457200">
              <a:spcBef>
                <a:spcPts val="625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US" sz="1000">
              <a:solidFill>
                <a:srgbClr val="FFFFFF"/>
              </a:solidFill>
            </a:endParaRPr>
          </a:p>
          <a:p>
            <a:pPr algn="ctr" defTabSz="457200">
              <a:spcBef>
                <a:spcPts val="625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000">
                <a:solidFill>
                  <a:srgbClr val="FFFFFF"/>
                </a:solidFill>
              </a:rPr>
              <a:t>Ka Unit</a:t>
            </a:r>
          </a:p>
        </p:txBody>
      </p:sp>
      <p:sp>
        <p:nvSpPr>
          <p:cNvPr id="40967" name="Line 7"/>
          <p:cNvSpPr>
            <a:spLocks noChangeShapeType="1"/>
          </p:cNvSpPr>
          <p:nvPr/>
        </p:nvSpPr>
        <p:spPr bwMode="auto">
          <a:xfrm>
            <a:off x="2924175" y="1711325"/>
            <a:ext cx="3276600" cy="1588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968" name="Line 8"/>
          <p:cNvSpPr>
            <a:spLocks noChangeShapeType="1"/>
          </p:cNvSpPr>
          <p:nvPr/>
        </p:nvSpPr>
        <p:spPr bwMode="auto">
          <a:xfrm>
            <a:off x="533400" y="1371600"/>
            <a:ext cx="2438400" cy="1588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969" name="Line 9"/>
          <p:cNvSpPr>
            <a:spLocks noChangeShapeType="1"/>
          </p:cNvSpPr>
          <p:nvPr/>
        </p:nvSpPr>
        <p:spPr bwMode="auto">
          <a:xfrm>
            <a:off x="6681788" y="6715125"/>
            <a:ext cx="838200" cy="1588"/>
          </a:xfrm>
          <a:prstGeom prst="line">
            <a:avLst/>
          </a:prstGeom>
          <a:noFill/>
          <a:ln w="9360">
            <a:solidFill>
              <a:srgbClr val="FFFFFF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62200" y="457200"/>
            <a:ext cx="4191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LAPORAN PENUGASAN</a:t>
            </a:r>
            <a:endParaRPr lang="en-US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81000" y="1295400"/>
            <a:ext cx="1279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DASAR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1000" y="3333690"/>
            <a:ext cx="1279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WAKTU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1000" y="1981200"/>
            <a:ext cx="1279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PERS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1000" y="2667000"/>
            <a:ext cx="1279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LOKASI</a:t>
            </a:r>
            <a:endParaRPr lang="en-US" sz="20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" y="3886200"/>
            <a:ext cx="388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HASIL PELAKSANAAN</a:t>
            </a:r>
            <a:endParaRPr lang="en-US" sz="2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81000" y="4781490"/>
            <a:ext cx="6400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KENDALA / FAKTOR YG MEMPENGARUHI</a:t>
            </a:r>
            <a:endParaRPr 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81000" y="5562600"/>
            <a:ext cx="541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KESIMPULAN  DAN SARAN</a:t>
            </a:r>
            <a:endParaRPr 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971800" y="115888"/>
            <a:ext cx="5334000" cy="6556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sv-SE" sz="1200" dirty="0"/>
              <a:t>RAHASIA</a:t>
            </a:r>
          </a:p>
          <a:p>
            <a:pPr marL="457200" indent="-457200" algn="ctr">
              <a:defRPr/>
            </a:pPr>
            <a:endParaRPr lang="sv-SE" sz="1200" u="sng" dirty="0"/>
          </a:p>
          <a:p>
            <a:pPr marL="457200" indent="-457200">
              <a:defRPr/>
            </a:pPr>
            <a:r>
              <a:rPr lang="en-US" sz="1200" u="sng" dirty="0"/>
              <a:t>KEPALA SURAT</a:t>
            </a:r>
            <a:endParaRPr lang="fi-FI" sz="1200" dirty="0"/>
          </a:p>
          <a:p>
            <a:pPr marL="457200" indent="-457200">
              <a:defRPr/>
            </a:pPr>
            <a:r>
              <a:rPr lang="fi-FI" sz="1200" dirty="0"/>
              <a:t>Nomor : ………………</a:t>
            </a:r>
          </a:p>
          <a:p>
            <a:pPr marL="457200" indent="-457200">
              <a:defRPr/>
            </a:pPr>
            <a:endParaRPr lang="fi-FI" sz="1200" b="1" u="sng" dirty="0"/>
          </a:p>
          <a:p>
            <a:pPr marL="457200" indent="-457200" algn="ctr">
              <a:defRPr/>
            </a:pPr>
            <a:r>
              <a:rPr lang="fi-FI" sz="1200" b="1" u="sng" dirty="0"/>
              <a:t>INFORMASI KHUSUS</a:t>
            </a:r>
            <a:endParaRPr lang="en-US" sz="1200" b="1" dirty="0"/>
          </a:p>
          <a:p>
            <a:pPr marL="457200" indent="-457200" algn="ctr">
              <a:defRPr/>
            </a:pPr>
            <a:r>
              <a:rPr lang="fi-FI" sz="1200" dirty="0"/>
              <a:t>Tanggal :   ………..</a:t>
            </a:r>
          </a:p>
          <a:p>
            <a:pPr marL="457200" indent="-457200" algn="r">
              <a:defRPr/>
            </a:pPr>
            <a:r>
              <a:rPr lang="fi-FI" sz="1200" dirty="0"/>
              <a:t>Bidang : .....</a:t>
            </a:r>
          </a:p>
          <a:p>
            <a:pPr marL="457200" indent="-457200">
              <a:defRPr/>
            </a:pPr>
            <a:endParaRPr lang="fi-FI" sz="1200" b="1" dirty="0"/>
          </a:p>
          <a:p>
            <a:pPr marL="457200" indent="-457200">
              <a:defRPr/>
            </a:pPr>
            <a:r>
              <a:rPr lang="fi-FI" sz="1200" b="1" dirty="0"/>
              <a:t>I.   PERIHAL</a:t>
            </a:r>
          </a:p>
          <a:p>
            <a:pPr marL="457200" indent="-457200">
              <a:buFontTx/>
              <a:buChar char="•"/>
              <a:defRPr/>
            </a:pPr>
            <a:endParaRPr lang="fi-FI" sz="1200" b="1" dirty="0"/>
          </a:p>
          <a:p>
            <a:pPr marL="179388" indent="-179388">
              <a:defRPr/>
            </a:pPr>
            <a:r>
              <a:rPr lang="fi-FI" sz="1200" dirty="0"/>
              <a:t>     Berisi uraian gambaran umum tentang hal-hal atau masalah  yang akan disampaikan.</a:t>
            </a:r>
          </a:p>
          <a:p>
            <a:pPr marL="457200" indent="-457200">
              <a:defRPr/>
            </a:pPr>
            <a:endParaRPr lang="fi-FI" sz="1200" b="1" dirty="0"/>
          </a:p>
          <a:p>
            <a:pPr marL="457200" indent="-457200">
              <a:defRPr/>
            </a:pPr>
            <a:endParaRPr lang="fi-FI" sz="1200" b="1" dirty="0"/>
          </a:p>
          <a:p>
            <a:pPr marL="457200" indent="-457200">
              <a:defRPr/>
            </a:pPr>
            <a:r>
              <a:rPr lang="fi-FI" sz="1200" b="1" dirty="0"/>
              <a:t>II.  FAKTA-FAKTA</a:t>
            </a:r>
          </a:p>
          <a:p>
            <a:pPr marL="457200" indent="-457200">
              <a:buFontTx/>
              <a:buChar char="•"/>
              <a:defRPr/>
            </a:pPr>
            <a:endParaRPr lang="fi-FI" sz="1200" b="1" dirty="0"/>
          </a:p>
          <a:p>
            <a:pPr marL="179388" indent="-179388">
              <a:defRPr/>
            </a:pPr>
            <a:r>
              <a:rPr lang="fi-FI" sz="1200" dirty="0"/>
              <a:t>     Berisi tentang hal dan ataumasalah tertentu yang didapat dari berbagaisumber dan diperkirakan akan berkembang dan atau berpengaruh pada situasi kondisi yang sedang    berlaku.</a:t>
            </a:r>
          </a:p>
          <a:p>
            <a:pPr marL="457200" indent="-457200">
              <a:defRPr/>
            </a:pPr>
            <a:endParaRPr lang="fi-FI" sz="1200" dirty="0"/>
          </a:p>
          <a:p>
            <a:pPr marL="457200" indent="-457200">
              <a:defRPr/>
            </a:pPr>
            <a:endParaRPr lang="fi-FI" sz="1200" dirty="0"/>
          </a:p>
          <a:p>
            <a:pPr marL="457200" indent="-457200">
              <a:defRPr/>
            </a:pPr>
            <a:r>
              <a:rPr lang="fi-FI" sz="1200" b="1" dirty="0"/>
              <a:t>III. CATATAN</a:t>
            </a:r>
          </a:p>
          <a:p>
            <a:pPr marL="457200" indent="-457200">
              <a:buFontTx/>
              <a:buChar char="•"/>
              <a:defRPr/>
            </a:pPr>
            <a:endParaRPr lang="fi-FI" sz="1200" b="1" dirty="0"/>
          </a:p>
          <a:p>
            <a:pPr marL="457200" indent="-457200">
              <a:defRPr/>
            </a:pPr>
            <a:r>
              <a:rPr lang="fi-FI" sz="1200" dirty="0"/>
              <a:t>     Berisi tentang analisa singkat, perkiraan dan saran.  </a:t>
            </a:r>
          </a:p>
          <a:p>
            <a:pPr marL="457200" indent="-457200">
              <a:defRPr/>
            </a:pPr>
            <a:endParaRPr lang="fi-FI" sz="1200" dirty="0"/>
          </a:p>
          <a:p>
            <a:pPr marL="457200" indent="-457200">
              <a:defRPr/>
            </a:pPr>
            <a:endParaRPr lang="fi-FI" sz="1200" dirty="0"/>
          </a:p>
          <a:p>
            <a:pPr marL="457200" indent="-457200" algn="r">
              <a:defRPr/>
            </a:pPr>
            <a:r>
              <a:rPr lang="fi-FI" sz="1200" b="1" dirty="0"/>
              <a:t>            		    	Pejabat Intelijen</a:t>
            </a:r>
          </a:p>
          <a:p>
            <a:pPr marL="457200" indent="-457200">
              <a:defRPr/>
            </a:pPr>
            <a:endParaRPr lang="fi-FI" sz="1200" b="1" dirty="0"/>
          </a:p>
          <a:p>
            <a:pPr marL="457200" indent="-457200">
              <a:defRPr/>
            </a:pPr>
            <a:r>
              <a:rPr lang="en-US" sz="1200" b="1" dirty="0"/>
              <a:t>AUTENTIKASI</a:t>
            </a:r>
          </a:p>
          <a:p>
            <a:pPr marL="457200" indent="-457200">
              <a:defRPr/>
            </a:pPr>
            <a:endParaRPr lang="fi-FI" sz="1200" dirty="0"/>
          </a:p>
          <a:p>
            <a:pPr marL="457200" indent="-457200">
              <a:defRPr/>
            </a:pPr>
            <a:r>
              <a:rPr lang="fi-FI" sz="1200" u="sng" dirty="0"/>
              <a:t>DISTRIBUSI</a:t>
            </a:r>
            <a:r>
              <a:rPr lang="fi-FI" sz="1200" dirty="0"/>
              <a:t> :</a:t>
            </a:r>
          </a:p>
          <a:p>
            <a:pPr marL="457200" indent="-457200">
              <a:defRPr/>
            </a:pPr>
            <a:r>
              <a:rPr lang="fi-FI" sz="1200" dirty="0"/>
              <a:t>sesuai kebutuhan</a:t>
            </a:r>
            <a:endParaRPr lang="en-US" sz="1200" dirty="0"/>
          </a:p>
          <a:p>
            <a:pPr marL="457200" indent="-457200">
              <a:defRPr/>
            </a:pPr>
            <a:endParaRPr lang="en-US" sz="1200" dirty="0"/>
          </a:p>
          <a:p>
            <a:pPr marL="457200" indent="-457200" algn="ctr">
              <a:defRPr/>
            </a:pPr>
            <a:r>
              <a:rPr lang="fi-FI" sz="1200" dirty="0"/>
              <a:t>RAHASIA</a:t>
            </a:r>
            <a:endParaRPr lang="en-US" sz="1200" dirty="0"/>
          </a:p>
        </p:txBody>
      </p:sp>
      <p:sp>
        <p:nvSpPr>
          <p:cNvPr id="5" name="WordArt 6"/>
          <p:cNvSpPr>
            <a:spLocks noChangeArrowheads="1" noChangeShapeType="1" noTextEdit="1"/>
          </p:cNvSpPr>
          <p:nvPr/>
        </p:nvSpPr>
        <p:spPr bwMode="auto">
          <a:xfrm>
            <a:off x="914400" y="2209800"/>
            <a:ext cx="1143000" cy="297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ahoma"/>
                <a:ea typeface="Tahoma"/>
                <a:cs typeface="Tahoma"/>
              </a:rPr>
              <a:t>Info</a:t>
            </a:r>
            <a:endParaRPr lang="en-US" sz="3600" kern="10" dirty="0">
              <a:ln w="12700">
                <a:solidFill>
                  <a:srgbClr val="FFFF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Tahoma"/>
              <a:ea typeface="Tahoma"/>
              <a:cs typeface="Tahoma"/>
            </a:endParaRPr>
          </a:p>
          <a:p>
            <a:pPr algn="ctr"/>
            <a:r>
              <a:rPr lang="en-US" sz="3600" kern="10" dirty="0" err="1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ahoma"/>
                <a:ea typeface="Tahoma"/>
                <a:cs typeface="Tahoma"/>
              </a:rPr>
              <a:t>kHusus</a:t>
            </a:r>
            <a:endParaRPr lang="en-US" sz="3600" kern="10" dirty="0">
              <a:ln w="12700">
                <a:solidFill>
                  <a:srgbClr val="FFFF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Tahoma"/>
              <a:ea typeface="Tahoma"/>
              <a:cs typeface="Tahoma"/>
            </a:endParaRPr>
          </a:p>
        </p:txBody>
      </p:sp>
      <p:sp>
        <p:nvSpPr>
          <p:cNvPr id="6" name="WordArt 6"/>
          <p:cNvSpPr>
            <a:spLocks noChangeArrowheads="1" noChangeShapeType="1" noTextEdit="1"/>
          </p:cNvSpPr>
          <p:nvPr/>
        </p:nvSpPr>
        <p:spPr bwMode="auto">
          <a:xfrm>
            <a:off x="609600" y="838200"/>
            <a:ext cx="19050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smtClean="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ahoma"/>
                <a:ea typeface="Tahoma"/>
                <a:cs typeface="Tahoma"/>
              </a:rPr>
              <a:t>PENYAJIAN</a:t>
            </a:r>
            <a:endParaRPr lang="en-US" sz="3600" kern="10" dirty="0">
              <a:ln w="12700">
                <a:solidFill>
                  <a:srgbClr val="FFFF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Tahoma"/>
              <a:ea typeface="Tahoma"/>
              <a:cs typeface="Tahom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763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2286000" y="3124200"/>
            <a:ext cx="16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HATUR</a:t>
            </a:r>
            <a:endParaRPr lang="en-US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724400" y="1981200"/>
            <a:ext cx="1143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/>
              <a:t>T</a:t>
            </a:r>
          </a:p>
          <a:p>
            <a:r>
              <a:rPr lang="en-US" sz="8000" b="1" dirty="0" smtClean="0"/>
              <a:t>Q</a:t>
            </a:r>
            <a:endParaRPr lang="en-US" sz="8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116</TotalTime>
  <Words>430</Words>
  <Application>Microsoft Office PowerPoint</Application>
  <PresentationFormat>On-screen Show (4:3)</PresentationFormat>
  <Paragraphs>248</Paragraphs>
  <Slides>12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Oriel</vt:lpstr>
      <vt:lpstr>Slide 1</vt:lpstr>
      <vt:lpstr>Slide 2</vt:lpstr>
      <vt:lpstr>Slide 3</vt:lpstr>
      <vt:lpstr>Slide 4</vt:lpstr>
      <vt:lpstr>Slide 5</vt:lpstr>
      <vt:lpstr>Slide 6</vt:lpstr>
      <vt:lpstr>L A P G I A T   H A R I A N</vt:lpstr>
      <vt:lpstr>Slide 8</vt:lpstr>
      <vt:lpstr>LAPORAN PENUGASAN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Diklat2</dc:creator>
  <cp:lastModifiedBy>Bambang Iryanto</cp:lastModifiedBy>
  <cp:revision>13</cp:revision>
  <dcterms:created xsi:type="dcterms:W3CDTF">2019-07-23T04:59:26Z</dcterms:created>
  <dcterms:modified xsi:type="dcterms:W3CDTF">2019-07-23T21:27:02Z</dcterms:modified>
</cp:coreProperties>
</file>