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2.xml" ContentType="application/vnd.ms-office.chartstyle+xml"/>
  <Override PartName="/ppt/charts/colors2.xml" ContentType="application/vnd.ms-office.chartcolorstyle+xml"/>
  <Override PartName="/ppt/charts/chart17.xml" ContentType="application/vnd.openxmlformats-officedocument.drawingml.chart+xml"/>
  <Override PartName="/ppt/charts/chart18.xml" ContentType="application/vnd.openxmlformats-officedocument.drawingml.chart+xml"/>
  <Override PartName="/ppt/charts/style3.xml" ContentType="application/vnd.ms-office.chartstyle+xml"/>
  <Override PartName="/ppt/charts/colors3.xml" ContentType="application/vnd.ms-office.chartcolorstyl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618" r:id="rId2"/>
    <p:sldId id="384" r:id="rId3"/>
    <p:sldId id="382" r:id="rId4"/>
    <p:sldId id="316" r:id="rId5"/>
    <p:sldId id="675" r:id="rId6"/>
    <p:sldId id="698" r:id="rId7"/>
    <p:sldId id="662" r:id="rId8"/>
    <p:sldId id="422" r:id="rId9"/>
    <p:sldId id="485" r:id="rId10"/>
    <p:sldId id="645" r:id="rId11"/>
    <p:sldId id="699" r:id="rId12"/>
    <p:sldId id="646" r:id="rId13"/>
    <p:sldId id="647" r:id="rId14"/>
    <p:sldId id="689" r:id="rId15"/>
    <p:sldId id="663" r:id="rId16"/>
    <p:sldId id="690" r:id="rId17"/>
    <p:sldId id="691" r:id="rId18"/>
    <p:sldId id="693" r:id="rId19"/>
    <p:sldId id="694" r:id="rId20"/>
    <p:sldId id="695" r:id="rId21"/>
    <p:sldId id="286" r:id="rId22"/>
    <p:sldId id="651" r:id="rId23"/>
    <p:sldId id="655" r:id="rId24"/>
    <p:sldId id="703" r:id="rId25"/>
    <p:sldId id="656" r:id="rId26"/>
    <p:sldId id="657" r:id="rId27"/>
    <p:sldId id="700" r:id="rId28"/>
    <p:sldId id="701" r:id="rId29"/>
    <p:sldId id="702" r:id="rId30"/>
    <p:sldId id="658" r:id="rId31"/>
    <p:sldId id="704" r:id="rId32"/>
    <p:sldId id="659" r:id="rId33"/>
    <p:sldId id="660" r:id="rId34"/>
    <p:sldId id="697" r:id="rId35"/>
    <p:sldId id="671" r:id="rId36"/>
    <p:sldId id="672" r:id="rId37"/>
    <p:sldId id="673" r:id="rId38"/>
    <p:sldId id="705" r:id="rId39"/>
  </p:sldIdLst>
  <p:sldSz cx="12192000" cy="6858000"/>
  <p:notesSz cx="6708775" cy="11209338"/>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dvra Company" initials="SIC" lastIdx="1" clrIdx="0">
    <p:extLst>
      <p:ext uri="{19B8F6BF-5375-455C-9EA6-DF929625EA0E}">
        <p15:presenceInfo xmlns:p15="http://schemas.microsoft.com/office/powerpoint/2012/main" userId="Edvra Compan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66"/>
    <a:srgbClr val="548235"/>
    <a:srgbClr val="7030A0"/>
    <a:srgbClr val="C55A11"/>
    <a:srgbClr val="EF03BC"/>
    <a:srgbClr val="FFFFFF"/>
    <a:srgbClr val="41719C"/>
    <a:srgbClr val="438AD1"/>
    <a:srgbClr val="5193D4"/>
    <a:srgbClr val="5E9B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71" autoAdjust="0"/>
    <p:restoredTop sz="94674" autoAdjust="0"/>
  </p:normalViewPr>
  <p:slideViewPr>
    <p:cSldViewPr snapToGrid="0">
      <p:cViewPr varScale="1">
        <p:scale>
          <a:sx n="105" d="100"/>
          <a:sy n="105" d="100"/>
        </p:scale>
        <p:origin x="666" y="96"/>
      </p:cViewPr>
      <p:guideLst>
        <p:guide orient="horz" pos="2160"/>
        <p:guide pos="3840"/>
      </p:guideLst>
    </p:cSldViewPr>
  </p:slideViewPr>
  <p:outlineViewPr>
    <p:cViewPr>
      <p:scale>
        <a:sx n="33" d="100"/>
        <a:sy n="33" d="100"/>
      </p:scale>
      <p:origin x="0" y="-702"/>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2.xml"/><Relationship Id="rId1" Type="http://schemas.microsoft.com/office/2011/relationships/chartStyle" Target="style2.xml"/></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3.xml"/><Relationship Id="rId1" Type="http://schemas.microsoft.com/office/2011/relationships/chartStyle" Target="style3.xml"/></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Column1</c:v>
                </c:pt>
              </c:strCache>
            </c:strRef>
          </c:tx>
          <c:spPr>
            <a:solidFill>
              <a:schemeClr val="accent1"/>
            </a:solidFill>
            <a:ln>
              <a:noFill/>
            </a:ln>
            <a:effectLst/>
          </c:spPr>
          <c:invertIfNegative val="0"/>
          <c:dLbls>
            <c:dLbl>
              <c:idx val="0"/>
              <c:tx>
                <c:rich>
                  <a:bodyPr/>
                  <a:lstStyle/>
                  <a:p>
                    <a:fld id="{FB128033-A722-45F2-A097-8F27B0616A2A}" type="VALUE">
                      <a:rPr lang="en-US"/>
                      <a:pPr/>
                      <a:t>[VALUE]</a:t>
                    </a:fld>
                    <a:endParaRPr lang="en-US"/>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FDF8-4ED9-A643-B2A07D2247D2}"/>
                </c:ext>
              </c:extLst>
            </c:dLbl>
            <c:dLbl>
              <c:idx val="6"/>
              <c:tx>
                <c:rich>
                  <a:bodyPr/>
                  <a:lstStyle/>
                  <a:p>
                    <a:fld id="{D541E5BD-4C59-4A7E-9B04-80D1699493DC}" type="VALUE">
                      <a:rPr lang="en-US"/>
                      <a:pPr/>
                      <a:t>[VALUE]</a:t>
                    </a:fld>
                    <a:endParaRPr lang="en-US"/>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FDF8-4ED9-A643-B2A07D2247D2}"/>
                </c:ext>
              </c:extLst>
            </c:dLbl>
            <c:spPr>
              <a:noFill/>
              <a:ln>
                <a:noFill/>
              </a:ln>
              <a:effectLst/>
            </c:spPr>
            <c:txPr>
              <a:bodyPr rot="0" spcFirstLastPara="1" vertOverflow="ellipsis" vert="horz" wrap="square" lIns="38100" tIns="19050" rIns="38100" bIns="19050" anchor="ctr" anchorCtr="1">
                <a:spAutoFit/>
              </a:bodyPr>
              <a:lstStyle/>
              <a:p>
                <a:pPr>
                  <a:defRPr lang="en-US" sz="1195" b="0"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Kebencanaan</c:v>
                </c:pt>
                <c:pt idx="1">
                  <c:v>Budaya &amp; Pariwisata</c:v>
                </c:pt>
                <c:pt idx="2">
                  <c:v>Infrastruktur</c:v>
                </c:pt>
                <c:pt idx="3">
                  <c:v>Sosial &amp; Kesehatan</c:v>
                </c:pt>
                <c:pt idx="4">
                  <c:v>Perempuan &amp; Anak</c:v>
                </c:pt>
                <c:pt idx="5">
                  <c:v>Hukum &amp; Kriminalitas</c:v>
                </c:pt>
                <c:pt idx="6">
                  <c:v>Administrasi &amp; Pemerintahan</c:v>
                </c:pt>
              </c:strCache>
            </c:strRef>
          </c:cat>
          <c:val>
            <c:numRef>
              <c:f>Sheet1!$B$2:$B$8</c:f>
              <c:numCache>
                <c:formatCode>General</c:formatCode>
                <c:ptCount val="7"/>
                <c:pt idx="0">
                  <c:v>2</c:v>
                </c:pt>
                <c:pt idx="1">
                  <c:v>3</c:v>
                </c:pt>
                <c:pt idx="2">
                  <c:v>4</c:v>
                </c:pt>
                <c:pt idx="3">
                  <c:v>7</c:v>
                </c:pt>
                <c:pt idx="4">
                  <c:v>11</c:v>
                </c:pt>
                <c:pt idx="5">
                  <c:v>12</c:v>
                </c:pt>
                <c:pt idx="6">
                  <c:v>23</c:v>
                </c:pt>
              </c:numCache>
            </c:numRef>
          </c:val>
          <c:extLst>
            <c:ext xmlns:c16="http://schemas.microsoft.com/office/drawing/2014/chart" uri="{C3380CC4-5D6E-409C-BE32-E72D297353CC}">
              <c16:uniqueId val="{00000002-5023-47BD-A1F7-3C1A5D85746D}"/>
            </c:ext>
          </c:extLst>
        </c:ser>
        <c:dLbls>
          <c:showLegendKey val="0"/>
          <c:showVal val="0"/>
          <c:showCatName val="0"/>
          <c:showSerName val="0"/>
          <c:showPercent val="0"/>
          <c:showBubbleSize val="0"/>
        </c:dLbls>
        <c:gapWidth val="182"/>
        <c:axId val="412839720"/>
        <c:axId val="412830704"/>
      </c:barChart>
      <c:catAx>
        <c:axId val="4128397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Trebuchet MS" panose="020B0603020202020204" pitchFamily="34" charset="0"/>
                <a:ea typeface="+mn-ea"/>
                <a:cs typeface="+mn-cs"/>
              </a:defRPr>
            </a:pPr>
            <a:endParaRPr lang="en-US"/>
          </a:p>
        </c:txPr>
        <c:crossAx val="412830704"/>
        <c:crosses val="autoZero"/>
        <c:auto val="1"/>
        <c:lblAlgn val="ctr"/>
        <c:lblOffset val="100"/>
        <c:noMultiLvlLbl val="0"/>
      </c:catAx>
      <c:valAx>
        <c:axId val="412830704"/>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412839720"/>
        <c:crosses val="autoZero"/>
        <c:crossBetween val="between"/>
      </c:valAx>
      <c:spPr>
        <a:noFill/>
        <a:ln>
          <a:noFill/>
        </a:ln>
        <a:effectLst/>
      </c:spPr>
    </c:plotArea>
    <c:plotVisOnly val="1"/>
    <c:dispBlanksAs val="gap"/>
    <c:showDLblsOverMax val="0"/>
  </c:chart>
  <c:spPr>
    <a:noFill/>
    <a:ln>
      <a:noFill/>
    </a:ln>
    <a:effectLst/>
  </c:spPr>
  <c:txPr>
    <a:bodyPr/>
    <a:lstStyle/>
    <a:p>
      <a:pPr>
        <a:defRPr lang="en-US"/>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1"/>
            <c:invertIfNegative val="0"/>
            <c:bubble3D val="0"/>
            <c:extLst>
              <c:ext xmlns:c16="http://schemas.microsoft.com/office/drawing/2014/chart" uri="{C3380CC4-5D6E-409C-BE32-E72D297353CC}">
                <c16:uniqueId val="{00000000-3D63-4E24-B92C-6B2F7A86AE28}"/>
              </c:ext>
            </c:extLst>
          </c:dPt>
          <c:dPt>
            <c:idx val="4"/>
            <c:invertIfNegative val="0"/>
            <c:bubble3D val="0"/>
            <c:spPr>
              <a:solidFill>
                <a:srgbClr val="548235"/>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9-4A90-4BBA-9724-3C0000F8B9D7}"/>
              </c:ext>
            </c:extLst>
          </c:dPt>
          <c:dPt>
            <c:idx val="5"/>
            <c:invertIfNegative val="0"/>
            <c:bubble3D val="0"/>
            <c:spPr>
              <a:solidFill>
                <a:srgbClr val="548235"/>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E-9F3A-468B-9C9F-C3E837F202A5}"/>
              </c:ext>
            </c:extLst>
          </c:dPt>
          <c:dPt>
            <c:idx val="6"/>
            <c:invertIfNegative val="0"/>
            <c:bubble3D val="0"/>
            <c:spPr>
              <a:solidFill>
                <a:srgbClr val="548235"/>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B35B-498D-8351-47A55CD56908}"/>
              </c:ext>
            </c:extLst>
          </c:dPt>
          <c:dPt>
            <c:idx val="7"/>
            <c:invertIfNegative val="0"/>
            <c:bubble3D val="0"/>
            <c:spPr>
              <a:solidFill>
                <a:srgbClr val="7030A0"/>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A-4A90-4BBA-9724-3C0000F8B9D7}"/>
              </c:ext>
            </c:extLst>
          </c:dPt>
          <c:dPt>
            <c:idx val="8"/>
            <c:invertIfNegative val="0"/>
            <c:bubble3D val="0"/>
            <c:spPr>
              <a:solidFill>
                <a:srgbClr val="548235"/>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7-EE8E-4A17-9EB0-BD0AB2ED9EDD}"/>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Sheet1!$A$3:$A$12</c:f>
              <c:strCache>
                <c:ptCount val="10"/>
                <c:pt idx="0">
                  <c:v>Kabid Pertamanan DPUPR Kota Pekanbaru, Edward Riansyah</c:v>
                </c:pt>
                <c:pt idx="1">
                  <c:v>Kepala BKPSDM Kota Pekanbaru, Masykur Tarmizi</c:v>
                </c:pt>
                <c:pt idx="2">
                  <c:v>Kepala DPP Kota Pekanbaru, Ingot Ahmad Hutasuhut</c:v>
                </c:pt>
                <c:pt idx="3">
                  <c:v>Kepala Satpol PP Kota Pekanbaru, Agus Pramono</c:v>
                </c:pt>
                <c:pt idx="4">
                  <c:v>Ketua DPRD Kota Pekanbaru, Hamdani</c:v>
                </c:pt>
                <c:pt idx="5">
                  <c:v>Anggota DPRD Kota Pekanbaru, Aidil Amri</c:v>
                </c:pt>
                <c:pt idx="6">
                  <c:v>Anggota DPRD Kota Pekanbaru, Ruslan Tarigan</c:v>
                </c:pt>
                <c:pt idx="7">
                  <c:v>Pengamat Kebijakan Publik, Tengku Ariful</c:v>
                </c:pt>
                <c:pt idx="8">
                  <c:v>Wakil Ketua DPRD Kota Pekanbaru, Tengku Azwendi Fajr</c:v>
                </c:pt>
                <c:pt idx="9">
                  <c:v>Kabag Hukum Setda Kota Pekanbaru, Muhammad Fardhan</c:v>
                </c:pt>
              </c:strCache>
            </c:strRef>
          </c:cat>
          <c:val>
            <c:numRef>
              <c:f>Sheet1!$B$3:$B$12</c:f>
              <c:numCache>
                <c:formatCode>General</c:formatCode>
                <c:ptCount val="10"/>
                <c:pt idx="0">
                  <c:v>1</c:v>
                </c:pt>
                <c:pt idx="1">
                  <c:v>1</c:v>
                </c:pt>
                <c:pt idx="2">
                  <c:v>1</c:v>
                </c:pt>
                <c:pt idx="3">
                  <c:v>1</c:v>
                </c:pt>
                <c:pt idx="4">
                  <c:v>1</c:v>
                </c:pt>
                <c:pt idx="5">
                  <c:v>3</c:v>
                </c:pt>
                <c:pt idx="6">
                  <c:v>3</c:v>
                </c:pt>
                <c:pt idx="7">
                  <c:v>3</c:v>
                </c:pt>
                <c:pt idx="8">
                  <c:v>4</c:v>
                </c:pt>
                <c:pt idx="9">
                  <c:v>7</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412833056"/>
        <c:axId val="412837760"/>
      </c:barChart>
      <c:catAx>
        <c:axId val="4128330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7760"/>
        <c:crosses val="autoZero"/>
        <c:auto val="1"/>
        <c:lblAlgn val="ctr"/>
        <c:lblOffset val="100"/>
        <c:noMultiLvlLbl val="0"/>
      </c:catAx>
      <c:valAx>
        <c:axId val="412837760"/>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33056"/>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rgbClr val="548235"/>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1-42AF-40F6-A135-5725EEEBBBC0}"/>
              </c:ext>
            </c:extLst>
          </c:dPt>
          <c:dPt>
            <c:idx val="11"/>
            <c:invertIfNegative val="0"/>
            <c:bubble3D val="0"/>
            <c:extLst>
              <c:ext xmlns:c16="http://schemas.microsoft.com/office/drawing/2014/chart" uri="{C3380CC4-5D6E-409C-BE32-E72D297353CC}">
                <c16:uniqueId val="{00000010-42AF-40F6-A135-5725EEEBBBC0}"/>
              </c:ext>
            </c:extLst>
          </c:dPt>
          <c:dPt>
            <c:idx val="12"/>
            <c:invertIfNegative val="0"/>
            <c:bubble3D val="0"/>
            <c:extLst>
              <c:ext xmlns:c16="http://schemas.microsoft.com/office/drawing/2014/chart" uri="{C3380CC4-5D6E-409C-BE32-E72D297353CC}">
                <c16:uniqueId val="{00000011-42AF-40F6-A135-5725EEEBBBC0}"/>
              </c:ext>
            </c:extLst>
          </c:dPt>
          <c:dPt>
            <c:idx val="13"/>
            <c:invertIfNegative val="0"/>
            <c:bubble3D val="0"/>
            <c:extLst>
              <c:ext xmlns:c16="http://schemas.microsoft.com/office/drawing/2014/chart" uri="{C3380CC4-5D6E-409C-BE32-E72D297353CC}">
                <c16:uniqueId val="{00000012-42AF-40F6-A135-5725EEEBBBC0}"/>
              </c:ext>
            </c:extLst>
          </c:dPt>
          <c:dPt>
            <c:idx val="14"/>
            <c:invertIfNegative val="0"/>
            <c:bubble3D val="0"/>
            <c:extLst>
              <c:ext xmlns:c16="http://schemas.microsoft.com/office/drawing/2014/chart" uri="{C3380CC4-5D6E-409C-BE32-E72D297353CC}">
                <c16:uniqueId val="{00000013-42AF-40F6-A135-5725EEEBBBC0}"/>
              </c:ext>
            </c:extLst>
          </c:dPt>
          <c:dPt>
            <c:idx val="15"/>
            <c:invertIfNegative val="0"/>
            <c:bubble3D val="0"/>
            <c:extLst>
              <c:ext xmlns:c16="http://schemas.microsoft.com/office/drawing/2014/chart" uri="{C3380CC4-5D6E-409C-BE32-E72D297353CC}">
                <c16:uniqueId val="{00000014-42AF-40F6-A135-5725EEEBBBC0}"/>
              </c:ext>
            </c:extLst>
          </c:dPt>
          <c:dPt>
            <c:idx val="16"/>
            <c:invertIfNegative val="0"/>
            <c:bubble3D val="0"/>
            <c:extLst>
              <c:ext xmlns:c16="http://schemas.microsoft.com/office/drawing/2014/chart" uri="{C3380CC4-5D6E-409C-BE32-E72D297353CC}">
                <c16:uniqueId val="{00000015-42AF-40F6-A135-5725EEEBBBC0}"/>
              </c:ext>
            </c:extLst>
          </c:dPt>
          <c:dPt>
            <c:idx val="17"/>
            <c:invertIfNegative val="0"/>
            <c:bubble3D val="0"/>
            <c:extLst>
              <c:ext xmlns:c16="http://schemas.microsoft.com/office/drawing/2014/chart" uri="{C3380CC4-5D6E-409C-BE32-E72D297353CC}">
                <c16:uniqueId val="{00000016-42AF-40F6-A135-5725EEEBBBC0}"/>
              </c:ext>
            </c:extLst>
          </c:dPt>
          <c:dPt>
            <c:idx val="18"/>
            <c:invertIfNegative val="0"/>
            <c:bubble3D val="0"/>
            <c:extLst>
              <c:ext xmlns:c16="http://schemas.microsoft.com/office/drawing/2014/chart" uri="{C3380CC4-5D6E-409C-BE32-E72D297353CC}">
                <c16:uniqueId val="{00000017-42AF-40F6-A135-5725EEEBBBC0}"/>
              </c:ext>
            </c:extLst>
          </c:dPt>
          <c:dPt>
            <c:idx val="19"/>
            <c:invertIfNegative val="0"/>
            <c:bubble3D val="0"/>
            <c:extLst>
              <c:ext xmlns:c16="http://schemas.microsoft.com/office/drawing/2014/chart" uri="{C3380CC4-5D6E-409C-BE32-E72D297353CC}">
                <c16:uniqueId val="{00000018-42AF-40F6-A135-5725EEEBBBC0}"/>
              </c:ext>
            </c:extLst>
          </c:dPt>
          <c:dPt>
            <c:idx val="20"/>
            <c:invertIfNegative val="0"/>
            <c:bubble3D val="0"/>
            <c:extLst>
              <c:ext xmlns:c16="http://schemas.microsoft.com/office/drawing/2014/chart" uri="{C3380CC4-5D6E-409C-BE32-E72D297353CC}">
                <c16:uniqueId val="{00000019-42AF-40F6-A135-5725EEEBBBC0}"/>
              </c:ext>
            </c:extLst>
          </c:dPt>
          <c:dPt>
            <c:idx val="21"/>
            <c:invertIfNegative val="0"/>
            <c:bubble3D val="0"/>
            <c:extLst>
              <c:ext xmlns:c16="http://schemas.microsoft.com/office/drawing/2014/chart" uri="{C3380CC4-5D6E-409C-BE32-E72D297353CC}">
                <c16:uniqueId val="{0000001A-42AF-40F6-A135-5725EEEBBBC0}"/>
              </c:ext>
            </c:extLst>
          </c:dPt>
          <c:dPt>
            <c:idx val="22"/>
            <c:invertIfNegative val="0"/>
            <c:bubble3D val="0"/>
            <c:extLst>
              <c:ext xmlns:c16="http://schemas.microsoft.com/office/drawing/2014/chart" uri="{C3380CC4-5D6E-409C-BE32-E72D297353CC}">
                <c16:uniqueId val="{0000001B-42AF-40F6-A135-5725EEEBBBC0}"/>
              </c:ext>
            </c:extLst>
          </c:dPt>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c:f>
              <c:strCache>
                <c:ptCount val="1"/>
                <c:pt idx="0">
                  <c:v>Ketua Komisi III DPRD Kota Pekanbaru, Yasser Hamidy</c:v>
                </c:pt>
              </c:strCache>
            </c:strRef>
          </c:cat>
          <c:val>
            <c:numRef>
              <c:f>Sheet1!$B$2</c:f>
              <c:numCache>
                <c:formatCode>General</c:formatCode>
                <c:ptCount val="1"/>
                <c:pt idx="0">
                  <c:v>7</c:v>
                </c:pt>
              </c:numCache>
            </c:numRef>
          </c:val>
          <c:extLst>
            <c:ext xmlns:c16="http://schemas.microsoft.com/office/drawing/2014/chart" uri="{C3380CC4-5D6E-409C-BE32-E72D297353CC}">
              <c16:uniqueId val="{0000001C-42AF-40F6-A135-5725EEEBBBC0}"/>
            </c:ext>
          </c:extLst>
        </c:ser>
        <c:dLbls>
          <c:showLegendKey val="0"/>
          <c:showVal val="0"/>
          <c:showCatName val="0"/>
          <c:showSerName val="0"/>
          <c:showPercent val="0"/>
          <c:showBubbleSize val="0"/>
        </c:dLbls>
        <c:gapWidth val="182"/>
        <c:axId val="412836584"/>
        <c:axId val="412838152"/>
      </c:barChart>
      <c:catAx>
        <c:axId val="4128365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8152"/>
        <c:crosses val="autoZero"/>
        <c:auto val="1"/>
        <c:lblAlgn val="ctr"/>
        <c:lblOffset val="100"/>
        <c:noMultiLvlLbl val="0"/>
      </c:catAx>
      <c:valAx>
        <c:axId val="41283815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3658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Sheet1!$A$8:$A$17</c:f>
              <c:strCache>
                <c:ptCount val="10"/>
                <c:pt idx="0">
                  <c:v>Nada Riau</c:v>
                </c:pt>
                <c:pt idx="1">
                  <c:v>Putera Riau</c:v>
                </c:pt>
                <c:pt idx="2">
                  <c:v>Riau Aktual</c:v>
                </c:pt>
                <c:pt idx="3">
                  <c:v>Riau Trust</c:v>
                </c:pt>
                <c:pt idx="4">
                  <c:v>Riauin.com</c:v>
                </c:pt>
                <c:pt idx="5">
                  <c:v>Tribun News Pekanbaru</c:v>
                </c:pt>
                <c:pt idx="6">
                  <c:v>Riau1.com</c:v>
                </c:pt>
                <c:pt idx="7">
                  <c:v>Seriau</c:v>
                </c:pt>
                <c:pt idx="8">
                  <c:v>Riau Post</c:v>
                </c:pt>
                <c:pt idx="9">
                  <c:v>Hallo Riau</c:v>
                </c:pt>
              </c:strCache>
            </c:strRef>
          </c:cat>
          <c:val>
            <c:numRef>
              <c:f>Sheet1!$B$8:$B$17</c:f>
              <c:numCache>
                <c:formatCode>General</c:formatCode>
                <c:ptCount val="10"/>
                <c:pt idx="0">
                  <c:v>1</c:v>
                </c:pt>
                <c:pt idx="1">
                  <c:v>1</c:v>
                </c:pt>
                <c:pt idx="2">
                  <c:v>1</c:v>
                </c:pt>
                <c:pt idx="3">
                  <c:v>1</c:v>
                </c:pt>
                <c:pt idx="4">
                  <c:v>1</c:v>
                </c:pt>
                <c:pt idx="5">
                  <c:v>1</c:v>
                </c:pt>
                <c:pt idx="6">
                  <c:v>2</c:v>
                </c:pt>
                <c:pt idx="7">
                  <c:v>2</c:v>
                </c:pt>
                <c:pt idx="8">
                  <c:v>3</c:v>
                </c:pt>
                <c:pt idx="9">
                  <c:v>4</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412831096"/>
        <c:axId val="412833448"/>
      </c:barChart>
      <c:catAx>
        <c:axId val="4128310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3448"/>
        <c:crosses val="autoZero"/>
        <c:auto val="1"/>
        <c:lblAlgn val="ctr"/>
        <c:lblOffset val="100"/>
        <c:noMultiLvlLbl val="0"/>
      </c:catAx>
      <c:valAx>
        <c:axId val="41283344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31096"/>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Sheet1!$A$2:$A$8</c:f>
              <c:strCache>
                <c:ptCount val="7"/>
                <c:pt idx="0">
                  <c:v>Seriau</c:v>
                </c:pt>
                <c:pt idx="1">
                  <c:v>Cakaplah</c:v>
                </c:pt>
                <c:pt idx="2">
                  <c:v>MoralRiau.com</c:v>
                </c:pt>
                <c:pt idx="3">
                  <c:v>Hallo Riau</c:v>
                </c:pt>
                <c:pt idx="4">
                  <c:v>Riau Editor</c:v>
                </c:pt>
                <c:pt idx="5">
                  <c:v>Bermadah.co.id</c:v>
                </c:pt>
                <c:pt idx="6">
                  <c:v>Nada Riau</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0-2F88-4D6B-AF64-10643EC7CD37}"/>
            </c:ext>
          </c:extLst>
        </c:ser>
        <c:dLbls>
          <c:showLegendKey val="0"/>
          <c:showVal val="0"/>
          <c:showCatName val="0"/>
          <c:showSerName val="0"/>
          <c:showPercent val="0"/>
          <c:showBubbleSize val="0"/>
        </c:dLbls>
        <c:gapWidth val="182"/>
        <c:axId val="412832272"/>
        <c:axId val="412835800"/>
      </c:barChart>
      <c:catAx>
        <c:axId val="41283227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5800"/>
        <c:crosses val="autoZero"/>
        <c:auto val="1"/>
        <c:lblAlgn val="ctr"/>
        <c:lblOffset val="100"/>
        <c:noMultiLvlLbl val="0"/>
      </c:catAx>
      <c:valAx>
        <c:axId val="412835800"/>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32272"/>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1"/>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0-7C99-48AA-BC9D-1D83C9E3EFAA}"/>
              </c:ext>
            </c:extLst>
          </c:dPt>
          <c:dPt>
            <c:idx val="6"/>
            <c:invertIfNegative val="0"/>
            <c:bubble3D val="0"/>
            <c:extLst>
              <c:ext xmlns:c16="http://schemas.microsoft.com/office/drawing/2014/chart" uri="{C3380CC4-5D6E-409C-BE32-E72D297353CC}">
                <c16:uniqueId val="{00000001-B35B-498D-8351-47A55CD56908}"/>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Ketua PTUN Pekanbaru, Sri Setyowati</c:v>
                </c:pt>
                <c:pt idx="1">
                  <c:v>Pemohon Eksekusi, Novrizon Burman</c:v>
                </c:pt>
              </c:strCache>
            </c:strRef>
          </c:cat>
          <c:val>
            <c:numRef>
              <c:f>Sheet1!$B$2:$B$3</c:f>
              <c:numCache>
                <c:formatCode>General</c:formatCode>
                <c:ptCount val="2"/>
                <c:pt idx="0">
                  <c:v>12</c:v>
                </c:pt>
                <c:pt idx="1">
                  <c:v>12</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412839328"/>
        <c:axId val="412832664"/>
      </c:barChart>
      <c:catAx>
        <c:axId val="41283932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2664"/>
        <c:crosses val="autoZero"/>
        <c:auto val="1"/>
        <c:lblAlgn val="ctr"/>
        <c:lblOffset val="100"/>
        <c:noMultiLvlLbl val="0"/>
      </c:catAx>
      <c:valAx>
        <c:axId val="41283266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3932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4DA5-4038-9BA8-93954AEDDC87}"/>
              </c:ext>
            </c:extLst>
          </c:dPt>
          <c:dPt>
            <c:idx val="6"/>
            <c:invertIfNegative val="0"/>
            <c:bubble3D val="0"/>
            <c:extLst>
              <c:ext xmlns:c16="http://schemas.microsoft.com/office/drawing/2014/chart" uri="{C3380CC4-5D6E-409C-BE32-E72D297353CC}">
                <c16:uniqueId val="{00000002-5D14-4013-BE83-68B5106AD450}"/>
              </c:ext>
            </c:extLst>
          </c:dPt>
          <c:dPt>
            <c:idx val="7"/>
            <c:invertIfNegative val="0"/>
            <c:bubble3D val="0"/>
            <c:extLst>
              <c:ext xmlns:c16="http://schemas.microsoft.com/office/drawing/2014/chart" uri="{C3380CC4-5D6E-409C-BE32-E72D297353CC}">
                <c16:uniqueId val="{00000003-5D14-4013-BE83-68B5106AD450}"/>
              </c:ext>
            </c:extLst>
          </c:dPt>
          <c:dPt>
            <c:idx val="8"/>
            <c:invertIfNegative val="0"/>
            <c:bubble3D val="0"/>
            <c:extLst>
              <c:ext xmlns:c16="http://schemas.microsoft.com/office/drawing/2014/chart" uri="{C3380CC4-5D6E-409C-BE32-E72D297353CC}">
                <c16:uniqueId val="{00000004-5D14-4013-BE83-68B5106AD450}"/>
              </c:ext>
            </c:extLst>
          </c:dPt>
          <c:dPt>
            <c:idx val="9"/>
            <c:invertIfNegative val="0"/>
            <c:bubble3D val="0"/>
            <c:extLst>
              <c:ext xmlns:c16="http://schemas.microsoft.com/office/drawing/2014/chart" uri="{C3380CC4-5D6E-409C-BE32-E72D297353CC}">
                <c16:uniqueId val="{00000005-5D14-4013-BE83-68B5106AD450}"/>
              </c:ext>
            </c:extLst>
          </c:dPt>
          <c:dPt>
            <c:idx val="11"/>
            <c:invertIfNegative val="0"/>
            <c:bubble3D val="0"/>
            <c:extLst>
              <c:ext xmlns:c16="http://schemas.microsoft.com/office/drawing/2014/chart" uri="{C3380CC4-5D6E-409C-BE32-E72D297353CC}">
                <c16:uniqueId val="{00000006-5D14-4013-BE83-68B5106AD450}"/>
              </c:ext>
            </c:extLst>
          </c:dPt>
          <c:dPt>
            <c:idx val="12"/>
            <c:invertIfNegative val="0"/>
            <c:bubble3D val="0"/>
            <c:extLst>
              <c:ext xmlns:c16="http://schemas.microsoft.com/office/drawing/2014/chart" uri="{C3380CC4-5D6E-409C-BE32-E72D297353CC}">
                <c16:uniqueId val="{00000007-5D14-4013-BE83-68B5106AD450}"/>
              </c:ext>
            </c:extLst>
          </c:dPt>
          <c:dPt>
            <c:idx val="13"/>
            <c:invertIfNegative val="0"/>
            <c:bubble3D val="0"/>
            <c:extLst>
              <c:ext xmlns:c16="http://schemas.microsoft.com/office/drawing/2014/chart" uri="{C3380CC4-5D6E-409C-BE32-E72D297353CC}">
                <c16:uniqueId val="{00000008-5D14-4013-BE83-68B5106AD450}"/>
              </c:ext>
            </c:extLst>
          </c:dPt>
          <c:dPt>
            <c:idx val="14"/>
            <c:invertIfNegative val="0"/>
            <c:bubble3D val="0"/>
            <c:extLst>
              <c:ext xmlns:c16="http://schemas.microsoft.com/office/drawing/2014/chart" uri="{C3380CC4-5D6E-409C-BE32-E72D297353CC}">
                <c16:uniqueId val="{00000009-5D14-4013-BE83-68B5106AD450}"/>
              </c:ext>
            </c:extLst>
          </c:dPt>
          <c:dPt>
            <c:idx val="15"/>
            <c:invertIfNegative val="0"/>
            <c:bubble3D val="0"/>
            <c:extLst>
              <c:ext xmlns:c16="http://schemas.microsoft.com/office/drawing/2014/chart" uri="{C3380CC4-5D6E-409C-BE32-E72D297353CC}">
                <c16:uniqueId val="{0000000A-5D14-4013-BE83-68B5106AD450}"/>
              </c:ext>
            </c:extLst>
          </c:dPt>
          <c:dPt>
            <c:idx val="16"/>
            <c:invertIfNegative val="0"/>
            <c:bubble3D val="0"/>
            <c:extLst>
              <c:ext xmlns:c16="http://schemas.microsoft.com/office/drawing/2014/chart" uri="{C3380CC4-5D6E-409C-BE32-E72D297353CC}">
                <c16:uniqueId val="{0000000B-5D14-4013-BE83-68B5106AD450}"/>
              </c:ext>
            </c:extLst>
          </c:dPt>
          <c:dPt>
            <c:idx val="17"/>
            <c:invertIfNegative val="0"/>
            <c:bubble3D val="0"/>
            <c:extLst>
              <c:ext xmlns:c16="http://schemas.microsoft.com/office/drawing/2014/chart" uri="{C3380CC4-5D6E-409C-BE32-E72D297353CC}">
                <c16:uniqueId val="{0000000C-5D14-4013-BE83-68B5106AD450}"/>
              </c:ext>
            </c:extLst>
          </c:dPt>
          <c:dPt>
            <c:idx val="18"/>
            <c:invertIfNegative val="0"/>
            <c:bubble3D val="0"/>
            <c:extLst>
              <c:ext xmlns:c16="http://schemas.microsoft.com/office/drawing/2014/chart" uri="{C3380CC4-5D6E-409C-BE32-E72D297353CC}">
                <c16:uniqueId val="{0000000D-5D14-4013-BE83-68B5106AD450}"/>
              </c:ext>
            </c:extLst>
          </c:dPt>
          <c:dPt>
            <c:idx val="19"/>
            <c:invertIfNegative val="0"/>
            <c:bubble3D val="0"/>
            <c:extLst>
              <c:ext xmlns:c16="http://schemas.microsoft.com/office/drawing/2014/chart" uri="{C3380CC4-5D6E-409C-BE32-E72D297353CC}">
                <c16:uniqueId val="{0000000E-5D14-4013-BE83-68B5106AD450}"/>
              </c:ext>
            </c:extLst>
          </c:dPt>
          <c:dPt>
            <c:idx val="20"/>
            <c:invertIfNegative val="0"/>
            <c:bubble3D val="0"/>
            <c:extLst>
              <c:ext xmlns:c16="http://schemas.microsoft.com/office/drawing/2014/chart" uri="{C3380CC4-5D6E-409C-BE32-E72D297353CC}">
                <c16:uniqueId val="{0000000F-5D14-4013-BE83-68B5106AD450}"/>
              </c:ext>
            </c:extLst>
          </c:dPt>
          <c:dPt>
            <c:idx val="21"/>
            <c:invertIfNegative val="0"/>
            <c:bubble3D val="0"/>
            <c:extLst>
              <c:ext xmlns:c16="http://schemas.microsoft.com/office/drawing/2014/chart" uri="{C3380CC4-5D6E-409C-BE32-E72D297353CC}">
                <c16:uniqueId val="{00000010-5D14-4013-BE83-68B5106AD450}"/>
              </c:ext>
            </c:extLst>
          </c:dPt>
          <c:dPt>
            <c:idx val="22"/>
            <c:invertIfNegative val="0"/>
            <c:bubble3D val="0"/>
            <c:extLst>
              <c:ext xmlns:c16="http://schemas.microsoft.com/office/drawing/2014/chart" uri="{C3380CC4-5D6E-409C-BE32-E72D297353CC}">
                <c16:uniqueId val="{00000011-5D14-4013-BE83-68B5106AD450}"/>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Kapolsek Bukit Raya, Kompol Bainar</c:v>
                </c:pt>
                <c:pt idx="1">
                  <c:v>Kepala DPP Kota Pekanbaru, Ingot Ahmad Hutasuhut</c:v>
                </c:pt>
              </c:strCache>
            </c:strRef>
          </c:cat>
          <c:val>
            <c:numRef>
              <c:f>Sheet1!$B$2:$B$3</c:f>
              <c:numCache>
                <c:formatCode>General</c:formatCode>
                <c:ptCount val="2"/>
                <c:pt idx="0">
                  <c:v>1</c:v>
                </c:pt>
                <c:pt idx="1">
                  <c:v>3</c:v>
                </c:pt>
              </c:numCache>
            </c:numRef>
          </c:val>
          <c:extLst>
            <c:ext xmlns:c16="http://schemas.microsoft.com/office/drawing/2014/chart" uri="{C3380CC4-5D6E-409C-BE32-E72D297353CC}">
              <c16:uniqueId val="{00000012-5D14-4013-BE83-68B5106AD450}"/>
            </c:ext>
          </c:extLst>
        </c:ser>
        <c:dLbls>
          <c:showLegendKey val="0"/>
          <c:showVal val="0"/>
          <c:showCatName val="0"/>
          <c:showSerName val="0"/>
          <c:showPercent val="0"/>
          <c:showBubbleSize val="0"/>
        </c:dLbls>
        <c:gapWidth val="182"/>
        <c:axId val="412841680"/>
        <c:axId val="412833840"/>
      </c:barChart>
      <c:catAx>
        <c:axId val="41284168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3840"/>
        <c:crosses val="autoZero"/>
        <c:auto val="1"/>
        <c:lblAlgn val="ctr"/>
        <c:lblOffset val="100"/>
        <c:noMultiLvlLbl val="0"/>
      </c:catAx>
      <c:valAx>
        <c:axId val="412833840"/>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168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Sheet1!$A$4:$A$13</c:f>
              <c:strCache>
                <c:ptCount val="10"/>
                <c:pt idx="0">
                  <c:v>Riau Terkini</c:v>
                </c:pt>
                <c:pt idx="1">
                  <c:v>Cakaplah</c:v>
                </c:pt>
                <c:pt idx="2">
                  <c:v>Utusan Riau</c:v>
                </c:pt>
                <c:pt idx="3">
                  <c:v>Haluan Riau</c:v>
                </c:pt>
                <c:pt idx="4">
                  <c:v>Harian Times</c:v>
                </c:pt>
                <c:pt idx="5">
                  <c:v>Riau Editor</c:v>
                </c:pt>
                <c:pt idx="6">
                  <c:v>Menit Riau</c:v>
                </c:pt>
                <c:pt idx="7">
                  <c:v>Hallo Riau</c:v>
                </c:pt>
                <c:pt idx="8">
                  <c:v>Berazam</c:v>
                </c:pt>
                <c:pt idx="9">
                  <c:v>GoRiau</c:v>
                </c:pt>
              </c:strCache>
            </c:strRef>
          </c:cat>
          <c:val>
            <c:numRef>
              <c:f>Sheet1!$B$4:$B$13</c:f>
              <c:numCache>
                <c:formatCode>General</c:formatCode>
                <c:ptCount val="10"/>
                <c:pt idx="0">
                  <c:v>1</c:v>
                </c:pt>
                <c:pt idx="1">
                  <c:v>1</c:v>
                </c:pt>
                <c:pt idx="2">
                  <c:v>1</c:v>
                </c:pt>
                <c:pt idx="3">
                  <c:v>1</c:v>
                </c:pt>
                <c:pt idx="4">
                  <c:v>1</c:v>
                </c:pt>
                <c:pt idx="5">
                  <c:v>1</c:v>
                </c:pt>
                <c:pt idx="6">
                  <c:v>1</c:v>
                </c:pt>
                <c:pt idx="7">
                  <c:v>1</c:v>
                </c:pt>
                <c:pt idx="8">
                  <c:v>1</c:v>
                </c:pt>
                <c:pt idx="9">
                  <c:v>1</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412834624"/>
        <c:axId val="412835408"/>
      </c:barChart>
      <c:catAx>
        <c:axId val="41283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35408"/>
        <c:crosses val="autoZero"/>
        <c:auto val="1"/>
        <c:lblAlgn val="ctr"/>
        <c:lblOffset val="100"/>
        <c:noMultiLvlLbl val="0"/>
      </c:catAx>
      <c:valAx>
        <c:axId val="41283540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3462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5C5B-40FE-8513-6124683A5C43}"/>
              </c:ext>
            </c:extLst>
          </c:dPt>
          <c:dPt>
            <c:idx val="6"/>
            <c:invertIfNegative val="0"/>
            <c:bubble3D val="0"/>
            <c:extLst>
              <c:ext xmlns:c16="http://schemas.microsoft.com/office/drawing/2014/chart" uri="{C3380CC4-5D6E-409C-BE32-E72D297353CC}">
                <c16:uniqueId val="{00000002-6DD4-4CA4-B84D-619DB86FD9D0}"/>
              </c:ext>
            </c:extLst>
          </c:dPt>
          <c:dPt>
            <c:idx val="7"/>
            <c:invertIfNegative val="0"/>
            <c:bubble3D val="0"/>
            <c:extLst>
              <c:ext xmlns:c16="http://schemas.microsoft.com/office/drawing/2014/chart" uri="{C3380CC4-5D6E-409C-BE32-E72D297353CC}">
                <c16:uniqueId val="{00000003-6DD4-4CA4-B84D-619DB86FD9D0}"/>
              </c:ext>
            </c:extLst>
          </c:dPt>
          <c:dPt>
            <c:idx val="8"/>
            <c:invertIfNegative val="0"/>
            <c:bubble3D val="0"/>
            <c:extLst>
              <c:ext xmlns:c16="http://schemas.microsoft.com/office/drawing/2014/chart" uri="{C3380CC4-5D6E-409C-BE32-E72D297353CC}">
                <c16:uniqueId val="{00000004-6DD4-4CA4-B84D-619DB86FD9D0}"/>
              </c:ext>
            </c:extLst>
          </c:dPt>
          <c:dPt>
            <c:idx val="9"/>
            <c:invertIfNegative val="0"/>
            <c:bubble3D val="0"/>
            <c:extLst>
              <c:ext xmlns:c16="http://schemas.microsoft.com/office/drawing/2014/chart" uri="{C3380CC4-5D6E-409C-BE32-E72D297353CC}">
                <c16:uniqueId val="{00000005-6DD4-4CA4-B84D-619DB86FD9D0}"/>
              </c:ext>
            </c:extLst>
          </c:dPt>
          <c:dPt>
            <c:idx val="11"/>
            <c:invertIfNegative val="0"/>
            <c:bubble3D val="0"/>
            <c:extLst>
              <c:ext xmlns:c16="http://schemas.microsoft.com/office/drawing/2014/chart" uri="{C3380CC4-5D6E-409C-BE32-E72D297353CC}">
                <c16:uniqueId val="{00000006-6DD4-4CA4-B84D-619DB86FD9D0}"/>
              </c:ext>
            </c:extLst>
          </c:dPt>
          <c:dPt>
            <c:idx val="12"/>
            <c:invertIfNegative val="0"/>
            <c:bubble3D val="0"/>
            <c:extLst>
              <c:ext xmlns:c16="http://schemas.microsoft.com/office/drawing/2014/chart" uri="{C3380CC4-5D6E-409C-BE32-E72D297353CC}">
                <c16:uniqueId val="{00000007-6DD4-4CA4-B84D-619DB86FD9D0}"/>
              </c:ext>
            </c:extLst>
          </c:dPt>
          <c:dPt>
            <c:idx val="13"/>
            <c:invertIfNegative val="0"/>
            <c:bubble3D val="0"/>
            <c:extLst>
              <c:ext xmlns:c16="http://schemas.microsoft.com/office/drawing/2014/chart" uri="{C3380CC4-5D6E-409C-BE32-E72D297353CC}">
                <c16:uniqueId val="{00000008-6DD4-4CA4-B84D-619DB86FD9D0}"/>
              </c:ext>
            </c:extLst>
          </c:dPt>
          <c:dPt>
            <c:idx val="14"/>
            <c:invertIfNegative val="0"/>
            <c:bubble3D val="0"/>
            <c:extLst>
              <c:ext xmlns:c16="http://schemas.microsoft.com/office/drawing/2014/chart" uri="{C3380CC4-5D6E-409C-BE32-E72D297353CC}">
                <c16:uniqueId val="{00000009-6DD4-4CA4-B84D-619DB86FD9D0}"/>
              </c:ext>
            </c:extLst>
          </c:dPt>
          <c:dPt>
            <c:idx val="15"/>
            <c:invertIfNegative val="0"/>
            <c:bubble3D val="0"/>
            <c:extLst>
              <c:ext xmlns:c16="http://schemas.microsoft.com/office/drawing/2014/chart" uri="{C3380CC4-5D6E-409C-BE32-E72D297353CC}">
                <c16:uniqueId val="{0000000A-6DD4-4CA4-B84D-619DB86FD9D0}"/>
              </c:ext>
            </c:extLst>
          </c:dPt>
          <c:dPt>
            <c:idx val="16"/>
            <c:invertIfNegative val="0"/>
            <c:bubble3D val="0"/>
            <c:extLst>
              <c:ext xmlns:c16="http://schemas.microsoft.com/office/drawing/2014/chart" uri="{C3380CC4-5D6E-409C-BE32-E72D297353CC}">
                <c16:uniqueId val="{0000000B-6DD4-4CA4-B84D-619DB86FD9D0}"/>
              </c:ext>
            </c:extLst>
          </c:dPt>
          <c:dPt>
            <c:idx val="17"/>
            <c:invertIfNegative val="0"/>
            <c:bubble3D val="0"/>
            <c:extLst>
              <c:ext xmlns:c16="http://schemas.microsoft.com/office/drawing/2014/chart" uri="{C3380CC4-5D6E-409C-BE32-E72D297353CC}">
                <c16:uniqueId val="{0000000C-6DD4-4CA4-B84D-619DB86FD9D0}"/>
              </c:ext>
            </c:extLst>
          </c:dPt>
          <c:dPt>
            <c:idx val="18"/>
            <c:invertIfNegative val="0"/>
            <c:bubble3D val="0"/>
            <c:extLst>
              <c:ext xmlns:c16="http://schemas.microsoft.com/office/drawing/2014/chart" uri="{C3380CC4-5D6E-409C-BE32-E72D297353CC}">
                <c16:uniqueId val="{0000000D-6DD4-4CA4-B84D-619DB86FD9D0}"/>
              </c:ext>
            </c:extLst>
          </c:dPt>
          <c:dPt>
            <c:idx val="19"/>
            <c:invertIfNegative val="0"/>
            <c:bubble3D val="0"/>
            <c:extLst>
              <c:ext xmlns:c16="http://schemas.microsoft.com/office/drawing/2014/chart" uri="{C3380CC4-5D6E-409C-BE32-E72D297353CC}">
                <c16:uniqueId val="{0000000E-6DD4-4CA4-B84D-619DB86FD9D0}"/>
              </c:ext>
            </c:extLst>
          </c:dPt>
          <c:dPt>
            <c:idx val="20"/>
            <c:invertIfNegative val="0"/>
            <c:bubble3D val="0"/>
            <c:extLst>
              <c:ext xmlns:c16="http://schemas.microsoft.com/office/drawing/2014/chart" uri="{C3380CC4-5D6E-409C-BE32-E72D297353CC}">
                <c16:uniqueId val="{0000000F-6DD4-4CA4-B84D-619DB86FD9D0}"/>
              </c:ext>
            </c:extLst>
          </c:dPt>
          <c:dPt>
            <c:idx val="21"/>
            <c:invertIfNegative val="0"/>
            <c:bubble3D val="0"/>
            <c:extLst>
              <c:ext xmlns:c16="http://schemas.microsoft.com/office/drawing/2014/chart" uri="{C3380CC4-5D6E-409C-BE32-E72D297353CC}">
                <c16:uniqueId val="{00000010-6DD4-4CA4-B84D-619DB86FD9D0}"/>
              </c:ext>
            </c:extLst>
          </c:dPt>
          <c:dPt>
            <c:idx val="22"/>
            <c:invertIfNegative val="0"/>
            <c:bubble3D val="0"/>
            <c:extLst>
              <c:ext xmlns:c16="http://schemas.microsoft.com/office/drawing/2014/chart" uri="{C3380CC4-5D6E-409C-BE32-E72D297353CC}">
                <c16:uniqueId val="{00000011-6DD4-4CA4-B84D-619DB86FD9D0}"/>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Media Realitas</c:v>
                </c:pt>
                <c:pt idx="1">
                  <c:v>Tribun News Pekanbaru</c:v>
                </c:pt>
              </c:strCache>
            </c:strRef>
          </c:cat>
          <c:val>
            <c:numRef>
              <c:f>Sheet1!$B$2:$B$3</c:f>
              <c:numCache>
                <c:formatCode>General</c:formatCode>
                <c:ptCount val="2"/>
                <c:pt idx="0">
                  <c:v>1</c:v>
                </c:pt>
                <c:pt idx="1">
                  <c:v>3</c:v>
                </c:pt>
              </c:numCache>
            </c:numRef>
          </c:val>
          <c:extLst>
            <c:ext xmlns:c16="http://schemas.microsoft.com/office/drawing/2014/chart" uri="{C3380CC4-5D6E-409C-BE32-E72D297353CC}">
              <c16:uniqueId val="{00000012-6DD4-4CA4-B84D-619DB86FD9D0}"/>
            </c:ext>
          </c:extLst>
        </c:ser>
        <c:dLbls>
          <c:showLegendKey val="0"/>
          <c:showVal val="0"/>
          <c:showCatName val="0"/>
          <c:showSerName val="0"/>
          <c:showPercent val="0"/>
          <c:showBubbleSize val="0"/>
        </c:dLbls>
        <c:gapWidth val="182"/>
        <c:axId val="412847168"/>
        <c:axId val="412843248"/>
      </c:barChart>
      <c:catAx>
        <c:axId val="4128471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43248"/>
        <c:crosses val="autoZero"/>
        <c:auto val="1"/>
        <c:lblAlgn val="ctr"/>
        <c:lblOffset val="100"/>
        <c:noMultiLvlLbl val="0"/>
      </c:catAx>
      <c:valAx>
        <c:axId val="41284324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716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D-B35B-498D-8351-47A55CD56908}"/>
              </c:ext>
            </c:extLst>
          </c:dPt>
          <c:dPt>
            <c:idx val="6"/>
            <c:invertIfNegative val="0"/>
            <c:bubble3D val="0"/>
            <c:extLst>
              <c:ext xmlns:c16="http://schemas.microsoft.com/office/drawing/2014/chart" uri="{C3380CC4-5D6E-409C-BE32-E72D297353CC}">
                <c16:uniqueId val="{00000001-B35B-498D-8351-47A55CD56908}"/>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Warga, Rizal</c:v>
                </c:pt>
                <c:pt idx="1">
                  <c:v>Kabid SDA DPUPR Kota Pekanbaru, Herdo Latif</c:v>
                </c:pt>
                <c:pt idx="2">
                  <c:v>Plt. Kepala BPBD Kota Pekanbaru, Burhan Gurning</c:v>
                </c:pt>
              </c:strCache>
            </c:strRef>
          </c:cat>
          <c:val>
            <c:numRef>
              <c:f>Sheet1!$B$2:$B$4</c:f>
              <c:numCache>
                <c:formatCode>General</c:formatCode>
                <c:ptCount val="3"/>
                <c:pt idx="0">
                  <c:v>1</c:v>
                </c:pt>
                <c:pt idx="1">
                  <c:v>1</c:v>
                </c:pt>
                <c:pt idx="2">
                  <c:v>1</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412846384"/>
        <c:axId val="412847952"/>
      </c:barChart>
      <c:catAx>
        <c:axId val="4128463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47952"/>
        <c:crosses val="autoZero"/>
        <c:auto val="1"/>
        <c:lblAlgn val="ctr"/>
        <c:lblOffset val="100"/>
        <c:noMultiLvlLbl val="0"/>
      </c:catAx>
      <c:valAx>
        <c:axId val="41284795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638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rgbClr val="FFD966"/>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1-E02B-4943-AC06-855F1F2DE3DF}"/>
              </c:ext>
            </c:extLst>
          </c:dPt>
          <c:dPt>
            <c:idx val="6"/>
            <c:invertIfNegative val="0"/>
            <c:bubble3D val="0"/>
            <c:extLst>
              <c:ext xmlns:c16="http://schemas.microsoft.com/office/drawing/2014/chart" uri="{C3380CC4-5D6E-409C-BE32-E72D297353CC}">
                <c16:uniqueId val="{00000004-E02B-4943-AC06-855F1F2DE3DF}"/>
              </c:ext>
            </c:extLst>
          </c:dPt>
          <c:dPt>
            <c:idx val="7"/>
            <c:invertIfNegative val="0"/>
            <c:bubble3D val="0"/>
            <c:extLst>
              <c:ext xmlns:c16="http://schemas.microsoft.com/office/drawing/2014/chart" uri="{C3380CC4-5D6E-409C-BE32-E72D297353CC}">
                <c16:uniqueId val="{00000005-E02B-4943-AC06-855F1F2DE3DF}"/>
              </c:ext>
            </c:extLst>
          </c:dPt>
          <c:dPt>
            <c:idx val="8"/>
            <c:invertIfNegative val="0"/>
            <c:bubble3D val="0"/>
            <c:extLst>
              <c:ext xmlns:c16="http://schemas.microsoft.com/office/drawing/2014/chart" uri="{C3380CC4-5D6E-409C-BE32-E72D297353CC}">
                <c16:uniqueId val="{00000006-E02B-4943-AC06-855F1F2DE3DF}"/>
              </c:ext>
            </c:extLst>
          </c:dPt>
          <c:dPt>
            <c:idx val="9"/>
            <c:invertIfNegative val="0"/>
            <c:bubble3D val="0"/>
            <c:extLst>
              <c:ext xmlns:c16="http://schemas.microsoft.com/office/drawing/2014/chart" uri="{C3380CC4-5D6E-409C-BE32-E72D297353CC}">
                <c16:uniqueId val="{00000007-E02B-4943-AC06-855F1F2DE3DF}"/>
              </c:ext>
            </c:extLst>
          </c:dPt>
          <c:dPt>
            <c:idx val="11"/>
            <c:invertIfNegative val="0"/>
            <c:bubble3D val="0"/>
            <c:extLst>
              <c:ext xmlns:c16="http://schemas.microsoft.com/office/drawing/2014/chart" uri="{C3380CC4-5D6E-409C-BE32-E72D297353CC}">
                <c16:uniqueId val="{00000008-E02B-4943-AC06-855F1F2DE3DF}"/>
              </c:ext>
            </c:extLst>
          </c:dPt>
          <c:dPt>
            <c:idx val="12"/>
            <c:invertIfNegative val="0"/>
            <c:bubble3D val="0"/>
            <c:extLst>
              <c:ext xmlns:c16="http://schemas.microsoft.com/office/drawing/2014/chart" uri="{C3380CC4-5D6E-409C-BE32-E72D297353CC}">
                <c16:uniqueId val="{00000009-E02B-4943-AC06-855F1F2DE3DF}"/>
              </c:ext>
            </c:extLst>
          </c:dPt>
          <c:dPt>
            <c:idx val="13"/>
            <c:invertIfNegative val="0"/>
            <c:bubble3D val="0"/>
            <c:extLst>
              <c:ext xmlns:c16="http://schemas.microsoft.com/office/drawing/2014/chart" uri="{C3380CC4-5D6E-409C-BE32-E72D297353CC}">
                <c16:uniqueId val="{0000000A-E02B-4943-AC06-855F1F2DE3DF}"/>
              </c:ext>
            </c:extLst>
          </c:dPt>
          <c:dPt>
            <c:idx val="14"/>
            <c:invertIfNegative val="0"/>
            <c:bubble3D val="0"/>
            <c:extLst>
              <c:ext xmlns:c16="http://schemas.microsoft.com/office/drawing/2014/chart" uri="{C3380CC4-5D6E-409C-BE32-E72D297353CC}">
                <c16:uniqueId val="{0000000B-E02B-4943-AC06-855F1F2DE3DF}"/>
              </c:ext>
            </c:extLst>
          </c:dPt>
          <c:dPt>
            <c:idx val="15"/>
            <c:invertIfNegative val="0"/>
            <c:bubble3D val="0"/>
            <c:extLst>
              <c:ext xmlns:c16="http://schemas.microsoft.com/office/drawing/2014/chart" uri="{C3380CC4-5D6E-409C-BE32-E72D297353CC}">
                <c16:uniqueId val="{0000000C-E02B-4943-AC06-855F1F2DE3DF}"/>
              </c:ext>
            </c:extLst>
          </c:dPt>
          <c:dPt>
            <c:idx val="16"/>
            <c:invertIfNegative val="0"/>
            <c:bubble3D val="0"/>
            <c:extLst>
              <c:ext xmlns:c16="http://schemas.microsoft.com/office/drawing/2014/chart" uri="{C3380CC4-5D6E-409C-BE32-E72D297353CC}">
                <c16:uniqueId val="{0000000D-E02B-4943-AC06-855F1F2DE3DF}"/>
              </c:ext>
            </c:extLst>
          </c:dPt>
          <c:dPt>
            <c:idx val="17"/>
            <c:invertIfNegative val="0"/>
            <c:bubble3D val="0"/>
            <c:extLst>
              <c:ext xmlns:c16="http://schemas.microsoft.com/office/drawing/2014/chart" uri="{C3380CC4-5D6E-409C-BE32-E72D297353CC}">
                <c16:uniqueId val="{0000000E-E02B-4943-AC06-855F1F2DE3DF}"/>
              </c:ext>
            </c:extLst>
          </c:dPt>
          <c:dPt>
            <c:idx val="18"/>
            <c:invertIfNegative val="0"/>
            <c:bubble3D val="0"/>
            <c:extLst>
              <c:ext xmlns:c16="http://schemas.microsoft.com/office/drawing/2014/chart" uri="{C3380CC4-5D6E-409C-BE32-E72D297353CC}">
                <c16:uniqueId val="{0000000F-E02B-4943-AC06-855F1F2DE3DF}"/>
              </c:ext>
            </c:extLst>
          </c:dPt>
          <c:dPt>
            <c:idx val="19"/>
            <c:invertIfNegative val="0"/>
            <c:bubble3D val="0"/>
            <c:extLst>
              <c:ext xmlns:c16="http://schemas.microsoft.com/office/drawing/2014/chart" uri="{C3380CC4-5D6E-409C-BE32-E72D297353CC}">
                <c16:uniqueId val="{00000010-E02B-4943-AC06-855F1F2DE3DF}"/>
              </c:ext>
            </c:extLst>
          </c:dPt>
          <c:dPt>
            <c:idx val="20"/>
            <c:invertIfNegative val="0"/>
            <c:bubble3D val="0"/>
            <c:extLst>
              <c:ext xmlns:c16="http://schemas.microsoft.com/office/drawing/2014/chart" uri="{C3380CC4-5D6E-409C-BE32-E72D297353CC}">
                <c16:uniqueId val="{00000011-E02B-4943-AC06-855F1F2DE3DF}"/>
              </c:ext>
            </c:extLst>
          </c:dPt>
          <c:dPt>
            <c:idx val="21"/>
            <c:invertIfNegative val="0"/>
            <c:bubble3D val="0"/>
            <c:extLst>
              <c:ext xmlns:c16="http://schemas.microsoft.com/office/drawing/2014/chart" uri="{C3380CC4-5D6E-409C-BE32-E72D297353CC}">
                <c16:uniqueId val="{00000012-E02B-4943-AC06-855F1F2DE3DF}"/>
              </c:ext>
            </c:extLst>
          </c:dPt>
          <c:dPt>
            <c:idx val="22"/>
            <c:invertIfNegative val="0"/>
            <c:bubble3D val="0"/>
            <c:extLst>
              <c:ext xmlns:c16="http://schemas.microsoft.com/office/drawing/2014/chart" uri="{C3380CC4-5D6E-409C-BE32-E72D297353CC}">
                <c16:uniqueId val="{00000013-E02B-4943-AC06-855F1F2DE3DF}"/>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c:f>
              <c:strCache>
                <c:ptCount val="1"/>
                <c:pt idx="0">
                  <c:v>Petugas Danau Khayangan, Iskandar</c:v>
                </c:pt>
              </c:strCache>
            </c:strRef>
          </c:cat>
          <c:val>
            <c:numRef>
              <c:f>Sheet1!$B$2</c:f>
              <c:numCache>
                <c:formatCode>General</c:formatCode>
                <c:ptCount val="1"/>
                <c:pt idx="0">
                  <c:v>3</c:v>
                </c:pt>
              </c:numCache>
            </c:numRef>
          </c:val>
          <c:extLst>
            <c:ext xmlns:c16="http://schemas.microsoft.com/office/drawing/2014/chart" uri="{C3380CC4-5D6E-409C-BE32-E72D297353CC}">
              <c16:uniqueId val="{00000014-E02B-4943-AC06-855F1F2DE3DF}"/>
            </c:ext>
          </c:extLst>
        </c:ser>
        <c:dLbls>
          <c:showLegendKey val="0"/>
          <c:showVal val="0"/>
          <c:showCatName val="0"/>
          <c:showSerName val="0"/>
          <c:showPercent val="0"/>
          <c:showBubbleSize val="0"/>
        </c:dLbls>
        <c:gapWidth val="182"/>
        <c:axId val="412842464"/>
        <c:axId val="412845208"/>
      </c:barChart>
      <c:catAx>
        <c:axId val="41284246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45208"/>
        <c:crosses val="autoZero"/>
        <c:auto val="1"/>
        <c:lblAlgn val="ctr"/>
        <c:lblOffset val="100"/>
        <c:noMultiLvlLbl val="0"/>
      </c:catAx>
      <c:valAx>
        <c:axId val="41284520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246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Riau Post</c:v>
                </c:pt>
                <c:pt idx="1">
                  <c:v>Bertuah Pos</c:v>
                </c:pt>
              </c:strCache>
            </c:strRef>
          </c:cat>
          <c:val>
            <c:numRef>
              <c:f>Sheet1!$B$2:$B$3</c:f>
              <c:numCache>
                <c:formatCode>General</c:formatCode>
                <c:ptCount val="2"/>
                <c:pt idx="0">
                  <c:v>1</c:v>
                </c:pt>
                <c:pt idx="1">
                  <c:v>1</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412843640"/>
        <c:axId val="412845600"/>
      </c:barChart>
      <c:catAx>
        <c:axId val="4128436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45600"/>
        <c:crosses val="autoZero"/>
        <c:auto val="1"/>
        <c:lblAlgn val="ctr"/>
        <c:lblOffset val="100"/>
        <c:noMultiLvlLbl val="0"/>
      </c:catAx>
      <c:valAx>
        <c:axId val="412845600"/>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364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strCache>
            </c:strRef>
          </c:tx>
          <c:invertIfNegative val="0"/>
          <c:dPt>
            <c:idx val="11"/>
            <c:invertIfNegative val="0"/>
            <c:bubble3D val="0"/>
            <c:extLst>
              <c:ext xmlns:c16="http://schemas.microsoft.com/office/drawing/2014/chart" uri="{C3380CC4-5D6E-409C-BE32-E72D297353CC}">
                <c16:uniqueId val="{00000008-2B00-4B77-9CFA-D70AA2B67534}"/>
              </c:ext>
            </c:extLst>
          </c:dPt>
          <c:dPt>
            <c:idx val="12"/>
            <c:invertIfNegative val="0"/>
            <c:bubble3D val="0"/>
            <c:extLst>
              <c:ext xmlns:c16="http://schemas.microsoft.com/office/drawing/2014/chart" uri="{C3380CC4-5D6E-409C-BE32-E72D297353CC}">
                <c16:uniqueId val="{00000009-2B00-4B77-9CFA-D70AA2B67534}"/>
              </c:ext>
            </c:extLst>
          </c:dPt>
          <c:dPt>
            <c:idx val="13"/>
            <c:invertIfNegative val="0"/>
            <c:bubble3D val="0"/>
            <c:extLst>
              <c:ext xmlns:c16="http://schemas.microsoft.com/office/drawing/2014/chart" uri="{C3380CC4-5D6E-409C-BE32-E72D297353CC}">
                <c16:uniqueId val="{0000000A-2B00-4B77-9CFA-D70AA2B67534}"/>
              </c:ext>
            </c:extLst>
          </c:dPt>
          <c:dPt>
            <c:idx val="14"/>
            <c:invertIfNegative val="0"/>
            <c:bubble3D val="0"/>
            <c:extLst>
              <c:ext xmlns:c16="http://schemas.microsoft.com/office/drawing/2014/chart" uri="{C3380CC4-5D6E-409C-BE32-E72D297353CC}">
                <c16:uniqueId val="{0000000B-2B00-4B77-9CFA-D70AA2B67534}"/>
              </c:ext>
            </c:extLst>
          </c:dPt>
          <c:dPt>
            <c:idx val="15"/>
            <c:invertIfNegative val="0"/>
            <c:bubble3D val="0"/>
            <c:extLst>
              <c:ext xmlns:c16="http://schemas.microsoft.com/office/drawing/2014/chart" uri="{C3380CC4-5D6E-409C-BE32-E72D297353CC}">
                <c16:uniqueId val="{0000000C-2B00-4B77-9CFA-D70AA2B67534}"/>
              </c:ext>
            </c:extLst>
          </c:dPt>
          <c:dPt>
            <c:idx val="16"/>
            <c:invertIfNegative val="0"/>
            <c:bubble3D val="0"/>
            <c:extLst>
              <c:ext xmlns:c16="http://schemas.microsoft.com/office/drawing/2014/chart" uri="{C3380CC4-5D6E-409C-BE32-E72D297353CC}">
                <c16:uniqueId val="{0000000D-2B00-4B77-9CFA-D70AA2B67534}"/>
              </c:ext>
            </c:extLst>
          </c:dPt>
          <c:dPt>
            <c:idx val="17"/>
            <c:invertIfNegative val="0"/>
            <c:bubble3D val="0"/>
            <c:extLst>
              <c:ext xmlns:c16="http://schemas.microsoft.com/office/drawing/2014/chart" uri="{C3380CC4-5D6E-409C-BE32-E72D297353CC}">
                <c16:uniqueId val="{0000000E-2B00-4B77-9CFA-D70AA2B67534}"/>
              </c:ext>
            </c:extLst>
          </c:dPt>
          <c:dPt>
            <c:idx val="18"/>
            <c:invertIfNegative val="0"/>
            <c:bubble3D val="0"/>
            <c:extLst>
              <c:ext xmlns:c16="http://schemas.microsoft.com/office/drawing/2014/chart" uri="{C3380CC4-5D6E-409C-BE32-E72D297353CC}">
                <c16:uniqueId val="{0000000F-2B00-4B77-9CFA-D70AA2B67534}"/>
              </c:ext>
            </c:extLst>
          </c:dPt>
          <c:dPt>
            <c:idx val="19"/>
            <c:invertIfNegative val="0"/>
            <c:bubble3D val="0"/>
            <c:extLst>
              <c:ext xmlns:c16="http://schemas.microsoft.com/office/drawing/2014/chart" uri="{C3380CC4-5D6E-409C-BE32-E72D297353CC}">
                <c16:uniqueId val="{00000010-2B00-4B77-9CFA-D70AA2B67534}"/>
              </c:ext>
            </c:extLst>
          </c:dPt>
          <c:dPt>
            <c:idx val="20"/>
            <c:invertIfNegative val="0"/>
            <c:bubble3D val="0"/>
            <c:extLst>
              <c:ext xmlns:c16="http://schemas.microsoft.com/office/drawing/2014/chart" uri="{C3380CC4-5D6E-409C-BE32-E72D297353CC}">
                <c16:uniqueId val="{00000011-2B00-4B77-9CFA-D70AA2B67534}"/>
              </c:ext>
            </c:extLst>
          </c:dPt>
          <c:dPt>
            <c:idx val="21"/>
            <c:invertIfNegative val="0"/>
            <c:bubble3D val="0"/>
            <c:extLst>
              <c:ext xmlns:c16="http://schemas.microsoft.com/office/drawing/2014/chart" uri="{C3380CC4-5D6E-409C-BE32-E72D297353CC}">
                <c16:uniqueId val="{00000012-2B00-4B77-9CFA-D70AA2B67534}"/>
              </c:ext>
            </c:extLst>
          </c:dPt>
          <c:dPt>
            <c:idx val="22"/>
            <c:invertIfNegative val="0"/>
            <c:bubble3D val="0"/>
            <c:extLst>
              <c:ext xmlns:c16="http://schemas.microsoft.com/office/drawing/2014/chart" uri="{C3380CC4-5D6E-409C-BE32-E72D297353CC}">
                <c16:uniqueId val="{00000013-2B00-4B77-9CFA-D70AA2B67534}"/>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Sheet1!$A$2:$A$4</c:f>
              <c:strCache>
                <c:ptCount val="3"/>
                <c:pt idx="0">
                  <c:v>KiblatRiau.com</c:v>
                </c:pt>
                <c:pt idx="1">
                  <c:v>Nada Riau</c:v>
                </c:pt>
                <c:pt idx="2">
                  <c:v>Riau Post</c:v>
                </c:pt>
              </c:strCache>
            </c:strRef>
          </c:cat>
          <c:val>
            <c:numRef>
              <c:f>Sheet1!$B$2:$B$4</c:f>
              <c:numCache>
                <c:formatCode>General</c:formatCode>
                <c:ptCount val="3"/>
                <c:pt idx="0">
                  <c:v>1</c:v>
                </c:pt>
                <c:pt idx="1">
                  <c:v>1</c:v>
                </c:pt>
                <c:pt idx="2">
                  <c:v>1</c:v>
                </c:pt>
              </c:numCache>
            </c:numRef>
          </c:val>
          <c:extLst>
            <c:ext xmlns:c16="http://schemas.microsoft.com/office/drawing/2014/chart" uri="{C3380CC4-5D6E-409C-BE32-E72D297353CC}">
              <c16:uniqueId val="{00000014-2B00-4B77-9CFA-D70AA2B67534}"/>
            </c:ext>
          </c:extLst>
        </c:ser>
        <c:dLbls>
          <c:showLegendKey val="0"/>
          <c:showVal val="0"/>
          <c:showCatName val="0"/>
          <c:showSerName val="0"/>
          <c:showPercent val="0"/>
          <c:showBubbleSize val="0"/>
        </c:dLbls>
        <c:gapWidth val="182"/>
        <c:axId val="412844032"/>
        <c:axId val="412844424"/>
      </c:barChart>
      <c:catAx>
        <c:axId val="4128440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44424"/>
        <c:crosses val="autoZero"/>
        <c:auto val="1"/>
        <c:lblAlgn val="ctr"/>
        <c:lblOffset val="100"/>
        <c:noMultiLvlLbl val="0"/>
      </c:catAx>
      <c:valAx>
        <c:axId val="41284442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4032"/>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6"/>
            <c:invertIfNegative val="0"/>
            <c:bubble3D val="0"/>
            <c:extLst>
              <c:ext xmlns:c16="http://schemas.microsoft.com/office/drawing/2014/chart" uri="{C3380CC4-5D6E-409C-BE32-E72D297353CC}">
                <c16:uniqueId val="{00000001-B35B-498D-8351-47A55CD56908}"/>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Kanit Reskrim Polsek Sukajadi, Iptu Abdul Halim</c:v>
                </c:pt>
                <c:pt idx="1">
                  <c:v>Kapolsek Tambang, Iptu Jurfredi</c:v>
                </c:pt>
                <c:pt idx="2">
                  <c:v>Kapolsek Pekanbaru Kota, AKP Sunarti</c:v>
                </c:pt>
              </c:strCache>
            </c:strRef>
          </c:cat>
          <c:val>
            <c:numRef>
              <c:f>Sheet1!$B$2:$B$4</c:f>
              <c:numCache>
                <c:formatCode>General</c:formatCode>
                <c:ptCount val="3"/>
                <c:pt idx="0">
                  <c:v>1</c:v>
                </c:pt>
                <c:pt idx="1">
                  <c:v>1</c:v>
                </c:pt>
                <c:pt idx="2">
                  <c:v>10</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412845992"/>
        <c:axId val="412820120"/>
      </c:barChart>
      <c:catAx>
        <c:axId val="4128459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20120"/>
        <c:crosses val="autoZero"/>
        <c:auto val="1"/>
        <c:lblAlgn val="ctr"/>
        <c:lblOffset val="100"/>
        <c:noMultiLvlLbl val="0"/>
      </c:catAx>
      <c:valAx>
        <c:axId val="412820120"/>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45992"/>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Sheet1!$A$2:$A$10</c:f>
              <c:strCache>
                <c:ptCount val="9"/>
                <c:pt idx="0">
                  <c:v>GoRiau</c:v>
                </c:pt>
                <c:pt idx="1">
                  <c:v>Merdeka</c:v>
                </c:pt>
                <c:pt idx="2">
                  <c:v>Riau Editor</c:v>
                </c:pt>
                <c:pt idx="3">
                  <c:v>Riau Satu</c:v>
                </c:pt>
                <c:pt idx="4">
                  <c:v>Riau Sky</c:v>
                </c:pt>
                <c:pt idx="5">
                  <c:v>Tribun News Pekanbaru</c:v>
                </c:pt>
                <c:pt idx="6">
                  <c:v>Zona Riau</c:v>
                </c:pt>
                <c:pt idx="7">
                  <c:v>Hallo Riau</c:v>
                </c:pt>
                <c:pt idx="8">
                  <c:v>PotretNews.com</c:v>
                </c:pt>
              </c:strCache>
            </c:strRef>
          </c:cat>
          <c:val>
            <c:numRef>
              <c:f>Sheet1!$B$2:$B$10</c:f>
              <c:numCache>
                <c:formatCode>General</c:formatCode>
                <c:ptCount val="9"/>
                <c:pt idx="0">
                  <c:v>1</c:v>
                </c:pt>
                <c:pt idx="1">
                  <c:v>1</c:v>
                </c:pt>
                <c:pt idx="2">
                  <c:v>1</c:v>
                </c:pt>
                <c:pt idx="3">
                  <c:v>1</c:v>
                </c:pt>
                <c:pt idx="4">
                  <c:v>1</c:v>
                </c:pt>
                <c:pt idx="5">
                  <c:v>1</c:v>
                </c:pt>
                <c:pt idx="6">
                  <c:v>1</c:v>
                </c:pt>
                <c:pt idx="7">
                  <c:v>2</c:v>
                </c:pt>
                <c:pt idx="8">
                  <c:v>2</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412826392"/>
        <c:axId val="412822864"/>
      </c:barChart>
      <c:catAx>
        <c:axId val="4128263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22864"/>
        <c:crosses val="autoZero"/>
        <c:auto val="1"/>
        <c:lblAlgn val="ctr"/>
        <c:lblOffset val="100"/>
        <c:noMultiLvlLbl val="0"/>
      </c:catAx>
      <c:valAx>
        <c:axId val="41282286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26392"/>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60" b="0" i="0" u="none" strike="noStrike" kern="1200" spc="0" baseline="0">
                <a:solidFill>
                  <a:schemeClr val="tx1">
                    <a:lumMod val="65000"/>
                    <a:lumOff val="35000"/>
                  </a:schemeClr>
                </a:solidFill>
                <a:latin typeface="+mn-lt"/>
                <a:ea typeface="+mn-ea"/>
                <a:cs typeface="+mn-cs"/>
              </a:defRPr>
            </a:pPr>
            <a:r>
              <a:rPr lang="en-US" sz="1800" b="1" dirty="0">
                <a:solidFill>
                  <a:schemeClr val="tx1"/>
                </a:solidFill>
                <a:latin typeface="Trebuchet MS" panose="020B0603020202020204" pitchFamily="34" charset="0"/>
              </a:rPr>
              <a:t>PERISTIWA</a:t>
            </a:r>
            <a:r>
              <a:rPr lang="id-ID" sz="1800" b="1" dirty="0">
                <a:solidFill>
                  <a:schemeClr val="tx1"/>
                </a:solidFill>
                <a:latin typeface="Trebuchet MS" panose="020B0603020202020204" pitchFamily="34" charset="0"/>
              </a:rPr>
              <a:t> </a:t>
            </a:r>
            <a:r>
              <a:rPr lang="en-US" sz="1800" b="1" dirty="0">
                <a:solidFill>
                  <a:schemeClr val="tx1"/>
                </a:solidFill>
                <a:latin typeface="Trebuchet MS" panose="020B0603020202020204" pitchFamily="34" charset="0"/>
              </a:rPr>
              <a:t>DAERAH</a:t>
            </a:r>
            <a:endParaRPr lang="en-US" sz="1800" b="1" baseline="0" dirty="0">
              <a:solidFill>
                <a:schemeClr val="tx1"/>
              </a:solidFill>
              <a:latin typeface="Trebuchet MS" panose="020B0603020202020204" pitchFamily="34" charset="0"/>
            </a:endParaRPr>
          </a:p>
        </c:rich>
      </c:tx>
      <c:layout>
        <c:manualLayout>
          <c:xMode val="edge"/>
          <c:yMode val="edge"/>
          <c:x val="0.24073579734589801"/>
          <c:y val="1.2101238004290501E-2"/>
        </c:manualLayout>
      </c:layout>
      <c:overlay val="0"/>
      <c:spPr>
        <a:noFill/>
        <a:ln>
          <a:noFill/>
        </a:ln>
        <a:effectLst/>
      </c:spPr>
      <c:txPr>
        <a:bodyPr rot="0" spcFirstLastPara="1" vertOverflow="ellipsis" vert="horz" wrap="square" anchor="ctr" anchorCtr="1"/>
        <a:lstStyle/>
        <a:p>
          <a:pPr>
            <a:defRPr lang="en-US" sz="186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12138354036846"/>
          <c:y val="0.147976735548072"/>
          <c:w val="0.57508169131147502"/>
          <c:h val="0.42027216555459002"/>
        </c:manualLayout>
      </c:layout>
      <c:pieChart>
        <c:varyColors val="1"/>
        <c:ser>
          <c:idx val="0"/>
          <c:order val="0"/>
          <c:tx>
            <c:strRef>
              <c:f>Sheet1!$B$1</c:f>
              <c:strCache>
                <c:ptCount val="1"/>
                <c:pt idx="0">
                  <c:v>JUMLAH</c:v>
                </c:pt>
              </c:strCache>
            </c:strRef>
          </c:tx>
          <c:spPr>
            <a:scene3d>
              <a:camera prst="orthographicFront"/>
              <a:lightRig rig="threePt" dir="t"/>
            </a:scene3d>
            <a:sp3d>
              <a:bevelT w="190500" h="38100"/>
            </a:sp3d>
          </c:spPr>
          <c:dPt>
            <c:idx val="0"/>
            <c:bubble3D val="0"/>
            <c:spPr>
              <a:solidFill>
                <a:schemeClr val="accent1"/>
              </a:solidFill>
              <a:ln>
                <a:noFill/>
              </a:ln>
              <a:effectLst/>
              <a:scene3d>
                <a:camera prst="orthographicFront"/>
                <a:lightRig rig="threePt" dir="t"/>
              </a:scene3d>
              <a:sp3d>
                <a:bevelT w="190500" h="38100"/>
              </a:sp3d>
            </c:spPr>
            <c:extLst>
              <c:ext xmlns:c16="http://schemas.microsoft.com/office/drawing/2014/chart" uri="{C3380CC4-5D6E-409C-BE32-E72D297353CC}">
                <c16:uniqueId val="{00000001-6AD2-451C-BB2B-0520C80FB72C}"/>
              </c:ext>
            </c:extLst>
          </c:dPt>
          <c:dPt>
            <c:idx val="1"/>
            <c:bubble3D val="0"/>
            <c:spPr>
              <a:solidFill>
                <a:schemeClr val="accent2"/>
              </a:solidFill>
              <a:ln>
                <a:noFill/>
              </a:ln>
              <a:effectLst/>
              <a:scene3d>
                <a:camera prst="orthographicFront"/>
                <a:lightRig rig="threePt" dir="t"/>
              </a:scene3d>
              <a:sp3d>
                <a:bevelT w="190500" h="38100"/>
              </a:sp3d>
            </c:spPr>
            <c:extLst>
              <c:ext xmlns:c16="http://schemas.microsoft.com/office/drawing/2014/chart" uri="{C3380CC4-5D6E-409C-BE32-E72D297353CC}">
                <c16:uniqueId val="{00000003-6AD2-451C-BB2B-0520C80FB72C}"/>
              </c:ext>
            </c:extLst>
          </c:dPt>
          <c:dPt>
            <c:idx val="2"/>
            <c:bubble3D val="0"/>
            <c:spPr>
              <a:solidFill>
                <a:schemeClr val="accent3"/>
              </a:solidFill>
              <a:ln>
                <a:noFill/>
              </a:ln>
              <a:effectLst/>
              <a:scene3d>
                <a:camera prst="orthographicFront"/>
                <a:lightRig rig="threePt" dir="t"/>
              </a:scene3d>
              <a:sp3d>
                <a:bevelT w="190500" h="38100"/>
              </a:sp3d>
            </c:spPr>
            <c:extLst>
              <c:ext xmlns:c16="http://schemas.microsoft.com/office/drawing/2014/chart" uri="{C3380CC4-5D6E-409C-BE32-E72D297353CC}">
                <c16:uniqueId val="{00000005-6AD2-451C-BB2B-0520C80FB72C}"/>
              </c:ext>
            </c:extLst>
          </c:dPt>
          <c:dPt>
            <c:idx val="3"/>
            <c:bubble3D val="0"/>
            <c:spPr>
              <a:solidFill>
                <a:schemeClr val="accent4"/>
              </a:solidFill>
              <a:ln>
                <a:noFill/>
              </a:ln>
              <a:effectLst/>
              <a:scene3d>
                <a:camera prst="orthographicFront"/>
                <a:lightRig rig="threePt" dir="t"/>
              </a:scene3d>
              <a:sp3d>
                <a:bevelT w="190500" h="38100"/>
              </a:sp3d>
            </c:spPr>
            <c:extLst>
              <c:ext xmlns:c16="http://schemas.microsoft.com/office/drawing/2014/chart" uri="{C3380CC4-5D6E-409C-BE32-E72D297353CC}">
                <c16:uniqueId val="{00000007-6AD2-451C-BB2B-0520C80FB72C}"/>
              </c:ext>
            </c:extLst>
          </c:dPt>
          <c:dPt>
            <c:idx val="4"/>
            <c:bubble3D val="0"/>
            <c:spPr>
              <a:solidFill>
                <a:schemeClr val="accent5"/>
              </a:solidFill>
              <a:ln>
                <a:noFill/>
              </a:ln>
              <a:effectLst/>
              <a:scene3d>
                <a:camera prst="orthographicFront"/>
                <a:lightRig rig="threePt" dir="t"/>
              </a:scene3d>
              <a:sp3d>
                <a:bevelT w="190500" h="38100"/>
              </a:sp3d>
            </c:spPr>
            <c:extLst>
              <c:ext xmlns:c16="http://schemas.microsoft.com/office/drawing/2014/chart" uri="{C3380CC4-5D6E-409C-BE32-E72D297353CC}">
                <c16:uniqueId val="{00000009-6AD2-451C-BB2B-0520C80FB72C}"/>
              </c:ext>
            </c:extLst>
          </c:dPt>
          <c:dPt>
            <c:idx val="5"/>
            <c:bubble3D val="0"/>
            <c:spPr>
              <a:solidFill>
                <a:schemeClr val="accent6"/>
              </a:solidFill>
              <a:ln>
                <a:noFill/>
              </a:ln>
              <a:effectLst/>
              <a:scene3d>
                <a:camera prst="orthographicFront"/>
                <a:lightRig rig="threePt" dir="t"/>
              </a:scene3d>
              <a:sp3d>
                <a:bevelT w="190500" h="38100"/>
              </a:sp3d>
            </c:spPr>
            <c:extLst>
              <c:ext xmlns:c16="http://schemas.microsoft.com/office/drawing/2014/chart" uri="{C3380CC4-5D6E-409C-BE32-E72D297353CC}">
                <c16:uniqueId val="{0000000B-42B7-4DC8-A6E4-A46661665B06}"/>
              </c:ext>
            </c:extLst>
          </c:dPt>
          <c:dPt>
            <c:idx val="6"/>
            <c:bubble3D val="0"/>
            <c:spPr>
              <a:solidFill>
                <a:schemeClr val="accent1">
                  <a:lumMod val="60000"/>
                </a:schemeClr>
              </a:solidFill>
              <a:ln>
                <a:noFill/>
              </a:ln>
              <a:effectLst/>
              <a:scene3d>
                <a:camera prst="orthographicFront"/>
                <a:lightRig rig="threePt" dir="t"/>
              </a:scene3d>
              <a:sp3d>
                <a:bevelT w="190500" h="38100"/>
              </a:sp3d>
            </c:spPr>
            <c:extLst>
              <c:ext xmlns:c16="http://schemas.microsoft.com/office/drawing/2014/chart" uri="{C3380CC4-5D6E-409C-BE32-E72D297353CC}">
                <c16:uniqueId val="{0000000D-42B7-4DC8-A6E4-A46661665B06}"/>
              </c:ext>
            </c:extLst>
          </c:dPt>
          <c:dLbls>
            <c:spPr>
              <a:noFill/>
              <a:ln>
                <a:noFill/>
              </a:ln>
              <a:effectLst/>
            </c:spPr>
            <c:txPr>
              <a:bodyPr rot="0" spcFirstLastPara="1" vertOverflow="ellipsis" vert="horz" wrap="square" lIns="38100" tIns="19050" rIns="38100" bIns="19050" anchor="ctr" anchorCtr="1">
                <a:spAutoFit/>
              </a:bodyPr>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Sheet1!$A$2:$A$8</c:f>
              <c:strCache>
                <c:ptCount val="7"/>
                <c:pt idx="0">
                  <c:v>Pemprov Riau Gelar Karnaval Kebudayaan di Pekanbaru</c:v>
                </c:pt>
                <c:pt idx="1">
                  <c:v>ASN Pemko Terciduk di Warung Kopi saat Jam Kerja</c:v>
                </c:pt>
                <c:pt idx="2">
                  <c:v>Hujan dan Angin Kencang Berpotensi Landa Pekanbaru</c:v>
                </c:pt>
                <c:pt idx="3">
                  <c:v>Anak Imigran di Pekanbaru Dapat Vaksinasi Rubella dan Ikuti Ujian</c:v>
                </c:pt>
                <c:pt idx="4">
                  <c:v>Satpol PP Ajak Dishub Tertibkan PKL di Beberapa Lokasi</c:v>
                </c:pt>
                <c:pt idx="5">
                  <c:v>Pengamanan Jelang Pelantikan Presiden dan Wapres Terpilih</c:v>
                </c:pt>
                <c:pt idx="6">
                  <c:v>Polisi Gelar Operasi Zebra Muara Takus 2019</c:v>
                </c:pt>
              </c:strCache>
            </c:strRef>
          </c:cat>
          <c:val>
            <c:numRef>
              <c:f>Sheet1!$B$2:$B$8</c:f>
              <c:numCache>
                <c:formatCode>General</c:formatCode>
                <c:ptCount val="7"/>
                <c:pt idx="0">
                  <c:v>29</c:v>
                </c:pt>
                <c:pt idx="1">
                  <c:v>23</c:v>
                </c:pt>
                <c:pt idx="2">
                  <c:v>21</c:v>
                </c:pt>
                <c:pt idx="3">
                  <c:v>17</c:v>
                </c:pt>
                <c:pt idx="4">
                  <c:v>16</c:v>
                </c:pt>
                <c:pt idx="5">
                  <c:v>14</c:v>
                </c:pt>
                <c:pt idx="6">
                  <c:v>14</c:v>
                </c:pt>
              </c:numCache>
            </c:numRef>
          </c:val>
          <c:extLst>
            <c:ext xmlns:c16="http://schemas.microsoft.com/office/drawing/2014/chart" uri="{C3380CC4-5D6E-409C-BE32-E72D297353CC}">
              <c16:uniqueId val="{00000010-6AD2-451C-BB2B-0520C80FB72C}"/>
            </c:ext>
          </c:extLst>
        </c:ser>
        <c:dLbls>
          <c:showLegendKey val="0"/>
          <c:showVal val="0"/>
          <c:showCatName val="0"/>
          <c:showSerName val="0"/>
          <c:showPercent val="0"/>
          <c:showBubbleSize val="0"/>
          <c:showLeaderLines val="0"/>
        </c:dLbls>
        <c:firstSliceAng val="0"/>
      </c:pieChart>
      <c:spPr>
        <a:noFill/>
        <a:ln>
          <a:noFill/>
        </a:ln>
        <a:effectLst/>
      </c:spPr>
    </c:plotArea>
    <c:legend>
      <c:legendPos val="b"/>
      <c:layout>
        <c:manualLayout>
          <c:xMode val="edge"/>
          <c:yMode val="edge"/>
          <c:x val="3.2871987243905103E-2"/>
          <c:y val="0.62922187896208304"/>
          <c:w val="0.943290195982737"/>
          <c:h val="0.37077812103791702"/>
        </c:manualLayout>
      </c:layout>
      <c:overlay val="0"/>
      <c:spPr>
        <a:noFill/>
        <a:ln>
          <a:noFill/>
        </a:ln>
        <a:effectLst/>
      </c:spPr>
      <c:txPr>
        <a:bodyPr rot="0" spcFirstLastPara="1" vertOverflow="ellipsis" vert="horz" wrap="square" anchor="ctr" anchorCtr="1"/>
        <a:lstStyle/>
        <a:p>
          <a:pPr>
            <a:defRPr lang="en-US" sz="1050" b="0" i="0" u="none" strike="noStrike" kern="1200" baseline="0">
              <a:solidFill>
                <a:schemeClr val="tx1"/>
              </a:solidFill>
              <a:latin typeface="Trebuchet MS" panose="020B0603020202020204" pitchFamily="34" charset="0"/>
              <a:ea typeface="+mn-ea"/>
              <a:cs typeface="+mn-cs"/>
            </a:defRPr>
          </a:pPr>
          <a:endParaRPr lang="en-US"/>
        </a:p>
      </c:txPr>
    </c:legend>
    <c:plotVisOnly val="1"/>
    <c:dispBlanksAs val="zero"/>
    <c:showDLblsOverMax val="0"/>
  </c:chart>
  <c:spPr>
    <a:noFill/>
    <a:ln w="6350" cap="flat" cmpd="sng" algn="ctr">
      <a:solidFill>
        <a:schemeClr val="accent1"/>
      </a:solidFill>
      <a:prstDash val="solid"/>
      <a:miter lim="800000"/>
    </a:ln>
    <a:effectLst/>
  </c:spPr>
  <c:txPr>
    <a:bodyPr/>
    <a:lstStyle/>
    <a:p>
      <a:pPr>
        <a:defRPr lang="en-US"/>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60" b="0" i="0" u="none" strike="noStrike" kern="1200" spc="0" baseline="0">
                <a:solidFill>
                  <a:schemeClr val="tx1">
                    <a:lumMod val="65000"/>
                    <a:lumOff val="35000"/>
                  </a:schemeClr>
                </a:solidFill>
                <a:latin typeface="+mn-lt"/>
                <a:ea typeface="+mn-ea"/>
                <a:cs typeface="+mn-cs"/>
              </a:defRPr>
            </a:pPr>
            <a:r>
              <a:rPr lang="en-US" sz="1800" b="1" dirty="0">
                <a:solidFill>
                  <a:schemeClr val="tx1"/>
                </a:solidFill>
                <a:latin typeface="Trebuchet MS" panose="020B0603020202020204" pitchFamily="34" charset="0"/>
              </a:rPr>
              <a:t>PERISTIWA</a:t>
            </a:r>
            <a:r>
              <a:rPr lang="id-ID" sz="1800" b="1" dirty="0">
                <a:solidFill>
                  <a:schemeClr val="tx1"/>
                </a:solidFill>
                <a:latin typeface="Trebuchet MS" panose="020B0603020202020204" pitchFamily="34" charset="0"/>
              </a:rPr>
              <a:t> </a:t>
            </a:r>
            <a:r>
              <a:rPr lang="en-US" sz="1800" b="1" dirty="0">
                <a:solidFill>
                  <a:schemeClr val="tx1"/>
                </a:solidFill>
                <a:latin typeface="Trebuchet MS" panose="020B0603020202020204" pitchFamily="34" charset="0"/>
              </a:rPr>
              <a:t>KEPALA DAERAH</a:t>
            </a:r>
            <a:endParaRPr lang="en-US" sz="1800" b="1" baseline="0" dirty="0">
              <a:solidFill>
                <a:schemeClr val="tx1"/>
              </a:solidFill>
              <a:latin typeface="Trebuchet MS" panose="020B0603020202020204" pitchFamily="34" charset="0"/>
            </a:endParaRPr>
          </a:p>
        </c:rich>
      </c:tx>
      <c:overlay val="0"/>
      <c:spPr>
        <a:noFill/>
        <a:ln>
          <a:noFill/>
        </a:ln>
        <a:effectLst/>
      </c:spPr>
    </c:title>
    <c:autoTitleDeleted val="0"/>
    <c:plotArea>
      <c:layout>
        <c:manualLayout>
          <c:layoutTarget val="inner"/>
          <c:xMode val="edge"/>
          <c:yMode val="edge"/>
          <c:x val="0.212138354036846"/>
          <c:y val="0.147976735548072"/>
          <c:w val="0.57508169131147502"/>
          <c:h val="0.42027216555459002"/>
        </c:manualLayout>
      </c:layout>
      <c:pieChart>
        <c:varyColors val="1"/>
        <c:ser>
          <c:idx val="0"/>
          <c:order val="0"/>
          <c:tx>
            <c:strRef>
              <c:f>Sheet1!$B$1</c:f>
              <c:strCache>
                <c:ptCount val="1"/>
                <c:pt idx="0">
                  <c:v>JUMLAH</c:v>
                </c:pt>
              </c:strCache>
            </c:strRef>
          </c:tx>
          <c:spPr>
            <a:scene3d>
              <a:camera prst="orthographicFront"/>
              <a:lightRig rig="threePt" dir="t"/>
            </a:scene3d>
            <a:sp3d>
              <a:bevelT w="190500" h="38100"/>
            </a:sp3d>
          </c:spPr>
          <c:dPt>
            <c:idx val="2"/>
            <c:bubble3D val="0"/>
            <c:extLst>
              <c:ext xmlns:c16="http://schemas.microsoft.com/office/drawing/2014/chart" uri="{C3380CC4-5D6E-409C-BE32-E72D297353CC}">
                <c16:uniqueId val="{00000000-F93D-4FBA-B9B5-69BB87B7E0A8}"/>
              </c:ext>
            </c:extLst>
          </c:dPt>
          <c:dPt>
            <c:idx val="6"/>
            <c:bubble3D val="0"/>
            <c:extLst>
              <c:ext xmlns:c16="http://schemas.microsoft.com/office/drawing/2014/chart" uri="{C3380CC4-5D6E-409C-BE32-E72D297353CC}">
                <c16:uniqueId val="{00000001-67E7-454B-A8C8-97B330A7C909}"/>
              </c:ext>
            </c:extLst>
          </c:dPt>
          <c:dLbls>
            <c:spPr>
              <a:noFill/>
              <a:ln>
                <a:noFill/>
              </a:ln>
              <a:effectLst/>
            </c:spPr>
            <c:txPr>
              <a:bodyPr rot="0" spcFirstLastPara="1" vertOverflow="ellipsis" vert="horz" wrap="square" lIns="38100" tIns="19050" rIns="38100" bIns="19050" anchor="ctr" anchorCtr="1">
                <a:spAutoFit/>
              </a:bodyPr>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Sheet1!$A$2:$A$8</c:f>
              <c:strCache>
                <c:ptCount val="7"/>
                <c:pt idx="0">
                  <c:v>Hadiri Pawai Budaya Peringatan Sumpah Pemuda</c:v>
                </c:pt>
                <c:pt idx="1">
                  <c:v>Serahkan Bantuan Program Keluarga Harapan</c:v>
                </c:pt>
                <c:pt idx="2">
                  <c:v>Minta OPD Tertib PKL di Sekitar STC</c:v>
                </c:pt>
                <c:pt idx="3">
                  <c:v>Tetapkan 58 Sekolah Jadi Sekolah Ramah Anak</c:v>
                </c:pt>
                <c:pt idx="4">
                  <c:v>Hadiri Peresmian Gedung Kejati Riau</c:v>
                </c:pt>
                <c:pt idx="5">
                  <c:v>Lepas Dua Finalis Bintang Radio 2019</c:v>
                </c:pt>
                <c:pt idx="6">
                  <c:v>Hadiri Kegiatan Bakti Sosial IKPTB</c:v>
                </c:pt>
              </c:strCache>
            </c:strRef>
          </c:cat>
          <c:val>
            <c:numRef>
              <c:f>Sheet1!$B$2:$B$8</c:f>
              <c:numCache>
                <c:formatCode>General</c:formatCode>
                <c:ptCount val="7"/>
                <c:pt idx="0">
                  <c:v>15</c:v>
                </c:pt>
                <c:pt idx="1">
                  <c:v>8</c:v>
                </c:pt>
                <c:pt idx="2">
                  <c:v>5</c:v>
                </c:pt>
                <c:pt idx="3">
                  <c:v>5</c:v>
                </c:pt>
                <c:pt idx="4">
                  <c:v>4</c:v>
                </c:pt>
                <c:pt idx="5">
                  <c:v>3</c:v>
                </c:pt>
                <c:pt idx="6">
                  <c:v>3</c:v>
                </c:pt>
              </c:numCache>
            </c:numRef>
          </c:val>
          <c:extLst>
            <c:ext xmlns:c16="http://schemas.microsoft.com/office/drawing/2014/chart" uri="{C3380CC4-5D6E-409C-BE32-E72D297353CC}">
              <c16:uniqueId val="{00000010-AF94-4B01-8952-D0A1EEEFB79D}"/>
            </c:ext>
          </c:extLst>
        </c:ser>
        <c:dLbls>
          <c:showLegendKey val="0"/>
          <c:showVal val="0"/>
          <c:showCatName val="0"/>
          <c:showSerName val="0"/>
          <c:showPercent val="0"/>
          <c:showBubbleSize val="0"/>
          <c:showLeaderLines val="0"/>
        </c:dLbls>
        <c:firstSliceAng val="0"/>
      </c:pieChart>
      <c:spPr>
        <a:noFill/>
        <a:ln>
          <a:noFill/>
        </a:ln>
        <a:effectLst/>
      </c:spPr>
    </c:plotArea>
    <c:legend>
      <c:legendPos val="b"/>
      <c:layout>
        <c:manualLayout>
          <c:xMode val="edge"/>
          <c:yMode val="edge"/>
          <c:x val="5.1654148922823301E-2"/>
          <c:y val="0.624381383760367"/>
          <c:w val="0.92763851614494197"/>
          <c:h val="0.34899589263019398"/>
        </c:manualLayout>
      </c:layout>
      <c:overlay val="0"/>
      <c:spPr>
        <a:noFill/>
        <a:ln>
          <a:noFill/>
        </a:ln>
        <a:effectLst/>
      </c:spPr>
      <c:txPr>
        <a:bodyPr rot="0" spcFirstLastPara="1" vertOverflow="ellipsis" vert="horz" wrap="square" anchor="ctr" anchorCtr="1"/>
        <a:lstStyle/>
        <a:p>
          <a:pPr>
            <a:defRPr lang="en-US" sz="1050" b="0" i="0" u="none" strike="noStrike" kern="1200" baseline="0">
              <a:solidFill>
                <a:schemeClr val="tx1"/>
              </a:solidFill>
              <a:latin typeface="Trebuchet MS" panose="020B0603020202020204" pitchFamily="34" charset="0"/>
              <a:ea typeface="+mn-ea"/>
              <a:cs typeface="+mn-cs"/>
            </a:defRPr>
          </a:pPr>
          <a:endParaRPr lang="en-US"/>
        </a:p>
      </c:txPr>
    </c:legend>
    <c:plotVisOnly val="1"/>
    <c:dispBlanksAs val="zero"/>
    <c:showDLblsOverMax val="0"/>
  </c:chart>
  <c:spPr>
    <a:noFill/>
    <a:ln>
      <a:solidFill>
        <a:schemeClr val="accent1"/>
      </a:solidFill>
    </a:ln>
    <a:effectLst/>
  </c:spPr>
  <c:txPr>
    <a:bodyPr/>
    <a:lstStyle/>
    <a:p>
      <a:pPr>
        <a:defRPr lang="en-US"/>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Column1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US" sz="1195" b="0"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Administrasi &amp; Pemerintahan</c:v>
                </c:pt>
                <c:pt idx="1">
                  <c:v>Sosial &amp; Kesehatan</c:v>
                </c:pt>
                <c:pt idx="2">
                  <c:v>Pendidikan</c:v>
                </c:pt>
                <c:pt idx="3">
                  <c:v>Ekonomi</c:v>
                </c:pt>
                <c:pt idx="4">
                  <c:v>Infrastruktur</c:v>
                </c:pt>
                <c:pt idx="5">
                  <c:v>Transportasi</c:v>
                </c:pt>
                <c:pt idx="6">
                  <c:v>Hukum &amp; Kriminalitas</c:v>
                </c:pt>
              </c:strCache>
            </c:strRef>
          </c:cat>
          <c:val>
            <c:numRef>
              <c:f>Sheet1!$B$2:$B$8</c:f>
              <c:numCache>
                <c:formatCode>General</c:formatCode>
                <c:ptCount val="7"/>
                <c:pt idx="0">
                  <c:v>4</c:v>
                </c:pt>
                <c:pt idx="1">
                  <c:v>4</c:v>
                </c:pt>
                <c:pt idx="2">
                  <c:v>4</c:v>
                </c:pt>
                <c:pt idx="3">
                  <c:v>5</c:v>
                </c:pt>
                <c:pt idx="4">
                  <c:v>5</c:v>
                </c:pt>
                <c:pt idx="5">
                  <c:v>9</c:v>
                </c:pt>
                <c:pt idx="6">
                  <c:v>29</c:v>
                </c:pt>
              </c:numCache>
            </c:numRef>
          </c:val>
          <c:extLst>
            <c:ext xmlns:c16="http://schemas.microsoft.com/office/drawing/2014/chart" uri="{C3380CC4-5D6E-409C-BE32-E72D297353CC}">
              <c16:uniqueId val="{00000002-5023-47BD-A1F7-3C1A5D85746D}"/>
            </c:ext>
          </c:extLst>
        </c:ser>
        <c:dLbls>
          <c:showLegendKey val="0"/>
          <c:showVal val="0"/>
          <c:showCatName val="0"/>
          <c:showSerName val="0"/>
          <c:showPercent val="0"/>
          <c:showBubbleSize val="0"/>
        </c:dLbls>
        <c:gapWidth val="182"/>
        <c:axId val="412824432"/>
        <c:axId val="412829528"/>
      </c:barChart>
      <c:catAx>
        <c:axId val="4128244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Trebuchet MS" panose="020B0603020202020204" pitchFamily="34" charset="0"/>
                <a:ea typeface="+mn-ea"/>
                <a:cs typeface="+mn-cs"/>
              </a:defRPr>
            </a:pPr>
            <a:endParaRPr lang="en-US"/>
          </a:p>
        </c:txPr>
        <c:crossAx val="412829528"/>
        <c:crosses val="autoZero"/>
        <c:auto val="1"/>
        <c:lblAlgn val="ctr"/>
        <c:lblOffset val="100"/>
        <c:noMultiLvlLbl val="0"/>
      </c:catAx>
      <c:valAx>
        <c:axId val="412829528"/>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412824432"/>
        <c:crosses val="autoZero"/>
        <c:crossBetween val="between"/>
      </c:valAx>
      <c:spPr>
        <a:noFill/>
        <a:ln>
          <a:noFill/>
        </a:ln>
        <a:effectLst/>
      </c:spPr>
    </c:plotArea>
    <c:plotVisOnly val="1"/>
    <c:dispBlanksAs val="gap"/>
    <c:showDLblsOverMax val="0"/>
  </c:chart>
  <c:spPr>
    <a:noFill/>
    <a:ln>
      <a:noFill/>
    </a:ln>
    <a:effectLst/>
  </c:spPr>
  <c:txPr>
    <a:bodyPr/>
    <a:lstStyle/>
    <a:p>
      <a:pPr>
        <a:defRPr lang="en-US"/>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2"/>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DBF1-4BF8-9F5A-091D8C52FAE7}"/>
              </c:ext>
            </c:extLst>
          </c:dPt>
          <c:dPt>
            <c:idx val="3"/>
            <c:invertIfNegative val="0"/>
            <c:bubble3D val="0"/>
            <c:spPr>
              <a:solidFill>
                <a:srgbClr val="548235"/>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2-966B-4888-9E09-98A20551E83D}"/>
              </c:ext>
            </c:extLst>
          </c:dPt>
          <c:dPt>
            <c:idx val="6"/>
            <c:invertIfNegative val="0"/>
            <c:bubble3D val="0"/>
            <c:extLst>
              <c:ext xmlns:c16="http://schemas.microsoft.com/office/drawing/2014/chart" uri="{C3380CC4-5D6E-409C-BE32-E72D297353CC}">
                <c16:uniqueId val="{00000001-B35B-498D-8351-47A55CD56908}"/>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Sheet1!$A$2:$A$5</c:f>
              <c:strCache>
                <c:ptCount val="4"/>
                <c:pt idx="0">
                  <c:v>Kepala DPP Kota Pekanbaru, Ingot Ahmad Hutasuhut</c:v>
                </c:pt>
                <c:pt idx="1">
                  <c:v>Lurah Tangkerang Selatan, Syafrudin</c:v>
                </c:pt>
                <c:pt idx="2">
                  <c:v>Aktivis LPKR, Andrewes</c:v>
                </c:pt>
                <c:pt idx="3">
                  <c:v>Kepala DPP Kota Pekanbaru, Ingot Ahmad Hutasuhut</c:v>
                </c:pt>
              </c:strCache>
            </c:strRef>
          </c:cat>
          <c:val>
            <c:numRef>
              <c:f>Sheet1!$B$2:$B$5</c:f>
              <c:numCache>
                <c:formatCode>General</c:formatCode>
                <c:ptCount val="4"/>
                <c:pt idx="0">
                  <c:v>1</c:v>
                </c:pt>
                <c:pt idx="1">
                  <c:v>1</c:v>
                </c:pt>
                <c:pt idx="2">
                  <c:v>1</c:v>
                </c:pt>
                <c:pt idx="3">
                  <c:v>2</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412818160"/>
        <c:axId val="412818552"/>
      </c:barChart>
      <c:catAx>
        <c:axId val="4128181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18552"/>
        <c:crosses val="autoZero"/>
        <c:auto val="1"/>
        <c:lblAlgn val="ctr"/>
        <c:lblOffset val="100"/>
        <c:noMultiLvlLbl val="0"/>
      </c:catAx>
      <c:valAx>
        <c:axId val="41281855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1816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6-B268-41DC-AD22-049F84A4FB14}"/>
              </c:ext>
            </c:extLst>
          </c:dPt>
          <c:dPt>
            <c:idx val="1"/>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5-B268-41DC-AD22-049F84A4FB14}"/>
              </c:ext>
            </c:extLst>
          </c:dPt>
          <c:dPt>
            <c:idx val="6"/>
            <c:invertIfNegative val="0"/>
            <c:bubble3D val="0"/>
            <c:extLst>
              <c:ext xmlns:c16="http://schemas.microsoft.com/office/drawing/2014/chart" uri="{C3380CC4-5D6E-409C-BE32-E72D297353CC}">
                <c16:uniqueId val="{00000004-B268-41DC-AD22-049F84A4FB14}"/>
              </c:ext>
            </c:extLst>
          </c:dPt>
          <c:dPt>
            <c:idx val="7"/>
            <c:invertIfNegative val="0"/>
            <c:bubble3D val="0"/>
            <c:extLst>
              <c:ext xmlns:c16="http://schemas.microsoft.com/office/drawing/2014/chart" uri="{C3380CC4-5D6E-409C-BE32-E72D297353CC}">
                <c16:uniqueId val="{00000005-B268-41DC-AD22-049F84A4FB14}"/>
              </c:ext>
            </c:extLst>
          </c:dPt>
          <c:dPt>
            <c:idx val="8"/>
            <c:invertIfNegative val="0"/>
            <c:bubble3D val="0"/>
            <c:extLst>
              <c:ext xmlns:c16="http://schemas.microsoft.com/office/drawing/2014/chart" uri="{C3380CC4-5D6E-409C-BE32-E72D297353CC}">
                <c16:uniqueId val="{00000006-B268-41DC-AD22-049F84A4FB14}"/>
              </c:ext>
            </c:extLst>
          </c:dPt>
          <c:dPt>
            <c:idx val="9"/>
            <c:invertIfNegative val="0"/>
            <c:bubble3D val="0"/>
            <c:extLst>
              <c:ext xmlns:c16="http://schemas.microsoft.com/office/drawing/2014/chart" uri="{C3380CC4-5D6E-409C-BE32-E72D297353CC}">
                <c16:uniqueId val="{00000007-B268-41DC-AD22-049F84A4FB14}"/>
              </c:ext>
            </c:extLst>
          </c:dPt>
          <c:dPt>
            <c:idx val="11"/>
            <c:invertIfNegative val="0"/>
            <c:bubble3D val="0"/>
            <c:extLst>
              <c:ext xmlns:c16="http://schemas.microsoft.com/office/drawing/2014/chart" uri="{C3380CC4-5D6E-409C-BE32-E72D297353CC}">
                <c16:uniqueId val="{00000008-B268-41DC-AD22-049F84A4FB14}"/>
              </c:ext>
            </c:extLst>
          </c:dPt>
          <c:dPt>
            <c:idx val="12"/>
            <c:invertIfNegative val="0"/>
            <c:bubble3D val="0"/>
            <c:extLst>
              <c:ext xmlns:c16="http://schemas.microsoft.com/office/drawing/2014/chart" uri="{C3380CC4-5D6E-409C-BE32-E72D297353CC}">
                <c16:uniqueId val="{00000009-B268-41DC-AD22-049F84A4FB14}"/>
              </c:ext>
            </c:extLst>
          </c:dPt>
          <c:dPt>
            <c:idx val="13"/>
            <c:invertIfNegative val="0"/>
            <c:bubble3D val="0"/>
            <c:extLst>
              <c:ext xmlns:c16="http://schemas.microsoft.com/office/drawing/2014/chart" uri="{C3380CC4-5D6E-409C-BE32-E72D297353CC}">
                <c16:uniqueId val="{0000000A-B268-41DC-AD22-049F84A4FB14}"/>
              </c:ext>
            </c:extLst>
          </c:dPt>
          <c:dPt>
            <c:idx val="14"/>
            <c:invertIfNegative val="0"/>
            <c:bubble3D val="0"/>
            <c:extLst>
              <c:ext xmlns:c16="http://schemas.microsoft.com/office/drawing/2014/chart" uri="{C3380CC4-5D6E-409C-BE32-E72D297353CC}">
                <c16:uniqueId val="{0000000B-B268-41DC-AD22-049F84A4FB14}"/>
              </c:ext>
            </c:extLst>
          </c:dPt>
          <c:dPt>
            <c:idx val="15"/>
            <c:invertIfNegative val="0"/>
            <c:bubble3D val="0"/>
            <c:extLst>
              <c:ext xmlns:c16="http://schemas.microsoft.com/office/drawing/2014/chart" uri="{C3380CC4-5D6E-409C-BE32-E72D297353CC}">
                <c16:uniqueId val="{0000000C-B268-41DC-AD22-049F84A4FB14}"/>
              </c:ext>
            </c:extLst>
          </c:dPt>
          <c:dPt>
            <c:idx val="16"/>
            <c:invertIfNegative val="0"/>
            <c:bubble3D val="0"/>
            <c:extLst>
              <c:ext xmlns:c16="http://schemas.microsoft.com/office/drawing/2014/chart" uri="{C3380CC4-5D6E-409C-BE32-E72D297353CC}">
                <c16:uniqueId val="{0000000D-B268-41DC-AD22-049F84A4FB14}"/>
              </c:ext>
            </c:extLst>
          </c:dPt>
          <c:dPt>
            <c:idx val="17"/>
            <c:invertIfNegative val="0"/>
            <c:bubble3D val="0"/>
            <c:extLst>
              <c:ext xmlns:c16="http://schemas.microsoft.com/office/drawing/2014/chart" uri="{C3380CC4-5D6E-409C-BE32-E72D297353CC}">
                <c16:uniqueId val="{0000000E-B268-41DC-AD22-049F84A4FB14}"/>
              </c:ext>
            </c:extLst>
          </c:dPt>
          <c:dPt>
            <c:idx val="18"/>
            <c:invertIfNegative val="0"/>
            <c:bubble3D val="0"/>
            <c:extLst>
              <c:ext xmlns:c16="http://schemas.microsoft.com/office/drawing/2014/chart" uri="{C3380CC4-5D6E-409C-BE32-E72D297353CC}">
                <c16:uniqueId val="{0000000F-B268-41DC-AD22-049F84A4FB14}"/>
              </c:ext>
            </c:extLst>
          </c:dPt>
          <c:dPt>
            <c:idx val="19"/>
            <c:invertIfNegative val="0"/>
            <c:bubble3D val="0"/>
            <c:extLst>
              <c:ext xmlns:c16="http://schemas.microsoft.com/office/drawing/2014/chart" uri="{C3380CC4-5D6E-409C-BE32-E72D297353CC}">
                <c16:uniqueId val="{00000010-B268-41DC-AD22-049F84A4FB14}"/>
              </c:ext>
            </c:extLst>
          </c:dPt>
          <c:dPt>
            <c:idx val="20"/>
            <c:invertIfNegative val="0"/>
            <c:bubble3D val="0"/>
            <c:extLst>
              <c:ext xmlns:c16="http://schemas.microsoft.com/office/drawing/2014/chart" uri="{C3380CC4-5D6E-409C-BE32-E72D297353CC}">
                <c16:uniqueId val="{00000011-B268-41DC-AD22-049F84A4FB14}"/>
              </c:ext>
            </c:extLst>
          </c:dPt>
          <c:dPt>
            <c:idx val="21"/>
            <c:invertIfNegative val="0"/>
            <c:bubble3D val="0"/>
            <c:extLst>
              <c:ext xmlns:c16="http://schemas.microsoft.com/office/drawing/2014/chart" uri="{C3380CC4-5D6E-409C-BE32-E72D297353CC}">
                <c16:uniqueId val="{00000012-B268-41DC-AD22-049F84A4FB14}"/>
              </c:ext>
            </c:extLst>
          </c:dPt>
          <c:dPt>
            <c:idx val="22"/>
            <c:invertIfNegative val="0"/>
            <c:bubble3D val="0"/>
            <c:extLst>
              <c:ext xmlns:c16="http://schemas.microsoft.com/office/drawing/2014/chart" uri="{C3380CC4-5D6E-409C-BE32-E72D297353CC}">
                <c16:uniqueId val="{00000013-B268-41DC-AD22-049F84A4FB14}"/>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Sekuriti Universitas Riau, Abdul Karim</c:v>
                </c:pt>
                <c:pt idx="1">
                  <c:v>Wakil Presiden BEM UR, Abdul Hamid</c:v>
                </c:pt>
              </c:strCache>
            </c:strRef>
          </c:cat>
          <c:val>
            <c:numRef>
              <c:f>Sheet1!$B$2:$B$3</c:f>
              <c:numCache>
                <c:formatCode>General</c:formatCode>
                <c:ptCount val="2"/>
                <c:pt idx="0">
                  <c:v>2</c:v>
                </c:pt>
                <c:pt idx="1">
                  <c:v>2</c:v>
                </c:pt>
              </c:numCache>
            </c:numRef>
          </c:val>
          <c:extLst>
            <c:ext xmlns:c16="http://schemas.microsoft.com/office/drawing/2014/chart" uri="{C3380CC4-5D6E-409C-BE32-E72D297353CC}">
              <c16:uniqueId val="{00000014-B268-41DC-AD22-049F84A4FB14}"/>
            </c:ext>
          </c:extLst>
        </c:ser>
        <c:dLbls>
          <c:showLegendKey val="0"/>
          <c:showVal val="0"/>
          <c:showCatName val="0"/>
          <c:showSerName val="0"/>
          <c:showPercent val="0"/>
          <c:showBubbleSize val="0"/>
        </c:dLbls>
        <c:gapWidth val="182"/>
        <c:axId val="412820904"/>
        <c:axId val="412827176"/>
      </c:barChart>
      <c:catAx>
        <c:axId val="4128209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27176"/>
        <c:crosses val="autoZero"/>
        <c:auto val="1"/>
        <c:lblAlgn val="ctr"/>
        <c:lblOffset val="100"/>
        <c:noMultiLvlLbl val="0"/>
      </c:catAx>
      <c:valAx>
        <c:axId val="412827176"/>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2090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Tribun News Pekanbaru</c:v>
                </c:pt>
                <c:pt idx="1">
                  <c:v>Riau Editor</c:v>
                </c:pt>
                <c:pt idx="2">
                  <c:v>KiblatRiau.com</c:v>
                </c:pt>
              </c:strCache>
            </c:strRef>
          </c:cat>
          <c:val>
            <c:numRef>
              <c:f>Sheet1!$B$2:$B$4</c:f>
              <c:numCache>
                <c:formatCode>General</c:formatCode>
                <c:ptCount val="3"/>
                <c:pt idx="0">
                  <c:v>1</c:v>
                </c:pt>
                <c:pt idx="1">
                  <c:v>1</c:v>
                </c:pt>
                <c:pt idx="2">
                  <c:v>2</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412828352"/>
        <c:axId val="412821688"/>
      </c:barChart>
      <c:catAx>
        <c:axId val="4128283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21688"/>
        <c:crosses val="autoZero"/>
        <c:auto val="1"/>
        <c:lblAlgn val="ctr"/>
        <c:lblOffset val="100"/>
        <c:noMultiLvlLbl val="0"/>
      </c:catAx>
      <c:valAx>
        <c:axId val="41282168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28352"/>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6"/>
            <c:invertIfNegative val="0"/>
            <c:bubble3D val="0"/>
            <c:extLst>
              <c:ext xmlns:c16="http://schemas.microsoft.com/office/drawing/2014/chart" uri="{C3380CC4-5D6E-409C-BE32-E72D297353CC}">
                <c16:uniqueId val="{00000004-70BE-4F34-B2EB-FE3BCF9EAD77}"/>
              </c:ext>
            </c:extLst>
          </c:dPt>
          <c:dPt>
            <c:idx val="7"/>
            <c:invertIfNegative val="0"/>
            <c:bubble3D val="0"/>
            <c:extLst>
              <c:ext xmlns:c16="http://schemas.microsoft.com/office/drawing/2014/chart" uri="{C3380CC4-5D6E-409C-BE32-E72D297353CC}">
                <c16:uniqueId val="{00000005-70BE-4F34-B2EB-FE3BCF9EAD77}"/>
              </c:ext>
            </c:extLst>
          </c:dPt>
          <c:dPt>
            <c:idx val="8"/>
            <c:invertIfNegative val="0"/>
            <c:bubble3D val="0"/>
            <c:extLst>
              <c:ext xmlns:c16="http://schemas.microsoft.com/office/drawing/2014/chart" uri="{C3380CC4-5D6E-409C-BE32-E72D297353CC}">
                <c16:uniqueId val="{00000006-70BE-4F34-B2EB-FE3BCF9EAD77}"/>
              </c:ext>
            </c:extLst>
          </c:dPt>
          <c:dPt>
            <c:idx val="9"/>
            <c:invertIfNegative val="0"/>
            <c:bubble3D val="0"/>
            <c:extLst>
              <c:ext xmlns:c16="http://schemas.microsoft.com/office/drawing/2014/chart" uri="{C3380CC4-5D6E-409C-BE32-E72D297353CC}">
                <c16:uniqueId val="{00000007-70BE-4F34-B2EB-FE3BCF9EAD77}"/>
              </c:ext>
            </c:extLst>
          </c:dPt>
          <c:dPt>
            <c:idx val="11"/>
            <c:invertIfNegative val="0"/>
            <c:bubble3D val="0"/>
            <c:extLst>
              <c:ext xmlns:c16="http://schemas.microsoft.com/office/drawing/2014/chart" uri="{C3380CC4-5D6E-409C-BE32-E72D297353CC}">
                <c16:uniqueId val="{00000008-70BE-4F34-B2EB-FE3BCF9EAD77}"/>
              </c:ext>
            </c:extLst>
          </c:dPt>
          <c:dPt>
            <c:idx val="12"/>
            <c:invertIfNegative val="0"/>
            <c:bubble3D val="0"/>
            <c:extLst>
              <c:ext xmlns:c16="http://schemas.microsoft.com/office/drawing/2014/chart" uri="{C3380CC4-5D6E-409C-BE32-E72D297353CC}">
                <c16:uniqueId val="{00000009-70BE-4F34-B2EB-FE3BCF9EAD77}"/>
              </c:ext>
            </c:extLst>
          </c:dPt>
          <c:dPt>
            <c:idx val="13"/>
            <c:invertIfNegative val="0"/>
            <c:bubble3D val="0"/>
            <c:extLst>
              <c:ext xmlns:c16="http://schemas.microsoft.com/office/drawing/2014/chart" uri="{C3380CC4-5D6E-409C-BE32-E72D297353CC}">
                <c16:uniqueId val="{0000000A-70BE-4F34-B2EB-FE3BCF9EAD77}"/>
              </c:ext>
            </c:extLst>
          </c:dPt>
          <c:dPt>
            <c:idx val="14"/>
            <c:invertIfNegative val="0"/>
            <c:bubble3D val="0"/>
            <c:extLst>
              <c:ext xmlns:c16="http://schemas.microsoft.com/office/drawing/2014/chart" uri="{C3380CC4-5D6E-409C-BE32-E72D297353CC}">
                <c16:uniqueId val="{0000000B-70BE-4F34-B2EB-FE3BCF9EAD77}"/>
              </c:ext>
            </c:extLst>
          </c:dPt>
          <c:dPt>
            <c:idx val="15"/>
            <c:invertIfNegative val="0"/>
            <c:bubble3D val="0"/>
            <c:extLst>
              <c:ext xmlns:c16="http://schemas.microsoft.com/office/drawing/2014/chart" uri="{C3380CC4-5D6E-409C-BE32-E72D297353CC}">
                <c16:uniqueId val="{0000000C-70BE-4F34-B2EB-FE3BCF9EAD77}"/>
              </c:ext>
            </c:extLst>
          </c:dPt>
          <c:dPt>
            <c:idx val="16"/>
            <c:invertIfNegative val="0"/>
            <c:bubble3D val="0"/>
            <c:extLst>
              <c:ext xmlns:c16="http://schemas.microsoft.com/office/drawing/2014/chart" uri="{C3380CC4-5D6E-409C-BE32-E72D297353CC}">
                <c16:uniqueId val="{0000000D-70BE-4F34-B2EB-FE3BCF9EAD77}"/>
              </c:ext>
            </c:extLst>
          </c:dPt>
          <c:dPt>
            <c:idx val="17"/>
            <c:invertIfNegative val="0"/>
            <c:bubble3D val="0"/>
            <c:extLst>
              <c:ext xmlns:c16="http://schemas.microsoft.com/office/drawing/2014/chart" uri="{C3380CC4-5D6E-409C-BE32-E72D297353CC}">
                <c16:uniqueId val="{0000000E-70BE-4F34-B2EB-FE3BCF9EAD77}"/>
              </c:ext>
            </c:extLst>
          </c:dPt>
          <c:dPt>
            <c:idx val="18"/>
            <c:invertIfNegative val="0"/>
            <c:bubble3D val="0"/>
            <c:extLst>
              <c:ext xmlns:c16="http://schemas.microsoft.com/office/drawing/2014/chart" uri="{C3380CC4-5D6E-409C-BE32-E72D297353CC}">
                <c16:uniqueId val="{0000000F-70BE-4F34-B2EB-FE3BCF9EAD77}"/>
              </c:ext>
            </c:extLst>
          </c:dPt>
          <c:dPt>
            <c:idx val="19"/>
            <c:invertIfNegative val="0"/>
            <c:bubble3D val="0"/>
            <c:extLst>
              <c:ext xmlns:c16="http://schemas.microsoft.com/office/drawing/2014/chart" uri="{C3380CC4-5D6E-409C-BE32-E72D297353CC}">
                <c16:uniqueId val="{00000010-70BE-4F34-B2EB-FE3BCF9EAD77}"/>
              </c:ext>
            </c:extLst>
          </c:dPt>
          <c:dPt>
            <c:idx val="20"/>
            <c:invertIfNegative val="0"/>
            <c:bubble3D val="0"/>
            <c:extLst>
              <c:ext xmlns:c16="http://schemas.microsoft.com/office/drawing/2014/chart" uri="{C3380CC4-5D6E-409C-BE32-E72D297353CC}">
                <c16:uniqueId val="{00000011-70BE-4F34-B2EB-FE3BCF9EAD77}"/>
              </c:ext>
            </c:extLst>
          </c:dPt>
          <c:dPt>
            <c:idx val="21"/>
            <c:invertIfNegative val="0"/>
            <c:bubble3D val="0"/>
            <c:extLst>
              <c:ext xmlns:c16="http://schemas.microsoft.com/office/drawing/2014/chart" uri="{C3380CC4-5D6E-409C-BE32-E72D297353CC}">
                <c16:uniqueId val="{00000012-70BE-4F34-B2EB-FE3BCF9EAD77}"/>
              </c:ext>
            </c:extLst>
          </c:dPt>
          <c:dPt>
            <c:idx val="22"/>
            <c:invertIfNegative val="0"/>
            <c:bubble3D val="0"/>
            <c:extLst>
              <c:ext xmlns:c16="http://schemas.microsoft.com/office/drawing/2014/chart" uri="{C3380CC4-5D6E-409C-BE32-E72D297353CC}">
                <c16:uniqueId val="{00000013-70BE-4F34-B2EB-FE3BCF9EAD77}"/>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Senayanpost</c:v>
                </c:pt>
                <c:pt idx="1">
                  <c:v>Kompas</c:v>
                </c:pt>
                <c:pt idx="2">
                  <c:v>Riau Online</c:v>
                </c:pt>
              </c:strCache>
            </c:strRef>
          </c:cat>
          <c:val>
            <c:numRef>
              <c:f>Sheet1!$B$2:$B$4</c:f>
              <c:numCache>
                <c:formatCode>General</c:formatCode>
                <c:ptCount val="3"/>
                <c:pt idx="0">
                  <c:v>1</c:v>
                </c:pt>
                <c:pt idx="1">
                  <c:v>1</c:v>
                </c:pt>
                <c:pt idx="2">
                  <c:v>2</c:v>
                </c:pt>
              </c:numCache>
            </c:numRef>
          </c:val>
          <c:extLst>
            <c:ext xmlns:c16="http://schemas.microsoft.com/office/drawing/2014/chart" uri="{C3380CC4-5D6E-409C-BE32-E72D297353CC}">
              <c16:uniqueId val="{00000014-70BE-4F34-B2EB-FE3BCF9EAD77}"/>
            </c:ext>
          </c:extLst>
        </c:ser>
        <c:dLbls>
          <c:showLegendKey val="0"/>
          <c:showVal val="0"/>
          <c:showCatName val="0"/>
          <c:showSerName val="0"/>
          <c:showPercent val="0"/>
          <c:showBubbleSize val="0"/>
        </c:dLbls>
        <c:gapWidth val="182"/>
        <c:axId val="412822080"/>
        <c:axId val="412828744"/>
      </c:barChart>
      <c:catAx>
        <c:axId val="41282208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412828744"/>
        <c:crosses val="autoZero"/>
        <c:auto val="1"/>
        <c:lblAlgn val="ctr"/>
        <c:lblOffset val="100"/>
        <c:noMultiLvlLbl val="0"/>
      </c:catAx>
      <c:valAx>
        <c:axId val="41282874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41282208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rgbClr val="548235"/>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7972-457A-A515-8806ABFBD182}"/>
              </c:ext>
            </c:extLst>
          </c:dPt>
          <c:dPt>
            <c:idx val="2"/>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0-7972-457A-A515-8806ABFBD182}"/>
              </c:ext>
            </c:extLst>
          </c:dPt>
          <c:dPt>
            <c:idx val="3"/>
            <c:invertIfNegative val="0"/>
            <c:bubble3D val="0"/>
            <c:extLst>
              <c:ext xmlns:c16="http://schemas.microsoft.com/office/drawing/2014/chart" uri="{C3380CC4-5D6E-409C-BE32-E72D297353CC}">
                <c16:uniqueId val="{00000012-966B-4888-9E09-98A20551E83D}"/>
              </c:ext>
            </c:extLst>
          </c:dPt>
          <c:dPt>
            <c:idx val="4"/>
            <c:invertIfNegative val="0"/>
            <c:bubble3D val="0"/>
            <c:extLst>
              <c:ext xmlns:c16="http://schemas.microsoft.com/office/drawing/2014/chart" uri="{C3380CC4-5D6E-409C-BE32-E72D297353CC}">
                <c16:uniqueId val="{00000011-966B-4888-9E09-98A20551E83D}"/>
              </c:ext>
            </c:extLst>
          </c:dPt>
          <c:dPt>
            <c:idx val="6"/>
            <c:invertIfNegative val="0"/>
            <c:bubble3D val="0"/>
            <c:extLst>
              <c:ext xmlns:c16="http://schemas.microsoft.com/office/drawing/2014/chart" uri="{C3380CC4-5D6E-409C-BE32-E72D297353CC}">
                <c16:uniqueId val="{00000001-B35B-498D-8351-47A55CD56908}"/>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Sheet1!$A$2:$A$5</c:f>
              <c:strCache>
                <c:ptCount val="4"/>
                <c:pt idx="0">
                  <c:v>Warga, Naima</c:v>
                </c:pt>
                <c:pt idx="1">
                  <c:v>Wakil Ketua DPRD Kota Pekanbaru, Nofrizal</c:v>
                </c:pt>
                <c:pt idx="2">
                  <c:v>Warga, Safar</c:v>
                </c:pt>
                <c:pt idx="3">
                  <c:v>Anggota Fraksi Demokrat DPRD Riau, Manahara Napitupulu</c:v>
                </c:pt>
              </c:strCache>
            </c:strRef>
          </c:cat>
          <c:val>
            <c:numRef>
              <c:f>Sheet1!$B$2:$B$5</c:f>
              <c:numCache>
                <c:formatCode>General</c:formatCode>
                <c:ptCount val="4"/>
                <c:pt idx="0">
                  <c:v>1</c:v>
                </c:pt>
                <c:pt idx="1">
                  <c:v>1</c:v>
                </c:pt>
                <c:pt idx="2">
                  <c:v>2</c:v>
                </c:pt>
                <c:pt idx="3">
                  <c:v>4</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545134200"/>
        <c:axId val="545144000"/>
      </c:barChart>
      <c:catAx>
        <c:axId val="5451342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44000"/>
        <c:crosses val="autoZero"/>
        <c:auto val="1"/>
        <c:lblAlgn val="ctr"/>
        <c:lblOffset val="100"/>
        <c:noMultiLvlLbl val="0"/>
      </c:catAx>
      <c:valAx>
        <c:axId val="545144000"/>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3420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Sheet1!$A$2:$A$6</c:f>
              <c:strCache>
                <c:ptCount val="5"/>
                <c:pt idx="0">
                  <c:v>Riau Post</c:v>
                </c:pt>
                <c:pt idx="1">
                  <c:v>News24.co.id</c:v>
                </c:pt>
                <c:pt idx="2">
                  <c:v>Riau Link</c:v>
                </c:pt>
                <c:pt idx="3">
                  <c:v>Haluan Riau</c:v>
                </c:pt>
                <c:pt idx="4">
                  <c:v>SitusRiau.com</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545139688"/>
        <c:axId val="545140864"/>
      </c:barChart>
      <c:catAx>
        <c:axId val="54513968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40864"/>
        <c:crosses val="autoZero"/>
        <c:auto val="1"/>
        <c:lblAlgn val="ctr"/>
        <c:lblOffset val="100"/>
        <c:noMultiLvlLbl val="0"/>
      </c:catAx>
      <c:valAx>
        <c:axId val="54514086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3968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1-7023-43CF-94BA-C894F59D14F9}"/>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Sheet1!$A$2:$A$6</c:f>
              <c:strCache>
                <c:ptCount val="5"/>
                <c:pt idx="0">
                  <c:v>Warga, Aan</c:v>
                </c:pt>
                <c:pt idx="1">
                  <c:v>Kasat Reskrim Polresta Pekanbaru, AKP Awaluddin Syah</c:v>
                </c:pt>
                <c:pt idx="2">
                  <c:v>Kasubag Humas Polresta Pekanbaru Ipda Budhia Dianda</c:v>
                </c:pt>
                <c:pt idx="3">
                  <c:v>Ditresnarkoba Polda Riau, Kombes Suhirman</c:v>
                </c:pt>
                <c:pt idx="4">
                  <c:v>Kapolda Riau, Irjen Agung Setya Imam Effendi</c:v>
                </c:pt>
              </c:strCache>
            </c:strRef>
          </c:cat>
          <c:val>
            <c:numRef>
              <c:f>Sheet1!$B$2:$B$6</c:f>
              <c:numCache>
                <c:formatCode>General</c:formatCode>
                <c:ptCount val="5"/>
                <c:pt idx="0">
                  <c:v>1</c:v>
                </c:pt>
                <c:pt idx="1">
                  <c:v>1</c:v>
                </c:pt>
                <c:pt idx="2">
                  <c:v>8</c:v>
                </c:pt>
                <c:pt idx="3">
                  <c:v>13</c:v>
                </c:pt>
                <c:pt idx="4">
                  <c:v>13</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545143216"/>
        <c:axId val="545143608"/>
      </c:barChart>
      <c:catAx>
        <c:axId val="5451432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43608"/>
        <c:crosses val="autoZero"/>
        <c:auto val="1"/>
        <c:lblAlgn val="ctr"/>
        <c:lblOffset val="100"/>
        <c:noMultiLvlLbl val="0"/>
      </c:catAx>
      <c:valAx>
        <c:axId val="54514360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43216"/>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rgbClr val="548235"/>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1-63F7-4A02-925B-87E6FC326F7C}"/>
              </c:ext>
            </c:extLst>
          </c:dPt>
          <c:dPt>
            <c:idx val="7"/>
            <c:invertIfNegative val="0"/>
            <c:bubble3D val="0"/>
            <c:extLst>
              <c:ext xmlns:c16="http://schemas.microsoft.com/office/drawing/2014/chart" uri="{C3380CC4-5D6E-409C-BE32-E72D297353CC}">
                <c16:uniqueId val="{00000002-63F7-4A02-925B-87E6FC326F7C}"/>
              </c:ext>
            </c:extLst>
          </c:dPt>
          <c:dPt>
            <c:idx val="8"/>
            <c:invertIfNegative val="0"/>
            <c:bubble3D val="0"/>
            <c:extLst>
              <c:ext xmlns:c16="http://schemas.microsoft.com/office/drawing/2014/chart" uri="{C3380CC4-5D6E-409C-BE32-E72D297353CC}">
                <c16:uniqueId val="{00000003-63F7-4A02-925B-87E6FC326F7C}"/>
              </c:ext>
            </c:extLst>
          </c:dPt>
          <c:dPt>
            <c:idx val="9"/>
            <c:invertIfNegative val="0"/>
            <c:bubble3D val="0"/>
            <c:extLst>
              <c:ext xmlns:c16="http://schemas.microsoft.com/office/drawing/2014/chart" uri="{C3380CC4-5D6E-409C-BE32-E72D297353CC}">
                <c16:uniqueId val="{00000004-63F7-4A02-925B-87E6FC326F7C}"/>
              </c:ext>
            </c:extLst>
          </c:dPt>
          <c:dPt>
            <c:idx val="11"/>
            <c:invertIfNegative val="0"/>
            <c:bubble3D val="0"/>
            <c:extLst>
              <c:ext xmlns:c16="http://schemas.microsoft.com/office/drawing/2014/chart" uri="{C3380CC4-5D6E-409C-BE32-E72D297353CC}">
                <c16:uniqueId val="{00000005-63F7-4A02-925B-87E6FC326F7C}"/>
              </c:ext>
            </c:extLst>
          </c:dPt>
          <c:dPt>
            <c:idx val="12"/>
            <c:invertIfNegative val="0"/>
            <c:bubble3D val="0"/>
            <c:extLst>
              <c:ext xmlns:c16="http://schemas.microsoft.com/office/drawing/2014/chart" uri="{C3380CC4-5D6E-409C-BE32-E72D297353CC}">
                <c16:uniqueId val="{00000006-63F7-4A02-925B-87E6FC326F7C}"/>
              </c:ext>
            </c:extLst>
          </c:dPt>
          <c:dPt>
            <c:idx val="13"/>
            <c:invertIfNegative val="0"/>
            <c:bubble3D val="0"/>
            <c:extLst>
              <c:ext xmlns:c16="http://schemas.microsoft.com/office/drawing/2014/chart" uri="{C3380CC4-5D6E-409C-BE32-E72D297353CC}">
                <c16:uniqueId val="{00000007-63F7-4A02-925B-87E6FC326F7C}"/>
              </c:ext>
            </c:extLst>
          </c:dPt>
          <c:dPt>
            <c:idx val="14"/>
            <c:invertIfNegative val="0"/>
            <c:bubble3D val="0"/>
            <c:extLst>
              <c:ext xmlns:c16="http://schemas.microsoft.com/office/drawing/2014/chart" uri="{C3380CC4-5D6E-409C-BE32-E72D297353CC}">
                <c16:uniqueId val="{00000008-63F7-4A02-925B-87E6FC326F7C}"/>
              </c:ext>
            </c:extLst>
          </c:dPt>
          <c:dPt>
            <c:idx val="15"/>
            <c:invertIfNegative val="0"/>
            <c:bubble3D val="0"/>
            <c:extLst>
              <c:ext xmlns:c16="http://schemas.microsoft.com/office/drawing/2014/chart" uri="{C3380CC4-5D6E-409C-BE32-E72D297353CC}">
                <c16:uniqueId val="{00000009-63F7-4A02-925B-87E6FC326F7C}"/>
              </c:ext>
            </c:extLst>
          </c:dPt>
          <c:dPt>
            <c:idx val="16"/>
            <c:invertIfNegative val="0"/>
            <c:bubble3D val="0"/>
            <c:extLst>
              <c:ext xmlns:c16="http://schemas.microsoft.com/office/drawing/2014/chart" uri="{C3380CC4-5D6E-409C-BE32-E72D297353CC}">
                <c16:uniqueId val="{0000000A-63F7-4A02-925B-87E6FC326F7C}"/>
              </c:ext>
            </c:extLst>
          </c:dPt>
          <c:dPt>
            <c:idx val="17"/>
            <c:invertIfNegative val="0"/>
            <c:bubble3D val="0"/>
            <c:extLst>
              <c:ext xmlns:c16="http://schemas.microsoft.com/office/drawing/2014/chart" uri="{C3380CC4-5D6E-409C-BE32-E72D297353CC}">
                <c16:uniqueId val="{0000000B-63F7-4A02-925B-87E6FC326F7C}"/>
              </c:ext>
            </c:extLst>
          </c:dPt>
          <c:dPt>
            <c:idx val="18"/>
            <c:invertIfNegative val="0"/>
            <c:bubble3D val="0"/>
            <c:extLst>
              <c:ext xmlns:c16="http://schemas.microsoft.com/office/drawing/2014/chart" uri="{C3380CC4-5D6E-409C-BE32-E72D297353CC}">
                <c16:uniqueId val="{0000000C-63F7-4A02-925B-87E6FC326F7C}"/>
              </c:ext>
            </c:extLst>
          </c:dPt>
          <c:dPt>
            <c:idx val="19"/>
            <c:invertIfNegative val="0"/>
            <c:bubble3D val="0"/>
            <c:extLst>
              <c:ext xmlns:c16="http://schemas.microsoft.com/office/drawing/2014/chart" uri="{C3380CC4-5D6E-409C-BE32-E72D297353CC}">
                <c16:uniqueId val="{0000000D-63F7-4A02-925B-87E6FC326F7C}"/>
              </c:ext>
            </c:extLst>
          </c:dPt>
          <c:dPt>
            <c:idx val="20"/>
            <c:invertIfNegative val="0"/>
            <c:bubble3D val="0"/>
            <c:extLst>
              <c:ext xmlns:c16="http://schemas.microsoft.com/office/drawing/2014/chart" uri="{C3380CC4-5D6E-409C-BE32-E72D297353CC}">
                <c16:uniqueId val="{0000000E-63F7-4A02-925B-87E6FC326F7C}"/>
              </c:ext>
            </c:extLst>
          </c:dPt>
          <c:dPt>
            <c:idx val="21"/>
            <c:invertIfNegative val="0"/>
            <c:bubble3D val="0"/>
            <c:extLst>
              <c:ext xmlns:c16="http://schemas.microsoft.com/office/drawing/2014/chart" uri="{C3380CC4-5D6E-409C-BE32-E72D297353CC}">
                <c16:uniqueId val="{0000000F-63F7-4A02-925B-87E6FC326F7C}"/>
              </c:ext>
            </c:extLst>
          </c:dPt>
          <c:dPt>
            <c:idx val="22"/>
            <c:invertIfNegative val="0"/>
            <c:bubble3D val="0"/>
            <c:extLst>
              <c:ext xmlns:c16="http://schemas.microsoft.com/office/drawing/2014/chart" uri="{C3380CC4-5D6E-409C-BE32-E72D297353CC}">
                <c16:uniqueId val="{00000010-63F7-4A02-925B-87E6FC326F7C}"/>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Wakil Ketua DPRD Riau, Asri Auzar</c:v>
                </c:pt>
                <c:pt idx="1">
                  <c:v>Ketua DPRD Riau, Indra Gunawan Eet</c:v>
                </c:pt>
              </c:strCache>
            </c:strRef>
          </c:cat>
          <c:val>
            <c:numRef>
              <c:f>Sheet1!$B$2:$B$3</c:f>
              <c:numCache>
                <c:formatCode>General</c:formatCode>
                <c:ptCount val="2"/>
                <c:pt idx="0">
                  <c:v>5</c:v>
                </c:pt>
                <c:pt idx="1">
                  <c:v>5</c:v>
                </c:pt>
              </c:numCache>
            </c:numRef>
          </c:val>
          <c:extLst>
            <c:ext xmlns:c16="http://schemas.microsoft.com/office/drawing/2014/chart" uri="{C3380CC4-5D6E-409C-BE32-E72D297353CC}">
              <c16:uniqueId val="{00000011-63F7-4A02-925B-87E6FC326F7C}"/>
            </c:ext>
          </c:extLst>
        </c:ser>
        <c:dLbls>
          <c:showLegendKey val="0"/>
          <c:showVal val="0"/>
          <c:showCatName val="0"/>
          <c:showSerName val="0"/>
          <c:showPercent val="0"/>
          <c:showBubbleSize val="0"/>
        </c:dLbls>
        <c:gapWidth val="182"/>
        <c:axId val="545138120"/>
        <c:axId val="545135376"/>
      </c:barChart>
      <c:catAx>
        <c:axId val="5451381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35376"/>
        <c:crosses val="autoZero"/>
        <c:auto val="1"/>
        <c:lblAlgn val="ctr"/>
        <c:lblOffset val="100"/>
        <c:noMultiLvlLbl val="0"/>
      </c:catAx>
      <c:valAx>
        <c:axId val="545135376"/>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3812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Sheet1!$A$18:$A$27</c:f>
              <c:strCache>
                <c:ptCount val="10"/>
                <c:pt idx="0">
                  <c:v>Riau Editor</c:v>
                </c:pt>
                <c:pt idx="1">
                  <c:v>Riau Editor</c:v>
                </c:pt>
                <c:pt idx="2">
                  <c:v>Riau Satu</c:v>
                </c:pt>
                <c:pt idx="3">
                  <c:v>Riau Terdepan</c:v>
                </c:pt>
                <c:pt idx="4">
                  <c:v>SitusRiau.com</c:v>
                </c:pt>
                <c:pt idx="5">
                  <c:v>Trans 89</c:v>
                </c:pt>
                <c:pt idx="6">
                  <c:v>Vivanews</c:v>
                </c:pt>
                <c:pt idx="7">
                  <c:v>PotretNews.com</c:v>
                </c:pt>
                <c:pt idx="8">
                  <c:v>Riau 24</c:v>
                </c:pt>
                <c:pt idx="9">
                  <c:v>Riau Post</c:v>
                </c:pt>
              </c:strCache>
            </c:strRef>
          </c:cat>
          <c:val>
            <c:numRef>
              <c:f>Sheet1!$B$18:$B$27</c:f>
              <c:numCache>
                <c:formatCode>General</c:formatCode>
                <c:ptCount val="10"/>
                <c:pt idx="0">
                  <c:v>1</c:v>
                </c:pt>
                <c:pt idx="1">
                  <c:v>1</c:v>
                </c:pt>
                <c:pt idx="2">
                  <c:v>1</c:v>
                </c:pt>
                <c:pt idx="3">
                  <c:v>1</c:v>
                </c:pt>
                <c:pt idx="4">
                  <c:v>1</c:v>
                </c:pt>
                <c:pt idx="5">
                  <c:v>1</c:v>
                </c:pt>
                <c:pt idx="6">
                  <c:v>1</c:v>
                </c:pt>
                <c:pt idx="7">
                  <c:v>2</c:v>
                </c:pt>
                <c:pt idx="8">
                  <c:v>2</c:v>
                </c:pt>
                <c:pt idx="9">
                  <c:v>2</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545136160"/>
        <c:axId val="545138512"/>
      </c:barChart>
      <c:catAx>
        <c:axId val="5451361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38512"/>
        <c:crosses val="autoZero"/>
        <c:auto val="1"/>
        <c:lblAlgn val="ctr"/>
        <c:lblOffset val="100"/>
        <c:noMultiLvlLbl val="0"/>
      </c:catAx>
      <c:valAx>
        <c:axId val="54513851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36160"/>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1993-4741-B70A-642C27FB2C74}"/>
              </c:ext>
            </c:extLst>
          </c:dPt>
          <c:dPt>
            <c:idx val="7"/>
            <c:invertIfNegative val="0"/>
            <c:bubble3D val="0"/>
            <c:extLst>
              <c:ext xmlns:c16="http://schemas.microsoft.com/office/drawing/2014/chart" uri="{C3380CC4-5D6E-409C-BE32-E72D297353CC}">
                <c16:uniqueId val="{00000001-1993-4741-B70A-642C27FB2C74}"/>
              </c:ext>
            </c:extLst>
          </c:dPt>
          <c:dPt>
            <c:idx val="8"/>
            <c:invertIfNegative val="0"/>
            <c:bubble3D val="0"/>
            <c:extLst>
              <c:ext xmlns:c16="http://schemas.microsoft.com/office/drawing/2014/chart" uri="{C3380CC4-5D6E-409C-BE32-E72D297353CC}">
                <c16:uniqueId val="{00000002-1993-4741-B70A-642C27FB2C74}"/>
              </c:ext>
            </c:extLst>
          </c:dPt>
          <c:dPt>
            <c:idx val="9"/>
            <c:invertIfNegative val="0"/>
            <c:bubble3D val="0"/>
            <c:extLst>
              <c:ext xmlns:c16="http://schemas.microsoft.com/office/drawing/2014/chart" uri="{C3380CC4-5D6E-409C-BE32-E72D297353CC}">
                <c16:uniqueId val="{00000003-1993-4741-B70A-642C27FB2C74}"/>
              </c:ext>
            </c:extLst>
          </c:dPt>
          <c:dPt>
            <c:idx val="11"/>
            <c:invertIfNegative val="0"/>
            <c:bubble3D val="0"/>
            <c:extLst>
              <c:ext xmlns:c16="http://schemas.microsoft.com/office/drawing/2014/chart" uri="{C3380CC4-5D6E-409C-BE32-E72D297353CC}">
                <c16:uniqueId val="{00000004-1993-4741-B70A-642C27FB2C74}"/>
              </c:ext>
            </c:extLst>
          </c:dPt>
          <c:dPt>
            <c:idx val="12"/>
            <c:invertIfNegative val="0"/>
            <c:bubble3D val="0"/>
            <c:extLst>
              <c:ext xmlns:c16="http://schemas.microsoft.com/office/drawing/2014/chart" uri="{C3380CC4-5D6E-409C-BE32-E72D297353CC}">
                <c16:uniqueId val="{00000005-1993-4741-B70A-642C27FB2C74}"/>
              </c:ext>
            </c:extLst>
          </c:dPt>
          <c:dPt>
            <c:idx val="13"/>
            <c:invertIfNegative val="0"/>
            <c:bubble3D val="0"/>
            <c:extLst>
              <c:ext xmlns:c16="http://schemas.microsoft.com/office/drawing/2014/chart" uri="{C3380CC4-5D6E-409C-BE32-E72D297353CC}">
                <c16:uniqueId val="{00000006-1993-4741-B70A-642C27FB2C74}"/>
              </c:ext>
            </c:extLst>
          </c:dPt>
          <c:dPt>
            <c:idx val="14"/>
            <c:invertIfNegative val="0"/>
            <c:bubble3D val="0"/>
            <c:extLst>
              <c:ext xmlns:c16="http://schemas.microsoft.com/office/drawing/2014/chart" uri="{C3380CC4-5D6E-409C-BE32-E72D297353CC}">
                <c16:uniqueId val="{00000007-1993-4741-B70A-642C27FB2C74}"/>
              </c:ext>
            </c:extLst>
          </c:dPt>
          <c:dPt>
            <c:idx val="15"/>
            <c:invertIfNegative val="0"/>
            <c:bubble3D val="0"/>
            <c:extLst>
              <c:ext xmlns:c16="http://schemas.microsoft.com/office/drawing/2014/chart" uri="{C3380CC4-5D6E-409C-BE32-E72D297353CC}">
                <c16:uniqueId val="{00000008-1993-4741-B70A-642C27FB2C74}"/>
              </c:ext>
            </c:extLst>
          </c:dPt>
          <c:dPt>
            <c:idx val="16"/>
            <c:invertIfNegative val="0"/>
            <c:bubble3D val="0"/>
            <c:extLst>
              <c:ext xmlns:c16="http://schemas.microsoft.com/office/drawing/2014/chart" uri="{C3380CC4-5D6E-409C-BE32-E72D297353CC}">
                <c16:uniqueId val="{00000009-1993-4741-B70A-642C27FB2C74}"/>
              </c:ext>
            </c:extLst>
          </c:dPt>
          <c:dPt>
            <c:idx val="17"/>
            <c:invertIfNegative val="0"/>
            <c:bubble3D val="0"/>
            <c:extLst>
              <c:ext xmlns:c16="http://schemas.microsoft.com/office/drawing/2014/chart" uri="{C3380CC4-5D6E-409C-BE32-E72D297353CC}">
                <c16:uniqueId val="{0000000A-1993-4741-B70A-642C27FB2C74}"/>
              </c:ext>
            </c:extLst>
          </c:dPt>
          <c:dPt>
            <c:idx val="18"/>
            <c:invertIfNegative val="0"/>
            <c:bubble3D val="0"/>
            <c:extLst>
              <c:ext xmlns:c16="http://schemas.microsoft.com/office/drawing/2014/chart" uri="{C3380CC4-5D6E-409C-BE32-E72D297353CC}">
                <c16:uniqueId val="{0000000B-1993-4741-B70A-642C27FB2C74}"/>
              </c:ext>
            </c:extLst>
          </c:dPt>
          <c:dPt>
            <c:idx val="19"/>
            <c:invertIfNegative val="0"/>
            <c:bubble3D val="0"/>
            <c:extLst>
              <c:ext xmlns:c16="http://schemas.microsoft.com/office/drawing/2014/chart" uri="{C3380CC4-5D6E-409C-BE32-E72D297353CC}">
                <c16:uniqueId val="{0000000C-1993-4741-B70A-642C27FB2C74}"/>
              </c:ext>
            </c:extLst>
          </c:dPt>
          <c:dPt>
            <c:idx val="20"/>
            <c:invertIfNegative val="0"/>
            <c:bubble3D val="0"/>
            <c:extLst>
              <c:ext xmlns:c16="http://schemas.microsoft.com/office/drawing/2014/chart" uri="{C3380CC4-5D6E-409C-BE32-E72D297353CC}">
                <c16:uniqueId val="{0000000D-1993-4741-B70A-642C27FB2C74}"/>
              </c:ext>
            </c:extLst>
          </c:dPt>
          <c:dPt>
            <c:idx val="21"/>
            <c:invertIfNegative val="0"/>
            <c:bubble3D val="0"/>
            <c:extLst>
              <c:ext xmlns:c16="http://schemas.microsoft.com/office/drawing/2014/chart" uri="{C3380CC4-5D6E-409C-BE32-E72D297353CC}">
                <c16:uniqueId val="{0000000E-1993-4741-B70A-642C27FB2C74}"/>
              </c:ext>
            </c:extLst>
          </c:dPt>
          <c:dPt>
            <c:idx val="22"/>
            <c:invertIfNegative val="0"/>
            <c:bubble3D val="0"/>
            <c:extLst>
              <c:ext xmlns:c16="http://schemas.microsoft.com/office/drawing/2014/chart" uri="{C3380CC4-5D6E-409C-BE32-E72D297353CC}">
                <c16:uniqueId val="{0000000F-1993-4741-B70A-642C27FB2C74}"/>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Sheet1!$A$2:$A$6</c:f>
              <c:strCache>
                <c:ptCount val="5"/>
                <c:pt idx="0">
                  <c:v>Liputan Oke</c:v>
                </c:pt>
                <c:pt idx="1">
                  <c:v>Riau Trust</c:v>
                </c:pt>
                <c:pt idx="2">
                  <c:v>Antara Riau</c:v>
                </c:pt>
                <c:pt idx="3">
                  <c:v>Riau Link</c:v>
                </c:pt>
                <c:pt idx="4">
                  <c:v>Haluan Riau</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10-1993-4741-B70A-642C27FB2C74}"/>
            </c:ext>
          </c:extLst>
        </c:ser>
        <c:dLbls>
          <c:showLegendKey val="0"/>
          <c:showVal val="0"/>
          <c:showCatName val="0"/>
          <c:showSerName val="0"/>
          <c:showPercent val="0"/>
          <c:showBubbleSize val="0"/>
        </c:dLbls>
        <c:gapWidth val="182"/>
        <c:axId val="545138904"/>
        <c:axId val="545136944"/>
      </c:barChart>
      <c:catAx>
        <c:axId val="5451389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36944"/>
        <c:crosses val="autoZero"/>
        <c:auto val="1"/>
        <c:lblAlgn val="ctr"/>
        <c:lblOffset val="100"/>
        <c:noMultiLvlLbl val="0"/>
      </c:catAx>
      <c:valAx>
        <c:axId val="54513694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3890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548235"/>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0-C0AD-44F1-95FE-80E33E757EF5}"/>
              </c:ext>
            </c:extLst>
          </c:dPt>
          <c:dPt>
            <c:idx val="6"/>
            <c:invertIfNegative val="0"/>
            <c:bubble3D val="0"/>
            <c:extLst>
              <c:ext xmlns:c16="http://schemas.microsoft.com/office/drawing/2014/chart" uri="{C3380CC4-5D6E-409C-BE32-E72D297353CC}">
                <c16:uniqueId val="{00000001-B35B-498D-8351-47A55CD56908}"/>
              </c:ext>
            </c:extLst>
          </c:dPt>
          <c:dPt>
            <c:idx val="7"/>
            <c:invertIfNegative val="0"/>
            <c:bubble3D val="0"/>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Ketua DPRD Riau, Indra Gunawan</c:v>
                </c:pt>
                <c:pt idx="1">
                  <c:v>Kepala SMKN 5 Pekanbaru, Dwi Bowo Sukmono</c:v>
                </c:pt>
              </c:strCache>
            </c:strRef>
          </c:cat>
          <c:val>
            <c:numRef>
              <c:f>Sheet1!$B$2:$B$3</c:f>
              <c:numCache>
                <c:formatCode>General</c:formatCode>
                <c:ptCount val="2"/>
                <c:pt idx="0">
                  <c:v>2</c:v>
                </c:pt>
                <c:pt idx="1">
                  <c:v>4</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545142432"/>
        <c:axId val="545137336"/>
      </c:barChart>
      <c:catAx>
        <c:axId val="5451424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37336"/>
        <c:crosses val="autoZero"/>
        <c:auto val="1"/>
        <c:lblAlgn val="ctr"/>
        <c:lblOffset val="100"/>
        <c:noMultiLvlLbl val="0"/>
      </c:catAx>
      <c:valAx>
        <c:axId val="545137336"/>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42432"/>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FFD966"/>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1-E7D8-4D7D-ABB6-09163DCEAC8C}"/>
              </c:ext>
            </c:extLst>
          </c:dPt>
          <c:dPt>
            <c:idx val="6"/>
            <c:invertIfNegative val="0"/>
            <c:bubble3D val="0"/>
            <c:extLst>
              <c:ext xmlns:c16="http://schemas.microsoft.com/office/drawing/2014/chart" uri="{C3380CC4-5D6E-409C-BE32-E72D297353CC}">
                <c16:uniqueId val="{00000001-EED8-447F-A807-BDBBF3637DFE}"/>
              </c:ext>
            </c:extLst>
          </c:dPt>
          <c:dPt>
            <c:idx val="7"/>
            <c:invertIfNegative val="0"/>
            <c:bubble3D val="0"/>
            <c:extLst>
              <c:ext xmlns:c16="http://schemas.microsoft.com/office/drawing/2014/chart" uri="{C3380CC4-5D6E-409C-BE32-E72D297353CC}">
                <c16:uniqueId val="{00000002-EED8-447F-A807-BDBBF3637DFE}"/>
              </c:ext>
            </c:extLst>
          </c:dPt>
          <c:dPt>
            <c:idx val="8"/>
            <c:invertIfNegative val="0"/>
            <c:bubble3D val="0"/>
            <c:extLst>
              <c:ext xmlns:c16="http://schemas.microsoft.com/office/drawing/2014/chart" uri="{C3380CC4-5D6E-409C-BE32-E72D297353CC}">
                <c16:uniqueId val="{00000003-EED8-447F-A807-BDBBF3637DFE}"/>
              </c:ext>
            </c:extLst>
          </c:dPt>
          <c:dPt>
            <c:idx val="9"/>
            <c:invertIfNegative val="0"/>
            <c:bubble3D val="0"/>
            <c:extLst>
              <c:ext xmlns:c16="http://schemas.microsoft.com/office/drawing/2014/chart" uri="{C3380CC4-5D6E-409C-BE32-E72D297353CC}">
                <c16:uniqueId val="{00000004-EED8-447F-A807-BDBBF3637DFE}"/>
              </c:ext>
            </c:extLst>
          </c:dPt>
          <c:dPt>
            <c:idx val="11"/>
            <c:invertIfNegative val="0"/>
            <c:bubble3D val="0"/>
            <c:extLst>
              <c:ext xmlns:c16="http://schemas.microsoft.com/office/drawing/2014/chart" uri="{C3380CC4-5D6E-409C-BE32-E72D297353CC}">
                <c16:uniqueId val="{00000005-EED8-447F-A807-BDBBF3637DFE}"/>
              </c:ext>
            </c:extLst>
          </c:dPt>
          <c:dPt>
            <c:idx val="12"/>
            <c:invertIfNegative val="0"/>
            <c:bubble3D val="0"/>
            <c:extLst>
              <c:ext xmlns:c16="http://schemas.microsoft.com/office/drawing/2014/chart" uri="{C3380CC4-5D6E-409C-BE32-E72D297353CC}">
                <c16:uniqueId val="{00000006-EED8-447F-A807-BDBBF3637DFE}"/>
              </c:ext>
            </c:extLst>
          </c:dPt>
          <c:dPt>
            <c:idx val="13"/>
            <c:invertIfNegative val="0"/>
            <c:bubble3D val="0"/>
            <c:extLst>
              <c:ext xmlns:c16="http://schemas.microsoft.com/office/drawing/2014/chart" uri="{C3380CC4-5D6E-409C-BE32-E72D297353CC}">
                <c16:uniqueId val="{00000007-EED8-447F-A807-BDBBF3637DFE}"/>
              </c:ext>
            </c:extLst>
          </c:dPt>
          <c:dPt>
            <c:idx val="14"/>
            <c:invertIfNegative val="0"/>
            <c:bubble3D val="0"/>
            <c:extLst>
              <c:ext xmlns:c16="http://schemas.microsoft.com/office/drawing/2014/chart" uri="{C3380CC4-5D6E-409C-BE32-E72D297353CC}">
                <c16:uniqueId val="{00000008-EED8-447F-A807-BDBBF3637DFE}"/>
              </c:ext>
            </c:extLst>
          </c:dPt>
          <c:dPt>
            <c:idx val="15"/>
            <c:invertIfNegative val="0"/>
            <c:bubble3D val="0"/>
            <c:extLst>
              <c:ext xmlns:c16="http://schemas.microsoft.com/office/drawing/2014/chart" uri="{C3380CC4-5D6E-409C-BE32-E72D297353CC}">
                <c16:uniqueId val="{00000009-EED8-447F-A807-BDBBF3637DFE}"/>
              </c:ext>
            </c:extLst>
          </c:dPt>
          <c:dPt>
            <c:idx val="16"/>
            <c:invertIfNegative val="0"/>
            <c:bubble3D val="0"/>
            <c:extLst>
              <c:ext xmlns:c16="http://schemas.microsoft.com/office/drawing/2014/chart" uri="{C3380CC4-5D6E-409C-BE32-E72D297353CC}">
                <c16:uniqueId val="{0000000A-EED8-447F-A807-BDBBF3637DFE}"/>
              </c:ext>
            </c:extLst>
          </c:dPt>
          <c:dPt>
            <c:idx val="17"/>
            <c:invertIfNegative val="0"/>
            <c:bubble3D val="0"/>
            <c:extLst>
              <c:ext xmlns:c16="http://schemas.microsoft.com/office/drawing/2014/chart" uri="{C3380CC4-5D6E-409C-BE32-E72D297353CC}">
                <c16:uniqueId val="{0000000B-EED8-447F-A807-BDBBF3637DFE}"/>
              </c:ext>
            </c:extLst>
          </c:dPt>
          <c:dPt>
            <c:idx val="18"/>
            <c:invertIfNegative val="0"/>
            <c:bubble3D val="0"/>
            <c:extLst>
              <c:ext xmlns:c16="http://schemas.microsoft.com/office/drawing/2014/chart" uri="{C3380CC4-5D6E-409C-BE32-E72D297353CC}">
                <c16:uniqueId val="{0000000C-EED8-447F-A807-BDBBF3637DFE}"/>
              </c:ext>
            </c:extLst>
          </c:dPt>
          <c:dPt>
            <c:idx val="19"/>
            <c:invertIfNegative val="0"/>
            <c:bubble3D val="0"/>
            <c:extLst>
              <c:ext xmlns:c16="http://schemas.microsoft.com/office/drawing/2014/chart" uri="{C3380CC4-5D6E-409C-BE32-E72D297353CC}">
                <c16:uniqueId val="{0000000D-EED8-447F-A807-BDBBF3637DFE}"/>
              </c:ext>
            </c:extLst>
          </c:dPt>
          <c:dPt>
            <c:idx val="20"/>
            <c:invertIfNegative val="0"/>
            <c:bubble3D val="0"/>
            <c:extLst>
              <c:ext xmlns:c16="http://schemas.microsoft.com/office/drawing/2014/chart" uri="{C3380CC4-5D6E-409C-BE32-E72D297353CC}">
                <c16:uniqueId val="{0000000E-EED8-447F-A807-BDBBF3637DFE}"/>
              </c:ext>
            </c:extLst>
          </c:dPt>
          <c:dPt>
            <c:idx val="21"/>
            <c:invertIfNegative val="0"/>
            <c:bubble3D val="0"/>
            <c:extLst>
              <c:ext xmlns:c16="http://schemas.microsoft.com/office/drawing/2014/chart" uri="{C3380CC4-5D6E-409C-BE32-E72D297353CC}">
                <c16:uniqueId val="{0000000F-EED8-447F-A807-BDBBF3637DFE}"/>
              </c:ext>
            </c:extLst>
          </c:dPt>
          <c:dPt>
            <c:idx val="22"/>
            <c:invertIfNegative val="0"/>
            <c:bubble3D val="0"/>
            <c:extLst>
              <c:ext xmlns:c16="http://schemas.microsoft.com/office/drawing/2014/chart" uri="{C3380CC4-5D6E-409C-BE32-E72D297353CC}">
                <c16:uniqueId val="{00000010-EED8-447F-A807-BDBBF3637DFE}"/>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Warga, Yunus</c:v>
                </c:pt>
                <c:pt idx="1">
                  <c:v>Kepala DPUPR Kota Pekanbaru, Indra Pomi Nasution</c:v>
                </c:pt>
                <c:pt idx="2">
                  <c:v>Kasat Lantas Polresta Pekanbaru, AKP Emil Eka Putra</c:v>
                </c:pt>
              </c:strCache>
            </c:strRef>
          </c:cat>
          <c:val>
            <c:numRef>
              <c:f>Sheet1!$B$2:$B$4</c:f>
              <c:numCache>
                <c:formatCode>General</c:formatCode>
                <c:ptCount val="3"/>
                <c:pt idx="0">
                  <c:v>1</c:v>
                </c:pt>
                <c:pt idx="1">
                  <c:v>1</c:v>
                </c:pt>
                <c:pt idx="2">
                  <c:v>8</c:v>
                </c:pt>
              </c:numCache>
            </c:numRef>
          </c:val>
          <c:extLst>
            <c:ext xmlns:c16="http://schemas.microsoft.com/office/drawing/2014/chart" uri="{C3380CC4-5D6E-409C-BE32-E72D297353CC}">
              <c16:uniqueId val="{00000011-EED8-447F-A807-BDBBF3637DFE}"/>
            </c:ext>
          </c:extLst>
        </c:ser>
        <c:dLbls>
          <c:showLegendKey val="0"/>
          <c:showVal val="0"/>
          <c:showCatName val="0"/>
          <c:showSerName val="0"/>
          <c:showPercent val="0"/>
          <c:showBubbleSize val="0"/>
        </c:dLbls>
        <c:gapWidth val="182"/>
        <c:axId val="545139296"/>
        <c:axId val="545133024"/>
      </c:barChart>
      <c:catAx>
        <c:axId val="5451392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33024"/>
        <c:crosses val="autoZero"/>
        <c:auto val="1"/>
        <c:lblAlgn val="ctr"/>
        <c:lblOffset val="100"/>
        <c:noMultiLvlLbl val="0"/>
      </c:catAx>
      <c:valAx>
        <c:axId val="545133024"/>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39296"/>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6"/>
            <c:invertIfNegative val="0"/>
            <c:bubble3D val="0"/>
            <c:extLst>
              <c:ext xmlns:c16="http://schemas.microsoft.com/office/drawing/2014/chart" uri="{C3380CC4-5D6E-409C-BE32-E72D297353CC}">
                <c16:uniqueId val="{00000001-023D-4AC0-A6CB-8E1FE5CA22F7}"/>
              </c:ext>
            </c:extLst>
          </c:dPt>
          <c:dPt>
            <c:idx val="7"/>
            <c:invertIfNegative val="0"/>
            <c:bubble3D val="0"/>
            <c:extLst>
              <c:ext xmlns:c16="http://schemas.microsoft.com/office/drawing/2014/chart" uri="{C3380CC4-5D6E-409C-BE32-E72D297353CC}">
                <c16:uniqueId val="{00000002-023D-4AC0-A6CB-8E1FE5CA22F7}"/>
              </c:ext>
            </c:extLst>
          </c:dPt>
          <c:dPt>
            <c:idx val="8"/>
            <c:invertIfNegative val="0"/>
            <c:bubble3D val="0"/>
            <c:extLst>
              <c:ext xmlns:c16="http://schemas.microsoft.com/office/drawing/2014/chart" uri="{C3380CC4-5D6E-409C-BE32-E72D297353CC}">
                <c16:uniqueId val="{00000003-023D-4AC0-A6CB-8E1FE5CA22F7}"/>
              </c:ext>
            </c:extLst>
          </c:dPt>
          <c:dPt>
            <c:idx val="9"/>
            <c:invertIfNegative val="0"/>
            <c:bubble3D val="0"/>
            <c:extLst>
              <c:ext xmlns:c16="http://schemas.microsoft.com/office/drawing/2014/chart" uri="{C3380CC4-5D6E-409C-BE32-E72D297353CC}">
                <c16:uniqueId val="{00000004-023D-4AC0-A6CB-8E1FE5CA22F7}"/>
              </c:ext>
            </c:extLst>
          </c:dPt>
          <c:dPt>
            <c:idx val="11"/>
            <c:invertIfNegative val="0"/>
            <c:bubble3D val="0"/>
            <c:extLst>
              <c:ext xmlns:c16="http://schemas.microsoft.com/office/drawing/2014/chart" uri="{C3380CC4-5D6E-409C-BE32-E72D297353CC}">
                <c16:uniqueId val="{00000005-023D-4AC0-A6CB-8E1FE5CA22F7}"/>
              </c:ext>
            </c:extLst>
          </c:dPt>
          <c:dPt>
            <c:idx val="12"/>
            <c:invertIfNegative val="0"/>
            <c:bubble3D val="0"/>
            <c:extLst>
              <c:ext xmlns:c16="http://schemas.microsoft.com/office/drawing/2014/chart" uri="{C3380CC4-5D6E-409C-BE32-E72D297353CC}">
                <c16:uniqueId val="{00000006-023D-4AC0-A6CB-8E1FE5CA22F7}"/>
              </c:ext>
            </c:extLst>
          </c:dPt>
          <c:dPt>
            <c:idx val="13"/>
            <c:invertIfNegative val="0"/>
            <c:bubble3D val="0"/>
            <c:extLst>
              <c:ext xmlns:c16="http://schemas.microsoft.com/office/drawing/2014/chart" uri="{C3380CC4-5D6E-409C-BE32-E72D297353CC}">
                <c16:uniqueId val="{00000007-023D-4AC0-A6CB-8E1FE5CA22F7}"/>
              </c:ext>
            </c:extLst>
          </c:dPt>
          <c:dPt>
            <c:idx val="14"/>
            <c:invertIfNegative val="0"/>
            <c:bubble3D val="0"/>
            <c:extLst>
              <c:ext xmlns:c16="http://schemas.microsoft.com/office/drawing/2014/chart" uri="{C3380CC4-5D6E-409C-BE32-E72D297353CC}">
                <c16:uniqueId val="{00000008-023D-4AC0-A6CB-8E1FE5CA22F7}"/>
              </c:ext>
            </c:extLst>
          </c:dPt>
          <c:dPt>
            <c:idx val="15"/>
            <c:invertIfNegative val="0"/>
            <c:bubble3D val="0"/>
            <c:extLst>
              <c:ext xmlns:c16="http://schemas.microsoft.com/office/drawing/2014/chart" uri="{C3380CC4-5D6E-409C-BE32-E72D297353CC}">
                <c16:uniqueId val="{00000009-023D-4AC0-A6CB-8E1FE5CA22F7}"/>
              </c:ext>
            </c:extLst>
          </c:dPt>
          <c:dPt>
            <c:idx val="16"/>
            <c:invertIfNegative val="0"/>
            <c:bubble3D val="0"/>
            <c:extLst>
              <c:ext xmlns:c16="http://schemas.microsoft.com/office/drawing/2014/chart" uri="{C3380CC4-5D6E-409C-BE32-E72D297353CC}">
                <c16:uniqueId val="{0000000A-023D-4AC0-A6CB-8E1FE5CA22F7}"/>
              </c:ext>
            </c:extLst>
          </c:dPt>
          <c:dPt>
            <c:idx val="17"/>
            <c:invertIfNegative val="0"/>
            <c:bubble3D val="0"/>
            <c:extLst>
              <c:ext xmlns:c16="http://schemas.microsoft.com/office/drawing/2014/chart" uri="{C3380CC4-5D6E-409C-BE32-E72D297353CC}">
                <c16:uniqueId val="{0000000B-023D-4AC0-A6CB-8E1FE5CA22F7}"/>
              </c:ext>
            </c:extLst>
          </c:dPt>
          <c:dPt>
            <c:idx val="18"/>
            <c:invertIfNegative val="0"/>
            <c:bubble3D val="0"/>
            <c:extLst>
              <c:ext xmlns:c16="http://schemas.microsoft.com/office/drawing/2014/chart" uri="{C3380CC4-5D6E-409C-BE32-E72D297353CC}">
                <c16:uniqueId val="{0000000C-023D-4AC0-A6CB-8E1FE5CA22F7}"/>
              </c:ext>
            </c:extLst>
          </c:dPt>
          <c:dPt>
            <c:idx val="19"/>
            <c:invertIfNegative val="0"/>
            <c:bubble3D val="0"/>
            <c:extLst>
              <c:ext xmlns:c16="http://schemas.microsoft.com/office/drawing/2014/chart" uri="{C3380CC4-5D6E-409C-BE32-E72D297353CC}">
                <c16:uniqueId val="{0000000D-023D-4AC0-A6CB-8E1FE5CA22F7}"/>
              </c:ext>
            </c:extLst>
          </c:dPt>
          <c:dPt>
            <c:idx val="20"/>
            <c:invertIfNegative val="0"/>
            <c:bubble3D val="0"/>
            <c:extLst>
              <c:ext xmlns:c16="http://schemas.microsoft.com/office/drawing/2014/chart" uri="{C3380CC4-5D6E-409C-BE32-E72D297353CC}">
                <c16:uniqueId val="{0000000E-023D-4AC0-A6CB-8E1FE5CA22F7}"/>
              </c:ext>
            </c:extLst>
          </c:dPt>
          <c:dPt>
            <c:idx val="21"/>
            <c:invertIfNegative val="0"/>
            <c:bubble3D val="0"/>
            <c:extLst>
              <c:ext xmlns:c16="http://schemas.microsoft.com/office/drawing/2014/chart" uri="{C3380CC4-5D6E-409C-BE32-E72D297353CC}">
                <c16:uniqueId val="{0000000F-023D-4AC0-A6CB-8E1FE5CA22F7}"/>
              </c:ext>
            </c:extLst>
          </c:dPt>
          <c:dPt>
            <c:idx val="22"/>
            <c:invertIfNegative val="0"/>
            <c:bubble3D val="0"/>
            <c:extLst>
              <c:ext xmlns:c16="http://schemas.microsoft.com/office/drawing/2014/chart" uri="{C3380CC4-5D6E-409C-BE32-E72D297353CC}">
                <c16:uniqueId val="{00000010-023D-4AC0-A6CB-8E1FE5CA22F7}"/>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Berita Intermezzo</c:v>
                </c:pt>
                <c:pt idx="1">
                  <c:v>Tribun Satu</c:v>
                </c:pt>
              </c:strCache>
            </c:strRef>
          </c:cat>
          <c:val>
            <c:numRef>
              <c:f>Sheet1!$B$2:$B$3</c:f>
              <c:numCache>
                <c:formatCode>General</c:formatCode>
                <c:ptCount val="2"/>
                <c:pt idx="0">
                  <c:v>2</c:v>
                </c:pt>
                <c:pt idx="1">
                  <c:v>2</c:v>
                </c:pt>
              </c:numCache>
            </c:numRef>
          </c:val>
          <c:extLst>
            <c:ext xmlns:c16="http://schemas.microsoft.com/office/drawing/2014/chart" uri="{C3380CC4-5D6E-409C-BE32-E72D297353CC}">
              <c16:uniqueId val="{00000011-023D-4AC0-A6CB-8E1FE5CA22F7}"/>
            </c:ext>
          </c:extLst>
        </c:ser>
        <c:dLbls>
          <c:showLegendKey val="0"/>
          <c:showVal val="0"/>
          <c:showCatName val="0"/>
          <c:showSerName val="0"/>
          <c:showPercent val="0"/>
          <c:showBubbleSize val="0"/>
        </c:dLbls>
        <c:gapWidth val="182"/>
        <c:axId val="545152624"/>
        <c:axId val="545148312"/>
      </c:barChart>
      <c:catAx>
        <c:axId val="545152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48312"/>
        <c:crosses val="autoZero"/>
        <c:auto val="1"/>
        <c:lblAlgn val="ctr"/>
        <c:lblOffset val="100"/>
        <c:noMultiLvlLbl val="0"/>
      </c:catAx>
      <c:valAx>
        <c:axId val="54514831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52624"/>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2"/>
            <c:invertIfNegative val="0"/>
            <c:bubble3D val="0"/>
            <c:extLst>
              <c:ext xmlns:c16="http://schemas.microsoft.com/office/drawing/2014/chart" uri="{C3380CC4-5D6E-409C-BE32-E72D297353CC}">
                <c16:uniqueId val="{00000000-9812-40AB-8B5E-A261CDDC2057}"/>
              </c:ext>
            </c:extLst>
          </c:dPt>
          <c:dPt>
            <c:idx val="6"/>
            <c:invertIfNegative val="0"/>
            <c:bubble3D val="0"/>
            <c:extLst>
              <c:ext xmlns:c16="http://schemas.microsoft.com/office/drawing/2014/chart" uri="{C3380CC4-5D6E-409C-BE32-E72D297353CC}">
                <c16:uniqueId val="{00000001-D3FB-4FAD-A03F-0B6DDB737292}"/>
              </c:ext>
            </c:extLst>
          </c:dPt>
          <c:dPt>
            <c:idx val="7"/>
            <c:invertIfNegative val="0"/>
            <c:bubble3D val="0"/>
            <c:extLst>
              <c:ext xmlns:c16="http://schemas.microsoft.com/office/drawing/2014/chart" uri="{C3380CC4-5D6E-409C-BE32-E72D297353CC}">
                <c16:uniqueId val="{00000002-D3FB-4FAD-A03F-0B6DDB737292}"/>
              </c:ext>
            </c:extLst>
          </c:dPt>
          <c:dPt>
            <c:idx val="8"/>
            <c:invertIfNegative val="0"/>
            <c:bubble3D val="0"/>
            <c:extLst>
              <c:ext xmlns:c16="http://schemas.microsoft.com/office/drawing/2014/chart" uri="{C3380CC4-5D6E-409C-BE32-E72D297353CC}">
                <c16:uniqueId val="{00000003-D3FB-4FAD-A03F-0B6DDB737292}"/>
              </c:ext>
            </c:extLst>
          </c:dPt>
          <c:dPt>
            <c:idx val="9"/>
            <c:invertIfNegative val="0"/>
            <c:bubble3D val="0"/>
            <c:extLst>
              <c:ext xmlns:c16="http://schemas.microsoft.com/office/drawing/2014/chart" uri="{C3380CC4-5D6E-409C-BE32-E72D297353CC}">
                <c16:uniqueId val="{00000004-D3FB-4FAD-A03F-0B6DDB737292}"/>
              </c:ext>
            </c:extLst>
          </c:dPt>
          <c:dPt>
            <c:idx val="11"/>
            <c:invertIfNegative val="0"/>
            <c:bubble3D val="0"/>
            <c:extLst>
              <c:ext xmlns:c16="http://schemas.microsoft.com/office/drawing/2014/chart" uri="{C3380CC4-5D6E-409C-BE32-E72D297353CC}">
                <c16:uniqueId val="{00000005-D3FB-4FAD-A03F-0B6DDB737292}"/>
              </c:ext>
            </c:extLst>
          </c:dPt>
          <c:dPt>
            <c:idx val="12"/>
            <c:invertIfNegative val="0"/>
            <c:bubble3D val="0"/>
            <c:extLst>
              <c:ext xmlns:c16="http://schemas.microsoft.com/office/drawing/2014/chart" uri="{C3380CC4-5D6E-409C-BE32-E72D297353CC}">
                <c16:uniqueId val="{00000006-D3FB-4FAD-A03F-0B6DDB737292}"/>
              </c:ext>
            </c:extLst>
          </c:dPt>
          <c:dPt>
            <c:idx val="13"/>
            <c:invertIfNegative val="0"/>
            <c:bubble3D val="0"/>
            <c:extLst>
              <c:ext xmlns:c16="http://schemas.microsoft.com/office/drawing/2014/chart" uri="{C3380CC4-5D6E-409C-BE32-E72D297353CC}">
                <c16:uniqueId val="{00000007-D3FB-4FAD-A03F-0B6DDB737292}"/>
              </c:ext>
            </c:extLst>
          </c:dPt>
          <c:dPt>
            <c:idx val="14"/>
            <c:invertIfNegative val="0"/>
            <c:bubble3D val="0"/>
            <c:extLst>
              <c:ext xmlns:c16="http://schemas.microsoft.com/office/drawing/2014/chart" uri="{C3380CC4-5D6E-409C-BE32-E72D297353CC}">
                <c16:uniqueId val="{00000008-D3FB-4FAD-A03F-0B6DDB737292}"/>
              </c:ext>
            </c:extLst>
          </c:dPt>
          <c:dPt>
            <c:idx val="15"/>
            <c:invertIfNegative val="0"/>
            <c:bubble3D val="0"/>
            <c:extLst>
              <c:ext xmlns:c16="http://schemas.microsoft.com/office/drawing/2014/chart" uri="{C3380CC4-5D6E-409C-BE32-E72D297353CC}">
                <c16:uniqueId val="{00000009-D3FB-4FAD-A03F-0B6DDB737292}"/>
              </c:ext>
            </c:extLst>
          </c:dPt>
          <c:dPt>
            <c:idx val="16"/>
            <c:invertIfNegative val="0"/>
            <c:bubble3D val="0"/>
            <c:extLst>
              <c:ext xmlns:c16="http://schemas.microsoft.com/office/drawing/2014/chart" uri="{C3380CC4-5D6E-409C-BE32-E72D297353CC}">
                <c16:uniqueId val="{0000000A-D3FB-4FAD-A03F-0B6DDB737292}"/>
              </c:ext>
            </c:extLst>
          </c:dPt>
          <c:dPt>
            <c:idx val="17"/>
            <c:invertIfNegative val="0"/>
            <c:bubble3D val="0"/>
            <c:extLst>
              <c:ext xmlns:c16="http://schemas.microsoft.com/office/drawing/2014/chart" uri="{C3380CC4-5D6E-409C-BE32-E72D297353CC}">
                <c16:uniqueId val="{0000000B-D3FB-4FAD-A03F-0B6DDB737292}"/>
              </c:ext>
            </c:extLst>
          </c:dPt>
          <c:dPt>
            <c:idx val="18"/>
            <c:invertIfNegative val="0"/>
            <c:bubble3D val="0"/>
            <c:extLst>
              <c:ext xmlns:c16="http://schemas.microsoft.com/office/drawing/2014/chart" uri="{C3380CC4-5D6E-409C-BE32-E72D297353CC}">
                <c16:uniqueId val="{0000000C-D3FB-4FAD-A03F-0B6DDB737292}"/>
              </c:ext>
            </c:extLst>
          </c:dPt>
          <c:dPt>
            <c:idx val="19"/>
            <c:invertIfNegative val="0"/>
            <c:bubble3D val="0"/>
            <c:extLst>
              <c:ext xmlns:c16="http://schemas.microsoft.com/office/drawing/2014/chart" uri="{C3380CC4-5D6E-409C-BE32-E72D297353CC}">
                <c16:uniqueId val="{0000000D-D3FB-4FAD-A03F-0B6DDB737292}"/>
              </c:ext>
            </c:extLst>
          </c:dPt>
          <c:dPt>
            <c:idx val="20"/>
            <c:invertIfNegative val="0"/>
            <c:bubble3D val="0"/>
            <c:extLst>
              <c:ext xmlns:c16="http://schemas.microsoft.com/office/drawing/2014/chart" uri="{C3380CC4-5D6E-409C-BE32-E72D297353CC}">
                <c16:uniqueId val="{0000000E-D3FB-4FAD-A03F-0B6DDB737292}"/>
              </c:ext>
            </c:extLst>
          </c:dPt>
          <c:dPt>
            <c:idx val="21"/>
            <c:invertIfNegative val="0"/>
            <c:bubble3D val="0"/>
            <c:extLst>
              <c:ext xmlns:c16="http://schemas.microsoft.com/office/drawing/2014/chart" uri="{C3380CC4-5D6E-409C-BE32-E72D297353CC}">
                <c16:uniqueId val="{0000000F-D3FB-4FAD-A03F-0B6DDB737292}"/>
              </c:ext>
            </c:extLst>
          </c:dPt>
          <c:dPt>
            <c:idx val="22"/>
            <c:invertIfNegative val="0"/>
            <c:bubble3D val="0"/>
            <c:extLst>
              <c:ext xmlns:c16="http://schemas.microsoft.com/office/drawing/2014/chart" uri="{C3380CC4-5D6E-409C-BE32-E72D297353CC}">
                <c16:uniqueId val="{00000010-D3FB-4FAD-A03F-0B6DDB737292}"/>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Sheet1!$A$2:$A$9</c:f>
              <c:strCache>
                <c:ptCount val="8"/>
                <c:pt idx="0">
                  <c:v>Borgol News</c:v>
                </c:pt>
                <c:pt idx="1">
                  <c:v>GoRiau</c:v>
                </c:pt>
                <c:pt idx="2">
                  <c:v>Koran MX</c:v>
                </c:pt>
                <c:pt idx="3">
                  <c:v>Riau Editor</c:v>
                </c:pt>
                <c:pt idx="4">
                  <c:v>SitusRiau.com</c:v>
                </c:pt>
                <c:pt idx="5">
                  <c:v>Tribun News Pekanbaru</c:v>
                </c:pt>
                <c:pt idx="6">
                  <c:v>Tribun Satu</c:v>
                </c:pt>
                <c:pt idx="7">
                  <c:v>Riau Post</c:v>
                </c:pt>
              </c:strCache>
            </c:strRef>
          </c:cat>
          <c:val>
            <c:numRef>
              <c:f>Sheet1!$B$2:$B$9</c:f>
              <c:numCache>
                <c:formatCode>General</c:formatCode>
                <c:ptCount val="8"/>
                <c:pt idx="0">
                  <c:v>1</c:v>
                </c:pt>
                <c:pt idx="1">
                  <c:v>1</c:v>
                </c:pt>
                <c:pt idx="2">
                  <c:v>1</c:v>
                </c:pt>
                <c:pt idx="3">
                  <c:v>1</c:v>
                </c:pt>
                <c:pt idx="4">
                  <c:v>1</c:v>
                </c:pt>
                <c:pt idx="5">
                  <c:v>1</c:v>
                </c:pt>
                <c:pt idx="6">
                  <c:v>1</c:v>
                </c:pt>
                <c:pt idx="7">
                  <c:v>2</c:v>
                </c:pt>
              </c:numCache>
            </c:numRef>
          </c:val>
          <c:extLst>
            <c:ext xmlns:c16="http://schemas.microsoft.com/office/drawing/2014/chart" uri="{C3380CC4-5D6E-409C-BE32-E72D297353CC}">
              <c16:uniqueId val="{00000011-D3FB-4FAD-A03F-0B6DDB737292}"/>
            </c:ext>
          </c:extLst>
        </c:ser>
        <c:dLbls>
          <c:showLegendKey val="0"/>
          <c:showVal val="0"/>
          <c:showCatName val="0"/>
          <c:showSerName val="0"/>
          <c:showPercent val="0"/>
          <c:showBubbleSize val="0"/>
        </c:dLbls>
        <c:gapWidth val="182"/>
        <c:axId val="545149096"/>
        <c:axId val="545153408"/>
      </c:barChart>
      <c:catAx>
        <c:axId val="5451490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545153408"/>
        <c:crosses val="autoZero"/>
        <c:auto val="1"/>
        <c:lblAlgn val="ctr"/>
        <c:lblOffset val="100"/>
        <c:noMultiLvlLbl val="0"/>
      </c:catAx>
      <c:valAx>
        <c:axId val="545153408"/>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545149096"/>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07136" cy="562414"/>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00087" y="0"/>
            <a:ext cx="2907136" cy="562414"/>
          </a:xfrm>
          <a:prstGeom prst="rect">
            <a:avLst/>
          </a:prstGeom>
        </p:spPr>
        <p:txBody>
          <a:bodyPr vert="horz" lIns="91440" tIns="45720" rIns="91440" bIns="45720" rtlCol="0"/>
          <a:lstStyle>
            <a:lvl1pPr algn="r">
              <a:defRPr sz="1200"/>
            </a:lvl1pPr>
          </a:lstStyle>
          <a:p>
            <a:fld id="{78D51061-F1A6-4EA3-8F16-4734F2A04414}" type="datetimeFigureOut">
              <a:rPr lang="id-ID" smtClean="0"/>
              <a:pPr/>
              <a:t>28/10/2019</a:t>
            </a:fld>
            <a:endParaRPr lang="id-ID"/>
          </a:p>
        </p:txBody>
      </p:sp>
      <p:sp>
        <p:nvSpPr>
          <p:cNvPr id="4" name="Footer Placeholder 3"/>
          <p:cNvSpPr>
            <a:spLocks noGrp="1"/>
          </p:cNvSpPr>
          <p:nvPr>
            <p:ph type="ftr" sz="quarter" idx="2"/>
          </p:nvPr>
        </p:nvSpPr>
        <p:spPr>
          <a:xfrm>
            <a:off x="0" y="10646926"/>
            <a:ext cx="2907136" cy="562412"/>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00087" y="10646926"/>
            <a:ext cx="2907136" cy="562412"/>
          </a:xfrm>
          <a:prstGeom prst="rect">
            <a:avLst/>
          </a:prstGeom>
        </p:spPr>
        <p:txBody>
          <a:bodyPr vert="horz" lIns="91440" tIns="45720" rIns="91440" bIns="45720" rtlCol="0" anchor="b"/>
          <a:lstStyle>
            <a:lvl1pPr algn="r">
              <a:defRPr sz="1200"/>
            </a:lvl1pPr>
          </a:lstStyle>
          <a:p>
            <a:fld id="{54E8A42F-5E4E-4390-B72E-EF07FBF88AD3}" type="slidenum">
              <a:rPr lang="id-ID" smtClean="0"/>
              <a:pPr/>
              <a:t>‹#›</a:t>
            </a:fld>
            <a:endParaRPr lang="id-ID"/>
          </a:p>
        </p:txBody>
      </p:sp>
    </p:spTree>
    <p:extLst>
      <p:ext uri="{BB962C8B-B14F-4D97-AF65-F5344CB8AC3E}">
        <p14:creationId xmlns:p14="http://schemas.microsoft.com/office/powerpoint/2010/main" val="271313816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07136" cy="562414"/>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00087" y="0"/>
            <a:ext cx="2907136" cy="562414"/>
          </a:xfrm>
          <a:prstGeom prst="rect">
            <a:avLst/>
          </a:prstGeom>
        </p:spPr>
        <p:txBody>
          <a:bodyPr vert="horz" lIns="91440" tIns="45720" rIns="91440" bIns="45720" rtlCol="0"/>
          <a:lstStyle>
            <a:lvl1pPr algn="r">
              <a:defRPr sz="1200"/>
            </a:lvl1pPr>
          </a:lstStyle>
          <a:p>
            <a:fld id="{42303A09-A1B6-4D0C-8723-E601FAA0E4E1}" type="datetimeFigureOut">
              <a:rPr lang="id-ID" smtClean="0"/>
              <a:pPr/>
              <a:t>28/10/2019</a:t>
            </a:fld>
            <a:endParaRPr lang="id-ID"/>
          </a:p>
        </p:txBody>
      </p:sp>
      <p:sp>
        <p:nvSpPr>
          <p:cNvPr id="4" name="Slide Image Placeholder 3"/>
          <p:cNvSpPr>
            <a:spLocks noGrp="1" noRot="1" noChangeAspect="1"/>
          </p:cNvSpPr>
          <p:nvPr>
            <p:ph type="sldImg" idx="2"/>
          </p:nvPr>
        </p:nvSpPr>
        <p:spPr>
          <a:xfrm>
            <a:off x="-7938" y="1401763"/>
            <a:ext cx="6724651" cy="3783012"/>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70878" y="5394494"/>
            <a:ext cx="5367020" cy="441367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10646926"/>
            <a:ext cx="2907136" cy="562412"/>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00087" y="10646926"/>
            <a:ext cx="2907136" cy="562412"/>
          </a:xfrm>
          <a:prstGeom prst="rect">
            <a:avLst/>
          </a:prstGeom>
        </p:spPr>
        <p:txBody>
          <a:bodyPr vert="horz" lIns="91440" tIns="45720" rIns="91440" bIns="45720" rtlCol="0" anchor="b"/>
          <a:lstStyle>
            <a:lvl1pPr algn="r">
              <a:defRPr sz="1200"/>
            </a:lvl1pPr>
          </a:lstStyle>
          <a:p>
            <a:fld id="{40FCA503-4F63-44CE-8910-608294AB0274}" type="slidenum">
              <a:rPr lang="id-ID" smtClean="0"/>
              <a:pPr/>
              <a:t>‹#›</a:t>
            </a:fld>
            <a:endParaRPr lang="id-ID"/>
          </a:p>
        </p:txBody>
      </p:sp>
    </p:spTree>
    <p:extLst>
      <p:ext uri="{BB962C8B-B14F-4D97-AF65-F5344CB8AC3E}">
        <p14:creationId xmlns:p14="http://schemas.microsoft.com/office/powerpoint/2010/main" val="56311206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938" y="1401763"/>
            <a:ext cx="6724651" cy="378301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FCA503-4F63-44CE-8910-608294AB0274}" type="slidenum">
              <a:rPr lang="id-ID" smtClean="0"/>
              <a:t>2</a:t>
            </a:fld>
            <a:endParaRPr lang="id-ID"/>
          </a:p>
        </p:txBody>
      </p:sp>
    </p:spTree>
    <p:extLst>
      <p:ext uri="{BB962C8B-B14F-4D97-AF65-F5344CB8AC3E}">
        <p14:creationId xmlns:p14="http://schemas.microsoft.com/office/powerpoint/2010/main" val="3441342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938" y="1401763"/>
            <a:ext cx="6724651" cy="378301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FCA503-4F63-44CE-8910-608294AB0274}" type="slidenum">
              <a:rPr lang="id-ID" smtClean="0"/>
              <a:t>3</a:t>
            </a:fld>
            <a:endParaRPr lang="id-ID"/>
          </a:p>
        </p:txBody>
      </p:sp>
    </p:spTree>
    <p:extLst>
      <p:ext uri="{BB962C8B-B14F-4D97-AF65-F5344CB8AC3E}">
        <p14:creationId xmlns:p14="http://schemas.microsoft.com/office/powerpoint/2010/main" val="3837692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id-ID"/>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id-ID"/>
          </a:p>
        </p:txBody>
      </p:sp>
      <p:sp>
        <p:nvSpPr>
          <p:cNvPr id="4" name="Date Placeholder 3"/>
          <p:cNvSpPr>
            <a:spLocks noGrp="1"/>
          </p:cNvSpPr>
          <p:nvPr>
            <p:ph type="dt" sz="half" idx="10"/>
          </p:nvPr>
        </p:nvSpPr>
        <p:spPr/>
        <p:txBody>
          <a:bodyPr/>
          <a:lstStyle/>
          <a:p>
            <a:fld id="{C7A58FB3-BD33-457E-AA1C-39AE316655FB}" type="datetime1">
              <a:rPr lang="id-ID" smtClean="0"/>
              <a:pPr/>
              <a:t>28/10/2019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668188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10"/>
          </p:nvPr>
        </p:nvSpPr>
        <p:spPr/>
        <p:txBody>
          <a:bodyPr/>
          <a:lstStyle/>
          <a:p>
            <a:fld id="{B38D0275-BD8C-40E2-A765-2A994930DE2C}" type="datetime1">
              <a:rPr lang="id-ID" smtClean="0"/>
              <a:pPr/>
              <a:t>28/10/2019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1628251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id-ID"/>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8FE538-50A4-415A-84E9-D2A95AE54632}" type="datetime1">
              <a:rPr lang="id-ID" smtClean="0"/>
              <a:pPr/>
              <a:t>28/10/2019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460224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Date Placeholder 4"/>
          <p:cNvSpPr>
            <a:spLocks noGrp="1"/>
          </p:cNvSpPr>
          <p:nvPr>
            <p:ph type="dt" sz="half" idx="10"/>
          </p:nvPr>
        </p:nvSpPr>
        <p:spPr/>
        <p:txBody>
          <a:bodyPr/>
          <a:lstStyle/>
          <a:p>
            <a:fld id="{2BE596AD-0C34-4A94-8D90-8E126611BB30}" type="datetime1">
              <a:rPr lang="id-ID" smtClean="0"/>
              <a:pPr/>
              <a:t>28/10/2019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4241149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id-ID"/>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Date Placeholder 6"/>
          <p:cNvSpPr>
            <a:spLocks noGrp="1"/>
          </p:cNvSpPr>
          <p:nvPr>
            <p:ph type="dt" sz="half" idx="10"/>
          </p:nvPr>
        </p:nvSpPr>
        <p:spPr/>
        <p:txBody>
          <a:bodyPr/>
          <a:lstStyle/>
          <a:p>
            <a:fld id="{E11597CD-B8B0-40EF-A840-51F0CC379C9A}" type="datetime1">
              <a:rPr lang="id-ID" smtClean="0"/>
              <a:pPr/>
              <a:t>28/10/2019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1911735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Date Placeholder 2"/>
          <p:cNvSpPr>
            <a:spLocks noGrp="1"/>
          </p:cNvSpPr>
          <p:nvPr>
            <p:ph type="dt" sz="half" idx="10"/>
          </p:nvPr>
        </p:nvSpPr>
        <p:spPr/>
        <p:txBody>
          <a:bodyPr/>
          <a:lstStyle/>
          <a:p>
            <a:fld id="{5F613A10-9AD8-4215-8FD4-56EC4CC8B861}" type="datetime1">
              <a:rPr lang="id-ID" smtClean="0"/>
              <a:pPr/>
              <a:t>28/10/2019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412997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F72C60-8317-407A-8EAC-7D973462CC51}" type="datetime1">
              <a:rPr lang="id-ID" smtClean="0"/>
              <a:pPr/>
              <a:t>28/10/2019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3136400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d-ID"/>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2B1C9B-7477-4AE7-A68F-DED71DE5A5EC}" type="datetime1">
              <a:rPr lang="id-ID" smtClean="0"/>
              <a:pPr/>
              <a:t>28/10/2019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765335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d-ID"/>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BEBD8F-857D-4C58-B6E1-70BC2BCB0C24}" type="datetime1">
              <a:rPr lang="id-ID" smtClean="0"/>
              <a:pPr/>
              <a:t>28/10/2019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4293034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10"/>
          </p:nvPr>
        </p:nvSpPr>
        <p:spPr/>
        <p:txBody>
          <a:bodyPr/>
          <a:lstStyle/>
          <a:p>
            <a:fld id="{05F66668-6271-4BF3-83D8-9F7071BC3F8E}" type="datetime1">
              <a:rPr lang="id-ID" smtClean="0"/>
              <a:pPr/>
              <a:t>28/10/2019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3798961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id-ID"/>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10"/>
          </p:nvPr>
        </p:nvSpPr>
        <p:spPr/>
        <p:txBody>
          <a:bodyPr/>
          <a:lstStyle/>
          <a:p>
            <a:fld id="{108605BB-971F-453A-BB35-56E7A2E9019E}" type="datetime1">
              <a:rPr lang="id-ID" smtClean="0"/>
              <a:pPr/>
              <a:t>28/10/2019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pPr/>
              <a:t>‹#›</a:t>
            </a:fld>
            <a:endParaRPr lang="id-ID"/>
          </a:p>
        </p:txBody>
      </p:sp>
    </p:spTree>
    <p:extLst>
      <p:ext uri="{BB962C8B-B14F-4D97-AF65-F5344CB8AC3E}">
        <p14:creationId xmlns:p14="http://schemas.microsoft.com/office/powerpoint/2010/main" val="2536937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id-ID"/>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054BB-A992-4876-A19E-82A7FF77E1BE}" type="datetime1">
              <a:rPr lang="id-ID" smtClean="0"/>
              <a:pPr/>
              <a:t>28/10/2019</a:t>
            </a:fld>
            <a:endParaRPr lang="id-ID"/>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FC1EC9-6E87-4C14-88BA-50E4553031E4}" type="slidenum">
              <a:rPr lang="id-ID" smtClean="0"/>
              <a:pPr/>
              <a:t>‹#›</a:t>
            </a:fld>
            <a:endParaRPr lang="id-ID"/>
          </a:p>
        </p:txBody>
      </p:sp>
    </p:spTree>
    <p:extLst>
      <p:ext uri="{BB962C8B-B14F-4D97-AF65-F5344CB8AC3E}">
        <p14:creationId xmlns:p14="http://schemas.microsoft.com/office/powerpoint/2010/main" val="38591153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chart" Target="../charts/chart18.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chart" Target="../charts/chart1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chart" Target="../charts/chart2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chart" Target="../charts/chart30.xml"/><Relationship Id="rId2" Type="http://schemas.openxmlformats.org/officeDocument/2006/relationships/chart" Target="../charts/chart2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chart" Target="../charts/chart3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68B157F2-9B77-49BF-96F0-AEF932EF0511}"/>
              </a:ext>
            </a:extLst>
          </p:cNvPr>
          <p:cNvGrpSpPr/>
          <p:nvPr/>
        </p:nvGrpSpPr>
        <p:grpSpPr>
          <a:xfrm>
            <a:off x="4716864" y="6106982"/>
            <a:ext cx="2327847" cy="362365"/>
            <a:chOff x="5625022" y="4888117"/>
            <a:chExt cx="4039599" cy="651097"/>
          </a:xfrm>
        </p:grpSpPr>
        <p:pic>
          <p:nvPicPr>
            <p:cNvPr id="18" name="image2.png">
              <a:extLst>
                <a:ext uri="{FF2B5EF4-FFF2-40B4-BE49-F238E27FC236}">
                  <a16:creationId xmlns:a16="http://schemas.microsoft.com/office/drawing/2014/main" id="{9318A802-D751-4EE7-992F-AED3AC7FECB3}"/>
                </a:ext>
              </a:extLst>
            </p:cNvPr>
            <p:cNvPicPr/>
            <p:nvPr/>
          </p:nvPicPr>
          <p:blipFill>
            <a:blip r:embed="rId2"/>
            <a:stretch>
              <a:fillRect/>
            </a:stretch>
          </p:blipFill>
          <p:spPr>
            <a:xfrm>
              <a:off x="6249908" y="4986318"/>
              <a:ext cx="3414713" cy="49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image6.png">
              <a:extLst>
                <a:ext uri="{FF2B5EF4-FFF2-40B4-BE49-F238E27FC236}">
                  <a16:creationId xmlns:a16="http://schemas.microsoft.com/office/drawing/2014/main" id="{AEC33457-DCF1-4430-9EDC-5008E320337D}"/>
                </a:ext>
              </a:extLst>
            </p:cNvPr>
            <p:cNvPicPr/>
            <p:nvPr/>
          </p:nvPicPr>
          <p:blipFill>
            <a:blip r:embed="rId3"/>
            <a:stretch>
              <a:fillRect/>
            </a:stretch>
          </p:blipFill>
          <p:spPr>
            <a:xfrm>
              <a:off x="5625022" y="4888117"/>
              <a:ext cx="585987" cy="6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
        <p:nvSpPr>
          <p:cNvPr id="4" name="Rectangle 3"/>
          <p:cNvSpPr/>
          <p:nvPr/>
        </p:nvSpPr>
        <p:spPr>
          <a:xfrm>
            <a:off x="6564519" y="3909058"/>
            <a:ext cx="2475742" cy="646331"/>
          </a:xfrm>
          <a:prstGeom prst="rect">
            <a:avLst/>
          </a:prstGeom>
        </p:spPr>
        <p:txBody>
          <a:bodyPr wrap="none">
            <a:spAutoFit/>
          </a:bodyPr>
          <a:lstStyle/>
          <a:p>
            <a:r>
              <a:rPr lang="id-ID" dirty="0">
                <a:latin typeface="Trebuchet MS" panose="020B0603020202020204" pitchFamily="34" charset="0"/>
                <a:ea typeface="Gungsuh" panose="02030600000101010101" pitchFamily="18" charset="-127"/>
                <a:cs typeface="Segoe UI" pitchFamily="34" charset="0"/>
              </a:rPr>
              <a:t>Pantauan Media Massa</a:t>
            </a:r>
            <a:endParaRPr lang="en-US" dirty="0">
              <a:latin typeface="Trebuchet MS" panose="020B0603020202020204" pitchFamily="34" charset="0"/>
              <a:ea typeface="Gungsuh" panose="02030600000101010101" pitchFamily="18" charset="-127"/>
              <a:cs typeface="Segoe UI" pitchFamily="34" charset="0"/>
            </a:endParaRPr>
          </a:p>
          <a:p>
            <a:r>
              <a:rPr lang="en-US" dirty="0">
                <a:latin typeface="Trebuchet MS" panose="020B0603020202020204" pitchFamily="34" charset="0"/>
                <a:ea typeface="Gungsuh" panose="02030600000101010101" pitchFamily="18" charset="-127"/>
                <a:cs typeface="Segoe UI" pitchFamily="34" charset="0"/>
              </a:rPr>
              <a:t>21 – 27 </a:t>
            </a:r>
            <a:r>
              <a:rPr lang="en-US" dirty="0" err="1">
                <a:latin typeface="Trebuchet MS" panose="020B0603020202020204" pitchFamily="34" charset="0"/>
                <a:ea typeface="Gungsuh" panose="02030600000101010101" pitchFamily="18" charset="-127"/>
                <a:cs typeface="Segoe UI" pitchFamily="34" charset="0"/>
              </a:rPr>
              <a:t>Oktober</a:t>
            </a:r>
            <a:r>
              <a:rPr lang="en-US" dirty="0">
                <a:latin typeface="Trebuchet MS" panose="020B0603020202020204" pitchFamily="34" charset="0"/>
                <a:ea typeface="Gungsuh" panose="02030600000101010101" pitchFamily="18" charset="-127"/>
                <a:cs typeface="Segoe UI" pitchFamily="34" charset="0"/>
              </a:rPr>
              <a:t> </a:t>
            </a:r>
            <a:r>
              <a:rPr lang="id-ID" dirty="0">
                <a:latin typeface="Trebuchet MS" panose="020B0603020202020204" pitchFamily="34" charset="0"/>
                <a:ea typeface="Gungsuh" panose="02030600000101010101" pitchFamily="18" charset="-127"/>
                <a:cs typeface="Segoe UI" pitchFamily="34" charset="0"/>
              </a:rPr>
              <a:t>2019</a:t>
            </a:r>
          </a:p>
        </p:txBody>
      </p:sp>
      <p:sp>
        <p:nvSpPr>
          <p:cNvPr id="3" name="Rectangle 2"/>
          <p:cNvSpPr/>
          <p:nvPr/>
        </p:nvSpPr>
        <p:spPr>
          <a:xfrm>
            <a:off x="6311212" y="1463040"/>
            <a:ext cx="5219363" cy="26820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err="1">
                <a:solidFill>
                  <a:schemeClr val="tx1"/>
                </a:solidFill>
                <a:latin typeface="Trebuchet MS" panose="020B0603020202020204" pitchFamily="34" charset="0"/>
                <a:ea typeface="Gungsuh" panose="02030600000101010101" pitchFamily="18" charset="-127"/>
                <a:cs typeface="Segoe UI" pitchFamily="34" charset="0"/>
              </a:rPr>
              <a:t>Laporan</a:t>
            </a:r>
            <a:r>
              <a:rPr lang="en-US" sz="2400" dirty="0">
                <a:solidFill>
                  <a:schemeClr val="tx1"/>
                </a:solidFill>
                <a:latin typeface="Trebuchet MS" panose="020B0603020202020204" pitchFamily="34" charset="0"/>
                <a:ea typeface="Gungsuh" panose="02030600000101010101" pitchFamily="18" charset="-127"/>
                <a:cs typeface="Segoe UI" pitchFamily="34" charset="0"/>
              </a:rPr>
              <a:t> </a:t>
            </a:r>
            <a:r>
              <a:rPr lang="en-US" sz="2400" dirty="0" err="1">
                <a:solidFill>
                  <a:schemeClr val="tx1"/>
                </a:solidFill>
                <a:latin typeface="Trebuchet MS" panose="020B0603020202020204" pitchFamily="34" charset="0"/>
                <a:ea typeface="Gungsuh" panose="02030600000101010101" pitchFamily="18" charset="-127"/>
                <a:cs typeface="Segoe UI" pitchFamily="34" charset="0"/>
              </a:rPr>
              <a:t>Mingguan</a:t>
            </a:r>
            <a:r>
              <a:rPr lang="en-US" sz="2400" dirty="0">
                <a:solidFill>
                  <a:schemeClr val="tx1"/>
                </a:solidFill>
                <a:latin typeface="Trebuchet MS" panose="020B0603020202020204" pitchFamily="34" charset="0"/>
                <a:ea typeface="Gungsuh" panose="02030600000101010101" pitchFamily="18" charset="-127"/>
                <a:cs typeface="Segoe UI" pitchFamily="34" charset="0"/>
              </a:rPr>
              <a:t> </a:t>
            </a:r>
            <a:r>
              <a:rPr lang="en-US" sz="2400" dirty="0" err="1">
                <a:solidFill>
                  <a:schemeClr val="tx1"/>
                </a:solidFill>
                <a:latin typeface="Trebuchet MS" panose="020B0603020202020204" pitchFamily="34" charset="0"/>
                <a:ea typeface="Gungsuh" panose="02030600000101010101" pitchFamily="18" charset="-127"/>
                <a:cs typeface="Segoe UI" pitchFamily="34" charset="0"/>
              </a:rPr>
              <a:t>Analisis</a:t>
            </a:r>
            <a:r>
              <a:rPr lang="en-US" sz="2400" dirty="0">
                <a:solidFill>
                  <a:schemeClr val="tx1"/>
                </a:solidFill>
                <a:latin typeface="Trebuchet MS" panose="020B0603020202020204" pitchFamily="34" charset="0"/>
                <a:ea typeface="Gungsuh" panose="02030600000101010101" pitchFamily="18" charset="-127"/>
                <a:cs typeface="Segoe UI" pitchFamily="34" charset="0"/>
              </a:rPr>
              <a:t> </a:t>
            </a:r>
            <a:r>
              <a:rPr lang="en-US" sz="2400" dirty="0" err="1">
                <a:solidFill>
                  <a:schemeClr val="tx1"/>
                </a:solidFill>
                <a:latin typeface="Trebuchet MS" panose="020B0603020202020204" pitchFamily="34" charset="0"/>
                <a:ea typeface="Gungsuh" panose="02030600000101010101" pitchFamily="18" charset="-127"/>
                <a:cs typeface="Segoe UI" pitchFamily="34" charset="0"/>
              </a:rPr>
              <a:t>Potilik</a:t>
            </a:r>
            <a:endParaRPr lang="en-US" sz="2400" dirty="0">
              <a:solidFill>
                <a:schemeClr val="tx1"/>
              </a:solidFill>
              <a:latin typeface="Trebuchet MS" panose="020B0603020202020204" pitchFamily="34" charset="0"/>
              <a:ea typeface="Gungsuh" panose="02030600000101010101" pitchFamily="18" charset="-127"/>
              <a:cs typeface="Segoe UI" pitchFamily="34" charset="0"/>
            </a:endParaRPr>
          </a:p>
          <a:p>
            <a:r>
              <a:rPr lang="en-US" sz="2800" dirty="0">
                <a:solidFill>
                  <a:schemeClr val="tx1"/>
                </a:solidFill>
                <a:latin typeface="Trebuchet MS" panose="020B0603020202020204" pitchFamily="34" charset="0"/>
                <a:ea typeface="Gungsuh" panose="02030600000101010101" pitchFamily="18" charset="-127"/>
                <a:cs typeface="Segoe UI" pitchFamily="34" charset="0"/>
              </a:rPr>
              <a:t>BADAN KESATUAN BANGSA DAN POLITIK</a:t>
            </a:r>
            <a:endParaRPr lang="en-ID" sz="2800" dirty="0">
              <a:solidFill>
                <a:schemeClr val="tx1"/>
              </a:solidFill>
              <a:latin typeface="Trebuchet MS" panose="020B0603020202020204" pitchFamily="34" charset="0"/>
              <a:ea typeface="Gungsuh" panose="02030600000101010101" pitchFamily="18" charset="-127"/>
              <a:cs typeface="Segoe UI" pitchFamily="34" charset="0"/>
            </a:endParaRPr>
          </a:p>
          <a:p>
            <a:r>
              <a:rPr lang="en-ID" sz="4000" b="1" dirty="0">
                <a:solidFill>
                  <a:schemeClr val="tx1"/>
                </a:solidFill>
                <a:latin typeface="Trebuchet MS" panose="020B0603020202020204" pitchFamily="34" charset="0"/>
                <a:ea typeface="Gungsuh" panose="02030600000101010101" pitchFamily="18" charset="-127"/>
                <a:cs typeface="Segoe UI" pitchFamily="34" charset="0"/>
              </a:rPr>
              <a:t>KOTA PEKANBARU</a:t>
            </a:r>
            <a:endParaRPr lang="en-US" sz="1400" b="1" dirty="0">
              <a:solidFill>
                <a:schemeClr val="tx1"/>
              </a:solidFill>
              <a:latin typeface="Trebuchet MS" panose="020B0603020202020204" pitchFamily="34" charset="0"/>
            </a:endParaRPr>
          </a:p>
        </p:txBody>
      </p:sp>
      <p:cxnSp>
        <p:nvCxnSpPr>
          <p:cNvPr id="7" name="Straight Connector 6"/>
          <p:cNvCxnSpPr/>
          <p:nvPr/>
        </p:nvCxnSpPr>
        <p:spPr>
          <a:xfrm>
            <a:off x="5880788" y="1141697"/>
            <a:ext cx="0" cy="4326489"/>
          </a:xfrm>
          <a:prstGeom prst="line">
            <a:avLst/>
          </a:prstGeom>
        </p:spPr>
        <p:style>
          <a:lnRef idx="1">
            <a:schemeClr val="dk1"/>
          </a:lnRef>
          <a:fillRef idx="0">
            <a:schemeClr val="dk1"/>
          </a:fillRef>
          <a:effectRef idx="0">
            <a:schemeClr val="dk1"/>
          </a:effectRef>
          <a:fontRef idx="minor">
            <a:schemeClr val="tx1"/>
          </a:fontRef>
        </p:style>
      </p:cxnSp>
      <p:pic>
        <p:nvPicPr>
          <p:cNvPr id="1026" name="Picture 2">
            <a:extLst>
              <a:ext uri="{FF2B5EF4-FFF2-40B4-BE49-F238E27FC236}">
                <a16:creationId xmlns:a16="http://schemas.microsoft.com/office/drawing/2014/main" id="{03B9AEDF-064B-4150-97A1-DA84E58A81E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8235" y="1691533"/>
            <a:ext cx="4894670" cy="34749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721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a:extLst>
              <a:ext uri="{FF2B5EF4-FFF2-40B4-BE49-F238E27FC236}">
                <a16:creationId xmlns:a16="http://schemas.microsoft.com/office/drawing/2014/main" id="{6AA5C180-D4FA-4B28-B17B-896FAD56401C}"/>
              </a:ext>
            </a:extLst>
          </p:cNvPr>
          <p:cNvSpPr txBox="1">
            <a:spLocks/>
          </p:cNvSpPr>
          <p:nvPr/>
        </p:nvSpPr>
        <p:spPr>
          <a:xfrm>
            <a:off x="905577" y="1039528"/>
            <a:ext cx="10515600" cy="2734208"/>
          </a:xfrm>
          <a:prstGeom prst="rect">
            <a:avLst/>
          </a:prstGeom>
        </p:spPr>
        <p:txBody>
          <a:bodyPr vert="horz" lIns="91440" tIns="45720" rIns="91440" bIns="45720" rtlCol="0" anchor="ctr">
            <a:normAutofit/>
          </a:bodyPr>
          <a:lstStyle>
            <a:lvl1pPr algn="l" defTabSz="913765"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endParaRPr lang="id-ID" sz="1500" b="1" dirty="0">
              <a:latin typeface="Trebuchet MS" panose="020B0603020202020204" pitchFamily="34" charset="0"/>
            </a:endParaRPr>
          </a:p>
        </p:txBody>
      </p:sp>
      <p:graphicFrame>
        <p:nvGraphicFramePr>
          <p:cNvPr id="11" name="Content Placeholder 14">
            <a:extLst>
              <a:ext uri="{FF2B5EF4-FFF2-40B4-BE49-F238E27FC236}">
                <a16:creationId xmlns:a16="http://schemas.microsoft.com/office/drawing/2014/main" id="{4B880A3F-7D7E-4E43-AD30-3F6E08C9DA55}"/>
              </a:ext>
            </a:extLst>
          </p:cNvPr>
          <p:cNvGraphicFramePr>
            <a:graphicFrameLocks noGrp="1"/>
          </p:cNvGraphicFramePr>
          <p:nvPr>
            <p:ph idx="1"/>
            <p:extLst>
              <p:ext uri="{D42A27DB-BD31-4B8C-83A1-F6EECF244321}">
                <p14:modId xmlns:p14="http://schemas.microsoft.com/office/powerpoint/2010/main" val="2921615987"/>
              </p:ext>
            </p:extLst>
          </p:nvPr>
        </p:nvGraphicFramePr>
        <p:xfrm>
          <a:off x="2483323" y="495079"/>
          <a:ext cx="9302862" cy="5777874"/>
        </p:xfrm>
        <a:graphic>
          <a:graphicData uri="http://schemas.openxmlformats.org/drawingml/2006/table">
            <a:tbl>
              <a:tblPr firstCol="1" bandRow="1">
                <a:tableStyleId>{616DA210-FB5B-4158-B5E0-FEB733F419BA}</a:tableStyleId>
              </a:tblPr>
              <a:tblGrid>
                <a:gridCol w="8542640">
                  <a:extLst>
                    <a:ext uri="{9D8B030D-6E8A-4147-A177-3AD203B41FA5}">
                      <a16:colId xmlns:a16="http://schemas.microsoft.com/office/drawing/2014/main" val="1882153897"/>
                    </a:ext>
                  </a:extLst>
                </a:gridCol>
                <a:gridCol w="760222">
                  <a:extLst>
                    <a:ext uri="{9D8B030D-6E8A-4147-A177-3AD203B41FA5}">
                      <a16:colId xmlns:a16="http://schemas.microsoft.com/office/drawing/2014/main" val="3370615684"/>
                    </a:ext>
                  </a:extLst>
                </a:gridCol>
              </a:tblGrid>
              <a:tr h="162914">
                <a:tc>
                  <a:txBody>
                    <a:bodyPr/>
                    <a:lstStyle/>
                    <a:p>
                      <a:pPr>
                        <a:lnSpc>
                          <a:spcPct val="150000"/>
                        </a:lnSpc>
                        <a:spcBef>
                          <a:spcPts val="600"/>
                        </a:spcBef>
                        <a:spcAft>
                          <a:spcPts val="1200"/>
                        </a:spcAft>
                      </a:pP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Glosarium</a:t>
                      </a:r>
                      <a:endParaRPr lang="en-ID" sz="1600" b="1"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3</a:t>
                      </a:r>
                    </a:p>
                  </a:txBody>
                  <a:tcPr marL="68580" marR="68580" marT="0" marB="0"/>
                </a:tc>
                <a:extLst>
                  <a:ext uri="{0D108BD9-81ED-4DB2-BD59-A6C34878D82A}">
                    <a16:rowId xmlns:a16="http://schemas.microsoft.com/office/drawing/2014/main" val="2672238947"/>
                  </a:ext>
                </a:extLst>
              </a:tr>
              <a:tr h="162914">
                <a:tc>
                  <a:txBody>
                    <a:bodyPr/>
                    <a:lstStyle/>
                    <a:p>
                      <a:pPr>
                        <a:lnSpc>
                          <a:spcPct val="150000"/>
                        </a:lnSpc>
                        <a:spcBef>
                          <a:spcPts val="600"/>
                        </a:spcBef>
                        <a:spcAft>
                          <a:spcPts val="1200"/>
                        </a:spcAft>
                      </a:pP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Ekspos</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Masalah</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Internal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Pemko</a:t>
                      </a:r>
                      <a:endParaRPr lang="en-ID" sz="1600" b="1"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4</a:t>
                      </a:r>
                    </a:p>
                  </a:txBody>
                  <a:tcPr marL="68580" marR="68580" marT="0" marB="0"/>
                </a:tc>
                <a:extLst>
                  <a:ext uri="{0D108BD9-81ED-4DB2-BD59-A6C34878D82A}">
                    <a16:rowId xmlns:a16="http://schemas.microsoft.com/office/drawing/2014/main" val="3124391935"/>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Administrasi</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Pemerintahan</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5</a:t>
                      </a:r>
                    </a:p>
                  </a:txBody>
                  <a:tcPr marL="68580" marR="68580" marT="0" marB="0"/>
                </a:tc>
                <a:extLst>
                  <a:ext uri="{0D108BD9-81ED-4DB2-BD59-A6C34878D82A}">
                    <a16:rowId xmlns:a16="http://schemas.microsoft.com/office/drawing/2014/main" val="260154745"/>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Sosial</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Kesehatan</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7</a:t>
                      </a:r>
                    </a:p>
                  </a:txBody>
                  <a:tcPr marL="68580" marR="68580" marT="0" marB="0"/>
                </a:tc>
                <a:extLst>
                  <a:ext uri="{0D108BD9-81ED-4DB2-BD59-A6C34878D82A}">
                    <a16:rowId xmlns:a16="http://schemas.microsoft.com/office/drawing/2014/main" val="2530141902"/>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Hukum</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10</a:t>
                      </a:r>
                    </a:p>
                  </a:txBody>
                  <a:tcPr marL="68580" marR="68580" marT="0" marB="0"/>
                </a:tc>
                <a:extLst>
                  <a:ext uri="{0D108BD9-81ED-4DB2-BD59-A6C34878D82A}">
                    <a16:rowId xmlns:a16="http://schemas.microsoft.com/office/drawing/2014/main" val="4032796548"/>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Infrastruktur</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11</a:t>
                      </a:r>
                    </a:p>
                  </a:txBody>
                  <a:tcPr marL="68580" marR="68580" marT="0" marB="0"/>
                </a:tc>
                <a:extLst>
                  <a:ext uri="{0D108BD9-81ED-4DB2-BD59-A6C34878D82A}">
                    <a16:rowId xmlns:a16="http://schemas.microsoft.com/office/drawing/2014/main" val="2483165467"/>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Kebencanaan</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14</a:t>
                      </a:r>
                    </a:p>
                  </a:txBody>
                  <a:tcPr marL="68580" marR="68580" marT="0" marB="0"/>
                </a:tc>
                <a:extLst>
                  <a:ext uri="{0D108BD9-81ED-4DB2-BD59-A6C34878D82A}">
                    <a16:rowId xmlns:a16="http://schemas.microsoft.com/office/drawing/2014/main" val="2260396661"/>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Budaya</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Pariwisata</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15</a:t>
                      </a:r>
                    </a:p>
                  </a:txBody>
                  <a:tcPr marL="68580" marR="68580" marT="0" marB="0"/>
                </a:tc>
                <a:extLst>
                  <a:ext uri="{0D108BD9-81ED-4DB2-BD59-A6C34878D82A}">
                    <a16:rowId xmlns:a16="http://schemas.microsoft.com/office/drawing/2014/main" val="1562106919"/>
                  </a:ext>
                </a:extLst>
              </a:tr>
              <a:tr h="162914">
                <a:tc>
                  <a:txBody>
                    <a:bodyPr/>
                    <a:lstStyle/>
                    <a:p>
                      <a:pPr marL="339725" indent="0">
                        <a:lnSpc>
                          <a:spcPct val="150000"/>
                        </a:lnSpc>
                        <a:spcBef>
                          <a:spcPts val="600"/>
                        </a:spcBef>
                        <a:spcAft>
                          <a:spcPts val="1200"/>
                        </a:spcAft>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Perempuan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Anak</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18</a:t>
                      </a:r>
                    </a:p>
                  </a:txBody>
                  <a:tcPr marL="68580" marR="68580" marT="0" marB="0"/>
                </a:tc>
                <a:extLst>
                  <a:ext uri="{0D108BD9-81ED-4DB2-BD59-A6C34878D82A}">
                    <a16:rowId xmlns:a16="http://schemas.microsoft.com/office/drawing/2014/main" val="490121230"/>
                  </a:ext>
                </a:extLst>
              </a:tr>
              <a:tr h="162914">
                <a:tc>
                  <a:txBody>
                    <a:bodyPr/>
                    <a:lstStyle/>
                    <a:p>
                      <a:pPr>
                        <a:lnSpc>
                          <a:spcPct val="150000"/>
                        </a:lnSpc>
                        <a:spcBef>
                          <a:spcPts val="600"/>
                        </a:spcBef>
                        <a:spcAft>
                          <a:spcPts val="1200"/>
                        </a:spcAft>
                      </a:pP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Perbandingan</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Peristiwa</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Daerah dan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Kepala</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Daerah</a:t>
                      </a: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21</a:t>
                      </a:r>
                    </a:p>
                  </a:txBody>
                  <a:tcPr marL="68580" marR="68580" marT="0" marB="0"/>
                </a:tc>
                <a:extLst>
                  <a:ext uri="{0D108BD9-81ED-4DB2-BD59-A6C34878D82A}">
                    <a16:rowId xmlns:a16="http://schemas.microsoft.com/office/drawing/2014/main" val="3363143565"/>
                  </a:ext>
                </a:extLst>
              </a:tr>
              <a:tr h="162914">
                <a:tc>
                  <a:txBody>
                    <a:bodyPr/>
                    <a:lstStyle/>
                    <a:p>
                      <a:pPr marL="0" marR="0" lvl="0" indent="0" algn="l" defTabSz="914400" rtl="0" eaLnBrk="1" fontAlgn="auto" latinLnBrk="0" hangingPunct="1">
                        <a:lnSpc>
                          <a:spcPct val="150000"/>
                        </a:lnSpc>
                        <a:spcBef>
                          <a:spcPts val="600"/>
                        </a:spcBef>
                        <a:spcAft>
                          <a:spcPts val="1200"/>
                        </a:spcAft>
                        <a:buClrTx/>
                        <a:buSzTx/>
                        <a:buFontTx/>
                        <a:buNone/>
                        <a:tabLst/>
                        <a:defRPr/>
                      </a:pP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Ekspos</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Masalah</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Eksternal</a:t>
                      </a: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1" dirty="0" err="1">
                          <a:solidFill>
                            <a:schemeClr val="tx1"/>
                          </a:solidFill>
                          <a:effectLst/>
                          <a:latin typeface="Trebuchet MS" panose="020B0603020202020204" pitchFamily="34" charset="0"/>
                          <a:ea typeface="Calibri" panose="020F0502020204030204" pitchFamily="34" charset="0"/>
                          <a:cs typeface="Segoe UI" pitchFamily="34" charset="0"/>
                        </a:rPr>
                        <a:t>Pemko</a:t>
                      </a:r>
                      <a:endParaRPr lang="en-ID" sz="1600" b="1"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22</a:t>
                      </a:r>
                    </a:p>
                  </a:txBody>
                  <a:tcPr marL="68580" marR="68580" marT="0" marB="0"/>
                </a:tc>
                <a:extLst>
                  <a:ext uri="{0D108BD9-81ED-4DB2-BD59-A6C34878D82A}">
                    <a16:rowId xmlns:a16="http://schemas.microsoft.com/office/drawing/2014/main" val="3095942041"/>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Administrasi</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Pemerintahan</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23</a:t>
                      </a:r>
                    </a:p>
                  </a:txBody>
                  <a:tcPr marL="68580" marR="68580" marT="0" marB="0"/>
                </a:tc>
                <a:extLst>
                  <a:ext uri="{0D108BD9-81ED-4DB2-BD59-A6C34878D82A}">
                    <a16:rowId xmlns:a16="http://schemas.microsoft.com/office/drawing/2014/main" val="537861690"/>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Sosial</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Kesehatan</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24</a:t>
                      </a:r>
                    </a:p>
                  </a:txBody>
                  <a:tcPr marL="68580" marR="68580" marT="0" marB="0"/>
                </a:tc>
                <a:extLst>
                  <a:ext uri="{0D108BD9-81ED-4DB2-BD59-A6C34878D82A}">
                    <a16:rowId xmlns:a16="http://schemas.microsoft.com/office/drawing/2014/main" val="813041685"/>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Ekonomi</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27</a:t>
                      </a:r>
                    </a:p>
                  </a:txBody>
                  <a:tcPr marL="68580" marR="68580" marT="0" marB="0"/>
                </a:tc>
                <a:extLst>
                  <a:ext uri="{0D108BD9-81ED-4DB2-BD59-A6C34878D82A}">
                    <a16:rowId xmlns:a16="http://schemas.microsoft.com/office/drawing/2014/main" val="2514678334"/>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Hukum</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&amp;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Kriminalitas</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30</a:t>
                      </a:r>
                    </a:p>
                  </a:txBody>
                  <a:tcPr marL="68580" marR="68580" marT="0" marB="0"/>
                </a:tc>
                <a:extLst>
                  <a:ext uri="{0D108BD9-81ED-4DB2-BD59-A6C34878D82A}">
                    <a16:rowId xmlns:a16="http://schemas.microsoft.com/office/drawing/2014/main" val="2583124296"/>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Infrastruktur</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31</a:t>
                      </a:r>
                    </a:p>
                  </a:txBody>
                  <a:tcPr marL="68580" marR="68580" marT="0" marB="0"/>
                </a:tc>
                <a:extLst>
                  <a:ext uri="{0D108BD9-81ED-4DB2-BD59-A6C34878D82A}">
                    <a16:rowId xmlns:a16="http://schemas.microsoft.com/office/drawing/2014/main" val="1127760593"/>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Pendidikan</a:t>
                      </a: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34</a:t>
                      </a:r>
                    </a:p>
                  </a:txBody>
                  <a:tcPr marL="68580" marR="68580" marT="0" marB="0"/>
                </a:tc>
                <a:extLst>
                  <a:ext uri="{0D108BD9-81ED-4DB2-BD59-A6C34878D82A}">
                    <a16:rowId xmlns:a16="http://schemas.microsoft.com/office/drawing/2014/main" val="3813984218"/>
                  </a:ext>
                </a:extLst>
              </a:tr>
              <a:tr h="162914">
                <a:tc>
                  <a:txBody>
                    <a:bodyPr/>
                    <a:lstStyle/>
                    <a:p>
                      <a:pPr marL="339725" marR="0" lvl="0" indent="0" algn="l" defTabSz="914400" rtl="0" eaLnBrk="1" fontAlgn="auto" latinLnBrk="0" hangingPunct="1">
                        <a:lnSpc>
                          <a:spcPct val="150000"/>
                        </a:lnSpc>
                        <a:spcBef>
                          <a:spcPts val="600"/>
                        </a:spcBef>
                        <a:spcAft>
                          <a:spcPts val="1200"/>
                        </a:spcAft>
                        <a:buClrTx/>
                        <a:buSzTx/>
                        <a:buFontTx/>
                        <a:buNone/>
                        <a:tabLst/>
                        <a:defRPr/>
                      </a:pP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Sektor</a:t>
                      </a:r>
                      <a:r>
                        <a:rPr lang="en-ID" sz="1600" b="0" dirty="0">
                          <a:solidFill>
                            <a:schemeClr val="tx1"/>
                          </a:solidFill>
                          <a:effectLst/>
                          <a:latin typeface="Trebuchet MS" panose="020B0603020202020204" pitchFamily="34" charset="0"/>
                          <a:ea typeface="Calibri" panose="020F0502020204030204" pitchFamily="34" charset="0"/>
                          <a:cs typeface="Segoe UI" pitchFamily="34" charset="0"/>
                        </a:rPr>
                        <a:t> </a:t>
                      </a:r>
                      <a:r>
                        <a:rPr lang="en-ID" sz="1600" b="0" dirty="0" err="1">
                          <a:solidFill>
                            <a:schemeClr val="tx1"/>
                          </a:solidFill>
                          <a:effectLst/>
                          <a:latin typeface="Trebuchet MS" panose="020B0603020202020204" pitchFamily="34" charset="0"/>
                          <a:ea typeface="Calibri" panose="020F0502020204030204" pitchFamily="34" charset="0"/>
                          <a:cs typeface="Segoe UI" pitchFamily="34" charset="0"/>
                        </a:rPr>
                        <a:t>Transportasi</a:t>
                      </a:r>
                      <a:endParaRPr lang="en-ID" sz="1600" b="0" dirty="0">
                        <a:solidFill>
                          <a:schemeClr val="tx1"/>
                        </a:solidFill>
                        <a:effectLst/>
                        <a:latin typeface="Trebuchet MS" panose="020B0603020202020204" pitchFamily="34" charset="0"/>
                        <a:ea typeface="Calibri" panose="020F0502020204030204" pitchFamily="34" charset="0"/>
                        <a:cs typeface="Segoe UI" pitchFamily="34" charset="0"/>
                      </a:endParaRPr>
                    </a:p>
                  </a:txBody>
                  <a:tcPr marL="68580" marR="68580" marT="0" marB="0"/>
                </a:tc>
                <a:tc>
                  <a:txBody>
                    <a:bodyPr/>
                    <a:lstStyle/>
                    <a:p>
                      <a:pPr algn="ctr">
                        <a:lnSpc>
                          <a:spcPct val="150000"/>
                        </a:lnSpc>
                        <a:spcBef>
                          <a:spcPts val="600"/>
                        </a:spcBef>
                        <a:spcAft>
                          <a:spcPts val="1200"/>
                        </a:spcAft>
                      </a:pPr>
                      <a:r>
                        <a:rPr lang="en-ID" sz="1600" b="1" dirty="0">
                          <a:solidFill>
                            <a:schemeClr val="tx1"/>
                          </a:solidFill>
                          <a:effectLst/>
                          <a:latin typeface="Trebuchet MS" panose="020B0603020202020204" pitchFamily="34" charset="0"/>
                          <a:ea typeface="Calibri" panose="020F0502020204030204" pitchFamily="34" charset="0"/>
                          <a:cs typeface="Segoe UI" pitchFamily="34" charset="0"/>
                        </a:rPr>
                        <a:t>35</a:t>
                      </a:r>
                    </a:p>
                  </a:txBody>
                  <a:tcPr marL="68580" marR="68580" marT="0" marB="0"/>
                </a:tc>
                <a:extLst>
                  <a:ext uri="{0D108BD9-81ED-4DB2-BD59-A6C34878D82A}">
                    <a16:rowId xmlns:a16="http://schemas.microsoft.com/office/drawing/2014/main" val="87602410"/>
                  </a:ext>
                </a:extLst>
              </a:tr>
            </a:tbl>
          </a:graphicData>
        </a:graphic>
      </p:graphicFrame>
      <p:sp>
        <p:nvSpPr>
          <p:cNvPr id="25" name="Slide Number Placeholder 1">
            <a:extLst>
              <a:ext uri="{FF2B5EF4-FFF2-40B4-BE49-F238E27FC236}">
                <a16:creationId xmlns:a16="http://schemas.microsoft.com/office/drawing/2014/main" id="{97F9923B-B0F5-4940-9F49-2A3E4B603645}"/>
              </a:ext>
            </a:extLst>
          </p:cNvPr>
          <p:cNvSpPr txBox="1">
            <a:spLocks/>
          </p:cNvSpPr>
          <p:nvPr/>
        </p:nvSpPr>
        <p:spPr>
          <a:xfrm>
            <a:off x="11786185" y="6467186"/>
            <a:ext cx="405815" cy="390814"/>
          </a:xfrm>
          <a:prstGeom prst="rect">
            <a:avLst/>
          </a:prstGeom>
          <a:solidFill>
            <a:schemeClr val="tx1"/>
          </a:solidFill>
        </p:spPr>
        <p:txBody>
          <a:bodyPr vert="horz" lIns="91440" tIns="45720" rIns="91440" bIns="45720" rtlCol="0" anchor="ctr"/>
          <a:lstStyle>
            <a:defPPr>
              <a:defRPr lang="id-ID"/>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5FC1EC9-6E87-4C14-88BA-50E4553031E4}" type="slidenum">
              <a:rPr lang="id-ID" sz="1600" smtClean="0">
                <a:solidFill>
                  <a:schemeClr val="bg1"/>
                </a:solidFill>
                <a:latin typeface="Trebuchet MS" panose="020B0603020202020204" pitchFamily="34" charset="0"/>
              </a:rPr>
              <a:pPr algn="ctr"/>
              <a:t>2</a:t>
            </a:fld>
            <a:endParaRPr lang="id-ID" sz="1600" dirty="0">
              <a:solidFill>
                <a:schemeClr val="bg1"/>
              </a:solidFill>
              <a:latin typeface="Trebuchet MS" panose="020B0603020202020204" pitchFamily="34" charset="0"/>
            </a:endParaRPr>
          </a:p>
        </p:txBody>
      </p:sp>
      <p:sp>
        <p:nvSpPr>
          <p:cNvPr id="13" name="Rounded Rectangle 14">
            <a:extLst>
              <a:ext uri="{FF2B5EF4-FFF2-40B4-BE49-F238E27FC236}">
                <a16:creationId xmlns:a16="http://schemas.microsoft.com/office/drawing/2014/main" id="{E34F6295-4A39-43A6-8081-440C28A166B1}"/>
              </a:ext>
            </a:extLst>
          </p:cNvPr>
          <p:cNvSpPr/>
          <p:nvPr/>
        </p:nvSpPr>
        <p:spPr>
          <a:xfrm>
            <a:off x="0" y="3136400"/>
            <a:ext cx="2113222"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solidFill>
                  <a:schemeClr val="bg1"/>
                </a:solidFill>
                <a:latin typeface="Trebuchet MS" panose="020B0603020202020204" pitchFamily="34" charset="0"/>
              </a:rPr>
              <a:t>DAFTAR ISI</a:t>
            </a:r>
            <a:endParaRPr lang="en-US" sz="2400" dirty="0">
              <a:latin typeface="Trebuchet MS" panose="020B0603020202020204" pitchFamily="34" charset="0"/>
            </a:endParaRPr>
          </a:p>
        </p:txBody>
      </p:sp>
      <p:grpSp>
        <p:nvGrpSpPr>
          <p:cNvPr id="14" name="Group 13">
            <a:extLst>
              <a:ext uri="{FF2B5EF4-FFF2-40B4-BE49-F238E27FC236}">
                <a16:creationId xmlns:a16="http://schemas.microsoft.com/office/drawing/2014/main" id="{FA16D25E-4714-428A-ABD7-2FB9AF8AA745}"/>
              </a:ext>
            </a:extLst>
          </p:cNvPr>
          <p:cNvGrpSpPr/>
          <p:nvPr/>
        </p:nvGrpSpPr>
        <p:grpSpPr>
          <a:xfrm>
            <a:off x="9637295" y="6467186"/>
            <a:ext cx="2060730" cy="326269"/>
            <a:chOff x="5625022" y="4888117"/>
            <a:chExt cx="4039599" cy="651097"/>
          </a:xfrm>
        </p:grpSpPr>
        <p:pic>
          <p:nvPicPr>
            <p:cNvPr id="15" name="image2.png">
              <a:extLst>
                <a:ext uri="{FF2B5EF4-FFF2-40B4-BE49-F238E27FC236}">
                  <a16:creationId xmlns:a16="http://schemas.microsoft.com/office/drawing/2014/main" id="{0A1C52C7-025E-4E57-86C5-CEF5F9EDEF69}"/>
                </a:ext>
              </a:extLst>
            </p:cNvPr>
            <p:cNvPicPr/>
            <p:nvPr/>
          </p:nvPicPr>
          <p:blipFill>
            <a:blip r:embed="rId3"/>
            <a:stretch>
              <a:fillRect/>
            </a:stretch>
          </p:blipFill>
          <p:spPr>
            <a:xfrm>
              <a:off x="6249908" y="4986318"/>
              <a:ext cx="3414713" cy="49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image6.png">
              <a:extLst>
                <a:ext uri="{FF2B5EF4-FFF2-40B4-BE49-F238E27FC236}">
                  <a16:creationId xmlns:a16="http://schemas.microsoft.com/office/drawing/2014/main" id="{41AE3E90-F8F6-4480-9A2C-8CCADE962608}"/>
                </a:ext>
              </a:extLst>
            </p:cNvPr>
            <p:cNvPicPr/>
            <p:nvPr/>
          </p:nvPicPr>
          <p:blipFill>
            <a:blip r:embed="rId4"/>
            <a:stretch>
              <a:fillRect/>
            </a:stretch>
          </p:blipFill>
          <p:spPr>
            <a:xfrm>
              <a:off x="5625022" y="4888117"/>
              <a:ext cx="585987" cy="6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Tree>
    <p:extLst>
      <p:ext uri="{BB962C8B-B14F-4D97-AF65-F5344CB8AC3E}">
        <p14:creationId xmlns:p14="http://schemas.microsoft.com/office/powerpoint/2010/main" val="2411909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F3F73DA-3A66-4FDE-A142-7A2049DA28F2}"/>
              </a:ext>
            </a:extLst>
          </p:cNvPr>
          <p:cNvSpPr>
            <a:spLocks noGrp="1"/>
          </p:cNvSpPr>
          <p:nvPr>
            <p:ph sz="half" idx="1"/>
          </p:nvPr>
        </p:nvSpPr>
        <p:spPr>
          <a:xfrm>
            <a:off x="782468" y="706190"/>
            <a:ext cx="5111016" cy="5903247"/>
          </a:xfrm>
        </p:spPr>
        <p:txBody>
          <a:bodyPr>
            <a:noAutofit/>
          </a:bodyPr>
          <a:lstStyle/>
          <a:p>
            <a:pPr marL="273050" indent="-273050" algn="just">
              <a:lnSpc>
                <a:spcPct val="100000"/>
              </a:lnSpc>
              <a:spcBef>
                <a:spcPts val="0"/>
              </a:spcBef>
              <a:spcAft>
                <a:spcPts val="600"/>
              </a:spcAft>
              <a:buNone/>
            </a:pPr>
            <a:r>
              <a:rPr lang="en-ID" sz="1200" b="1" dirty="0" err="1">
                <a:latin typeface="Trebuchet MS" panose="020B0603020202020204" pitchFamily="34" charset="0"/>
              </a:rPr>
              <a:t>Ekspos</a:t>
            </a:r>
            <a:r>
              <a:rPr lang="en-ID" sz="1200" b="1" dirty="0">
                <a:latin typeface="Trebuchet MS" panose="020B0603020202020204" pitchFamily="34" charset="0"/>
              </a:rPr>
              <a:t> </a:t>
            </a:r>
            <a:r>
              <a:rPr lang="en-ID" sz="1200" b="1" dirty="0" err="1">
                <a:latin typeface="Trebuchet MS" panose="020B0603020202020204" pitchFamily="34" charset="0"/>
              </a:rPr>
              <a:t>Masalah</a:t>
            </a:r>
            <a:r>
              <a:rPr lang="en-ID" sz="1200" b="1" dirty="0">
                <a:latin typeface="Trebuchet MS" panose="020B0603020202020204" pitchFamily="34" charset="0"/>
              </a:rPr>
              <a:t>: </a:t>
            </a:r>
            <a:r>
              <a:rPr lang="en-ID" sz="1200" dirty="0" err="1">
                <a:latin typeface="Trebuchet MS" panose="020B0603020202020204" pitchFamily="34" charset="0"/>
              </a:rPr>
              <a:t>Gambaran</a:t>
            </a:r>
            <a:r>
              <a:rPr lang="en-ID" sz="1200" dirty="0">
                <a:latin typeface="Trebuchet MS" panose="020B0603020202020204" pitchFamily="34" charset="0"/>
              </a:rPr>
              <a:t> </a:t>
            </a:r>
            <a:r>
              <a:rPr lang="en-ID" sz="1200" dirty="0" err="1">
                <a:latin typeface="Trebuchet MS" panose="020B0603020202020204" pitchFamily="34" charset="0"/>
              </a:rPr>
              <a:t>singkat</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diberitakan</a:t>
            </a:r>
            <a:r>
              <a:rPr lang="en-ID" sz="1200" dirty="0">
                <a:latin typeface="Trebuchet MS" panose="020B0603020202020204" pitchFamily="34" charset="0"/>
              </a:rPr>
              <a:t> oleh media </a:t>
            </a:r>
            <a:r>
              <a:rPr lang="en-ID" sz="1200" dirty="0" err="1">
                <a:latin typeface="Trebuchet MS" panose="020B0603020202020204" pitchFamily="34" charset="0"/>
              </a:rPr>
              <a:t>massa</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Ekspos</a:t>
            </a:r>
            <a:r>
              <a:rPr lang="en-ID" sz="1200" b="1" dirty="0">
                <a:latin typeface="Trebuchet MS" panose="020B0603020202020204" pitchFamily="34" charset="0"/>
              </a:rPr>
              <a:t> </a:t>
            </a:r>
            <a:r>
              <a:rPr lang="en-ID" sz="1200" b="1" dirty="0" err="1">
                <a:latin typeface="Trebuchet MS" panose="020B0603020202020204" pitchFamily="34" charset="0"/>
              </a:rPr>
              <a:t>Masalah</a:t>
            </a:r>
            <a:r>
              <a:rPr lang="en-ID" sz="1200" b="1" dirty="0">
                <a:latin typeface="Trebuchet MS" panose="020B0603020202020204" pitchFamily="34" charset="0"/>
              </a:rPr>
              <a:t> </a:t>
            </a:r>
            <a:r>
              <a:rPr lang="en-ID" sz="1200" b="1" dirty="0" err="1">
                <a:latin typeface="Trebuchet MS" panose="020B0603020202020204" pitchFamily="34" charset="0"/>
              </a:rPr>
              <a:t>Eksternal</a:t>
            </a:r>
            <a:r>
              <a:rPr lang="en-ID" sz="1200" b="1" dirty="0">
                <a:latin typeface="Trebuchet MS" panose="020B0603020202020204" pitchFamily="34" charset="0"/>
              </a:rPr>
              <a:t> </a:t>
            </a:r>
            <a:r>
              <a:rPr lang="en-ID" sz="1200" b="1" dirty="0" err="1">
                <a:latin typeface="Trebuchet MS" panose="020B0603020202020204" pitchFamily="34" charset="0"/>
              </a:rPr>
              <a:t>Pemda</a:t>
            </a:r>
            <a:r>
              <a:rPr lang="en-ID" sz="1200" b="1"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yang </a:t>
            </a:r>
            <a:r>
              <a:rPr lang="en-ID" sz="1200" dirty="0" err="1">
                <a:latin typeface="Trebuchet MS" panose="020B0603020202020204" pitchFamily="34" charset="0"/>
              </a:rPr>
              <a:t>terkait</a:t>
            </a:r>
            <a:r>
              <a:rPr lang="en-ID" sz="1200" dirty="0">
                <a:latin typeface="Trebuchet MS" panose="020B0603020202020204" pitchFamily="34" charset="0"/>
              </a:rPr>
              <a:t> </a:t>
            </a:r>
            <a:r>
              <a:rPr lang="en-ID" sz="1200" dirty="0" err="1">
                <a:latin typeface="Trebuchet MS" panose="020B0603020202020204" pitchFamily="34" charset="0"/>
              </a:rPr>
              <a:t>tugas</a:t>
            </a:r>
            <a:r>
              <a:rPr lang="en-ID" sz="1200" dirty="0">
                <a:latin typeface="Trebuchet MS" panose="020B0603020202020204" pitchFamily="34" charset="0"/>
              </a:rPr>
              <a:t> dan </a:t>
            </a:r>
            <a:r>
              <a:rPr lang="en-ID" sz="1200" dirty="0" err="1">
                <a:latin typeface="Trebuchet MS" panose="020B0603020202020204" pitchFamily="34" charset="0"/>
              </a:rPr>
              <a:t>fungsi</a:t>
            </a:r>
            <a:r>
              <a:rPr lang="en-ID" sz="1200" dirty="0">
                <a:latin typeface="Trebuchet MS" panose="020B0603020202020204" pitchFamily="34" charset="0"/>
              </a:rPr>
              <a:t> </a:t>
            </a:r>
            <a:r>
              <a:rPr lang="en-ID" sz="1200" dirty="0" err="1">
                <a:latin typeface="Trebuchet MS" panose="020B0603020202020204" pitchFamily="34" charset="0"/>
              </a:rPr>
              <a:t>Pemko</a:t>
            </a:r>
            <a:r>
              <a:rPr lang="en-ID" sz="1200" dirty="0">
                <a:latin typeface="Trebuchet MS" panose="020B0603020202020204" pitchFamily="34" charset="0"/>
              </a:rPr>
              <a:t> </a:t>
            </a:r>
            <a:r>
              <a:rPr lang="en-ID" sz="1200" dirty="0" err="1">
                <a:latin typeface="Trebuchet MS" panose="020B0603020202020204" pitchFamily="34" charset="0"/>
              </a:rPr>
              <a:t>Pekanbaru</a:t>
            </a:r>
            <a:r>
              <a:rPr lang="en-ID" sz="1200" dirty="0">
                <a:latin typeface="Trebuchet MS" panose="020B0603020202020204" pitchFamily="34" charset="0"/>
              </a:rPr>
              <a:t>.</a:t>
            </a:r>
            <a:endParaRPr lang="en-ID" sz="1200" b="1" dirty="0">
              <a:latin typeface="Trebuchet MS" panose="020B0603020202020204" pitchFamily="34" charset="0"/>
            </a:endParaRPr>
          </a:p>
          <a:p>
            <a:pPr marL="574675" indent="-273050" algn="just">
              <a:lnSpc>
                <a:spcPct val="100000"/>
              </a:lnSpc>
              <a:spcBef>
                <a:spcPts val="0"/>
              </a:spcBef>
              <a:spcAft>
                <a:spcPts val="600"/>
              </a:spcAft>
              <a:buNone/>
            </a:pPr>
            <a:r>
              <a:rPr lang="en-ID" sz="1200" b="1" dirty="0" err="1">
                <a:latin typeface="Trebuchet MS" panose="020B0603020202020204" pitchFamily="34" charset="0"/>
              </a:rPr>
              <a:t>Ekspos</a:t>
            </a:r>
            <a:r>
              <a:rPr lang="en-ID" sz="1200" b="1" dirty="0">
                <a:latin typeface="Trebuchet MS" panose="020B0603020202020204" pitchFamily="34" charset="0"/>
              </a:rPr>
              <a:t> </a:t>
            </a:r>
            <a:r>
              <a:rPr lang="en-ID" sz="1200" b="1" dirty="0" err="1">
                <a:latin typeface="Trebuchet MS" panose="020B0603020202020204" pitchFamily="34" charset="0"/>
              </a:rPr>
              <a:t>Masalah</a:t>
            </a:r>
            <a:r>
              <a:rPr lang="en-ID" sz="1200" b="1" dirty="0">
                <a:latin typeface="Trebuchet MS" panose="020B0603020202020204" pitchFamily="34" charset="0"/>
              </a:rPr>
              <a:t> Internal </a:t>
            </a:r>
            <a:r>
              <a:rPr lang="en-ID" sz="1200" b="1" dirty="0" err="1">
                <a:latin typeface="Trebuchet MS" panose="020B0603020202020204" pitchFamily="34" charset="0"/>
              </a:rPr>
              <a:t>Pemda</a:t>
            </a:r>
            <a:r>
              <a:rPr lang="en-ID" sz="1200" b="1"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yang </a:t>
            </a:r>
            <a:r>
              <a:rPr lang="en-ID" sz="1200" dirty="0" err="1">
                <a:latin typeface="Trebuchet MS" panose="020B0603020202020204" pitchFamily="34" charset="0"/>
              </a:rPr>
              <a:t>tidak</a:t>
            </a:r>
            <a:r>
              <a:rPr lang="en-ID" sz="1200" dirty="0">
                <a:latin typeface="Trebuchet MS" panose="020B0603020202020204" pitchFamily="34" charset="0"/>
              </a:rPr>
              <a:t> </a:t>
            </a:r>
            <a:r>
              <a:rPr lang="en-ID" sz="1200" dirty="0" err="1">
                <a:latin typeface="Trebuchet MS" panose="020B0603020202020204" pitchFamily="34" charset="0"/>
              </a:rPr>
              <a:t>terkait</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tugas</a:t>
            </a:r>
            <a:r>
              <a:rPr lang="en-ID" sz="1200" dirty="0">
                <a:latin typeface="Trebuchet MS" panose="020B0603020202020204" pitchFamily="34" charset="0"/>
              </a:rPr>
              <a:t> dan </a:t>
            </a:r>
            <a:r>
              <a:rPr lang="en-ID" sz="1200" dirty="0" err="1">
                <a:latin typeface="Trebuchet MS" panose="020B0603020202020204" pitchFamily="34" charset="0"/>
              </a:rPr>
              <a:t>fungsi</a:t>
            </a:r>
            <a:r>
              <a:rPr lang="en-ID" sz="1200" dirty="0">
                <a:latin typeface="Trebuchet MS" panose="020B0603020202020204" pitchFamily="34" charset="0"/>
              </a:rPr>
              <a:t> </a:t>
            </a:r>
            <a:r>
              <a:rPr lang="en-ID" sz="1200" dirty="0" err="1">
                <a:latin typeface="Trebuchet MS" panose="020B0603020202020204" pitchFamily="34" charset="0"/>
              </a:rPr>
              <a:t>Pemko</a:t>
            </a:r>
            <a:r>
              <a:rPr lang="en-ID" sz="1200" dirty="0">
                <a:latin typeface="Trebuchet MS" panose="020B0603020202020204" pitchFamily="34" charset="0"/>
              </a:rPr>
              <a:t> </a:t>
            </a:r>
            <a:r>
              <a:rPr lang="en-ID" sz="1200" dirty="0" err="1">
                <a:latin typeface="Trebuchet MS" panose="020B0603020202020204" pitchFamily="34" charset="0"/>
              </a:rPr>
              <a:t>Pekanbaru</a:t>
            </a:r>
            <a:r>
              <a:rPr lang="en-ID" sz="1200" dirty="0">
                <a:latin typeface="Trebuchet MS" panose="020B0603020202020204" pitchFamily="34" charset="0"/>
              </a:rPr>
              <a:t>.</a:t>
            </a:r>
          </a:p>
          <a:p>
            <a:pPr marL="273050" indent="-273050" algn="just">
              <a:lnSpc>
                <a:spcPct val="100000"/>
              </a:lnSpc>
              <a:spcBef>
                <a:spcPts val="0"/>
              </a:spcBef>
              <a:spcAft>
                <a:spcPts val="600"/>
              </a:spcAft>
              <a:buNone/>
            </a:pPr>
            <a:r>
              <a:rPr lang="sv-SE" sz="1200" b="1" dirty="0">
                <a:latin typeface="Trebuchet MS" panose="020B0603020202020204" pitchFamily="34" charset="0"/>
              </a:rPr>
              <a:t>Influencers: </a:t>
            </a:r>
            <a:r>
              <a:rPr lang="sv-SE" sz="1200" dirty="0">
                <a:latin typeface="Trebuchet MS" panose="020B0603020202020204" pitchFamily="34" charset="0"/>
              </a:rPr>
              <a:t>Daftar narasumber berita atau orang yang pernyataannya dikutip dalam berita di topik “Kota Pekanbaru”.</a:t>
            </a:r>
          </a:p>
          <a:p>
            <a:pPr marL="273050" indent="-273050" algn="just">
              <a:lnSpc>
                <a:spcPct val="100000"/>
              </a:lnSpc>
              <a:spcBef>
                <a:spcPts val="0"/>
              </a:spcBef>
              <a:spcAft>
                <a:spcPts val="600"/>
              </a:spcAft>
              <a:buNone/>
            </a:pPr>
            <a:r>
              <a:rPr lang="en-ID" sz="1200" b="1" dirty="0">
                <a:latin typeface="Trebuchet MS" panose="020B0603020202020204" pitchFamily="34" charset="0"/>
              </a:rPr>
              <a:t>Media Share: </a:t>
            </a:r>
            <a:r>
              <a:rPr lang="en-ID" sz="1200" dirty="0">
                <a:latin typeface="Trebuchet MS" panose="020B0603020202020204" pitchFamily="34" charset="0"/>
              </a:rPr>
              <a:t>Daftar media </a:t>
            </a:r>
            <a:r>
              <a:rPr lang="en-ID" sz="1200" dirty="0" err="1">
                <a:latin typeface="Trebuchet MS" panose="020B0603020202020204" pitchFamily="34" charset="0"/>
              </a:rPr>
              <a:t>massa</a:t>
            </a:r>
            <a:r>
              <a:rPr lang="en-ID" sz="1200" dirty="0">
                <a:latin typeface="Trebuchet MS" panose="020B0603020202020204" pitchFamily="34" charset="0"/>
              </a:rPr>
              <a:t> </a:t>
            </a:r>
            <a:r>
              <a:rPr lang="en-ID" sz="1200" dirty="0" err="1">
                <a:latin typeface="Trebuchet MS" panose="020B0603020202020204" pitchFamily="34" charset="0"/>
              </a:rPr>
              <a:t>beserta</a:t>
            </a:r>
            <a:r>
              <a:rPr lang="en-ID" sz="1200" dirty="0">
                <a:latin typeface="Trebuchet MS" panose="020B0603020202020204" pitchFamily="34" charset="0"/>
              </a:rPr>
              <a:t> </a:t>
            </a:r>
            <a:r>
              <a:rPr lang="en-ID" sz="1200" dirty="0" err="1">
                <a:latin typeface="Trebuchet MS" panose="020B0603020202020204" pitchFamily="34" charset="0"/>
              </a:rPr>
              <a:t>ekspos</a:t>
            </a:r>
            <a:r>
              <a:rPr lang="en-ID" sz="1200" dirty="0">
                <a:latin typeface="Trebuchet MS" panose="020B0603020202020204" pitchFamily="34" charset="0"/>
              </a:rPr>
              <a:t> </a:t>
            </a:r>
            <a:r>
              <a:rPr lang="en-ID" sz="1200" dirty="0" err="1">
                <a:latin typeface="Trebuchet MS" panose="020B0603020202020204" pitchFamily="34" charset="0"/>
              </a:rPr>
              <a:t>pemberitaan</a:t>
            </a:r>
            <a:r>
              <a:rPr lang="en-ID" sz="1200" dirty="0">
                <a:latin typeface="Trebuchet MS" panose="020B0603020202020204" pitchFamily="34" charset="0"/>
              </a:rPr>
              <a:t> yang </a:t>
            </a:r>
            <a:r>
              <a:rPr lang="en-ID" sz="1200" dirty="0" err="1">
                <a:latin typeface="Trebuchet MS" panose="020B0603020202020204" pitchFamily="34" charset="0"/>
              </a:rPr>
              <a:t>termasuk</a:t>
            </a:r>
            <a:r>
              <a:rPr lang="en-ID" sz="1200" dirty="0">
                <a:latin typeface="Trebuchet MS" panose="020B0603020202020204" pitchFamily="34" charset="0"/>
              </a:rPr>
              <a:t> </a:t>
            </a:r>
            <a:r>
              <a:rPr lang="en-ID" sz="1200" dirty="0" err="1">
                <a:latin typeface="Trebuchet MS" panose="020B0603020202020204" pitchFamily="34" charset="0"/>
              </a:rPr>
              <a:t>dalam</a:t>
            </a:r>
            <a:r>
              <a:rPr lang="en-ID" sz="1200" dirty="0">
                <a:latin typeface="Trebuchet MS" panose="020B0603020202020204" pitchFamily="34" charset="0"/>
              </a:rPr>
              <a:t> </a:t>
            </a:r>
            <a:r>
              <a:rPr lang="en-ID" sz="1200" dirty="0" err="1">
                <a:latin typeface="Trebuchet MS" panose="020B0603020202020204" pitchFamily="34" charset="0"/>
              </a:rPr>
              <a:t>topik</a:t>
            </a:r>
            <a:r>
              <a:rPr lang="en-ID" sz="1200" dirty="0">
                <a:latin typeface="Trebuchet MS" panose="020B0603020202020204" pitchFamily="34" charset="0"/>
              </a:rPr>
              <a:t> “Kota </a:t>
            </a:r>
            <a:r>
              <a:rPr lang="en-ID" sz="1200" dirty="0" err="1">
                <a:latin typeface="Trebuchet MS" panose="020B0603020202020204" pitchFamily="34" charset="0"/>
              </a:rPr>
              <a:t>Pekanbaru</a:t>
            </a:r>
            <a:r>
              <a:rPr lang="en-ID" sz="1200" dirty="0">
                <a:latin typeface="Trebuchet MS" panose="020B0603020202020204" pitchFamily="34" charset="0"/>
              </a:rPr>
              <a:t>”.</a:t>
            </a:r>
          </a:p>
          <a:p>
            <a:pPr marL="273050" indent="-273050" algn="just">
              <a:lnSpc>
                <a:spcPct val="100000"/>
              </a:lnSpc>
              <a:spcBef>
                <a:spcPts val="0"/>
              </a:spcBef>
              <a:spcAft>
                <a:spcPts val="600"/>
              </a:spcAft>
              <a:buNone/>
            </a:pPr>
            <a:r>
              <a:rPr lang="en-ID" sz="1200" b="1" dirty="0" err="1">
                <a:latin typeface="Trebuchet MS" panose="020B0603020202020204" pitchFamily="34" charset="0"/>
              </a:rPr>
              <a:t>Peristiwa</a:t>
            </a:r>
            <a:r>
              <a:rPr lang="en-ID" sz="1200" b="1" dirty="0">
                <a:latin typeface="Trebuchet MS" panose="020B0603020202020204" pitchFamily="34" charset="0"/>
              </a:rPr>
              <a:t>: </a:t>
            </a:r>
            <a:r>
              <a:rPr lang="en-ID" sz="1200" dirty="0" err="1">
                <a:latin typeface="Trebuchet MS" panose="020B0603020202020204" pitchFamily="34" charset="0"/>
              </a:rPr>
              <a:t>Kejadian</a:t>
            </a:r>
            <a:r>
              <a:rPr lang="en-ID" sz="1200" dirty="0">
                <a:latin typeface="Trebuchet MS" panose="020B0603020202020204" pitchFamily="34" charset="0"/>
              </a:rPr>
              <a:t> yang </a:t>
            </a:r>
            <a:r>
              <a:rPr lang="en-ID" sz="1200" dirty="0" err="1">
                <a:latin typeface="Trebuchet MS" panose="020B0603020202020204" pitchFamily="34" charset="0"/>
              </a:rPr>
              <a:t>dibahas</a:t>
            </a:r>
            <a:r>
              <a:rPr lang="en-ID" sz="1200" dirty="0">
                <a:latin typeface="Trebuchet MS" panose="020B0603020202020204" pitchFamily="34" charset="0"/>
              </a:rPr>
              <a:t> </a:t>
            </a:r>
            <a:r>
              <a:rPr lang="en-ID" sz="1200" dirty="0" err="1">
                <a:latin typeface="Trebuchet MS" panose="020B0603020202020204" pitchFamily="34" charset="0"/>
              </a:rPr>
              <a:t>dalam</a:t>
            </a:r>
            <a:r>
              <a:rPr lang="en-ID" sz="1200" dirty="0">
                <a:latin typeface="Trebuchet MS" panose="020B0603020202020204" pitchFamily="34" charset="0"/>
              </a:rPr>
              <a:t> </a:t>
            </a:r>
            <a:r>
              <a:rPr lang="en-ID" sz="1200" dirty="0" err="1">
                <a:latin typeface="Trebuchet MS" panose="020B0603020202020204" pitchFamily="34" charset="0"/>
              </a:rPr>
              <a:t>satu</a:t>
            </a:r>
            <a:r>
              <a:rPr lang="en-ID" sz="1200" dirty="0">
                <a:latin typeface="Trebuchet MS" panose="020B0603020202020204" pitchFamily="34" charset="0"/>
              </a:rPr>
              <a:t> </a:t>
            </a:r>
            <a:r>
              <a:rPr lang="en-ID" sz="1200" dirty="0" err="1">
                <a:latin typeface="Trebuchet MS" panose="020B0603020202020204" pitchFamily="34" charset="0"/>
              </a:rPr>
              <a:t>atau</a:t>
            </a:r>
            <a:r>
              <a:rPr lang="en-ID" sz="1200" dirty="0">
                <a:latin typeface="Trebuchet MS" panose="020B0603020202020204" pitchFamily="34" charset="0"/>
              </a:rPr>
              <a:t> </a:t>
            </a:r>
            <a:r>
              <a:rPr lang="en-ID" sz="1200" dirty="0" err="1">
                <a:latin typeface="Trebuchet MS" panose="020B0603020202020204" pitchFamily="34" charset="0"/>
              </a:rPr>
              <a:t>lebih</a:t>
            </a:r>
            <a:r>
              <a:rPr lang="en-ID" sz="1200" dirty="0">
                <a:latin typeface="Trebuchet MS" panose="020B0603020202020204" pitchFamily="34" charset="0"/>
              </a:rPr>
              <a:t> </a:t>
            </a:r>
            <a:r>
              <a:rPr lang="en-ID" sz="1200" dirty="0" err="1">
                <a:latin typeface="Trebuchet MS" panose="020B0603020202020204" pitchFamily="34" charset="0"/>
              </a:rPr>
              <a:t>berita</a:t>
            </a:r>
            <a:r>
              <a:rPr lang="en-ID" sz="1200" dirty="0">
                <a:latin typeface="Trebuchet MS" panose="020B0603020202020204" pitchFamily="34" charset="0"/>
              </a:rPr>
              <a:t> </a:t>
            </a:r>
            <a:r>
              <a:rPr lang="en-ID" sz="1200" dirty="0" err="1">
                <a:latin typeface="Trebuchet MS" panose="020B0603020202020204" pitchFamily="34" charset="0"/>
              </a:rPr>
              <a:t>dalam</a:t>
            </a:r>
            <a:r>
              <a:rPr lang="en-ID" sz="1200" dirty="0">
                <a:latin typeface="Trebuchet MS" panose="020B0603020202020204" pitchFamily="34" charset="0"/>
              </a:rPr>
              <a:t> </a:t>
            </a:r>
            <a:r>
              <a:rPr lang="en-ID" sz="1200" dirty="0" err="1">
                <a:latin typeface="Trebuchet MS" panose="020B0603020202020204" pitchFamily="34" charset="0"/>
              </a:rPr>
              <a:t>topik</a:t>
            </a:r>
            <a:r>
              <a:rPr lang="en-ID" sz="1200" dirty="0">
                <a:latin typeface="Trebuchet MS" panose="020B0603020202020204" pitchFamily="34" charset="0"/>
              </a:rPr>
              <a:t> yang </a:t>
            </a:r>
            <a:r>
              <a:rPr lang="en-ID" sz="1200" dirty="0" err="1">
                <a:latin typeface="Trebuchet MS" panose="020B0603020202020204" pitchFamily="34" charset="0"/>
              </a:rPr>
              <a:t>sama</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Peristiwa</a:t>
            </a:r>
            <a:r>
              <a:rPr lang="en-ID" sz="1200" b="1" dirty="0">
                <a:latin typeface="Trebuchet MS" panose="020B0603020202020204" pitchFamily="34" charset="0"/>
              </a:rPr>
              <a:t> Daerah</a:t>
            </a:r>
            <a:r>
              <a:rPr lang="en-ID" sz="1200" dirty="0">
                <a:latin typeface="Trebuchet MS" panose="020B0603020202020204" pitchFamily="34" charset="0"/>
              </a:rPr>
              <a:t>: </a:t>
            </a:r>
            <a:r>
              <a:rPr lang="en-ID" sz="1200" dirty="0" err="1">
                <a:latin typeface="Trebuchet MS" panose="020B0603020202020204" pitchFamily="34" charset="0"/>
              </a:rPr>
              <a:t>Peristiwa</a:t>
            </a:r>
            <a:r>
              <a:rPr lang="en-ID" sz="1200" dirty="0">
                <a:latin typeface="Trebuchet MS" panose="020B0603020202020204" pitchFamily="34" charset="0"/>
              </a:rPr>
              <a:t> </a:t>
            </a:r>
            <a:r>
              <a:rPr lang="en-ID" sz="1200" dirty="0" err="1">
                <a:latin typeface="Trebuchet MS" panose="020B0603020202020204" pitchFamily="34" charset="0"/>
              </a:rPr>
              <a:t>dalam</a:t>
            </a:r>
            <a:r>
              <a:rPr lang="en-ID" sz="1200" dirty="0">
                <a:latin typeface="Trebuchet MS" panose="020B0603020202020204" pitchFamily="34" charset="0"/>
              </a:rPr>
              <a:t> </a:t>
            </a:r>
            <a:r>
              <a:rPr lang="en-ID" sz="1200" dirty="0" err="1">
                <a:latin typeface="Trebuchet MS" panose="020B0603020202020204" pitchFamily="34" charset="0"/>
              </a:rPr>
              <a:t>topik</a:t>
            </a:r>
            <a:r>
              <a:rPr lang="en-ID" sz="1200" dirty="0">
                <a:latin typeface="Trebuchet MS" panose="020B0603020202020204" pitchFamily="34" charset="0"/>
              </a:rPr>
              <a:t>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tugas</a:t>
            </a:r>
            <a:r>
              <a:rPr lang="en-ID" sz="1200" dirty="0">
                <a:latin typeface="Trebuchet MS" panose="020B0603020202020204" pitchFamily="34" charset="0"/>
              </a:rPr>
              <a:t> dan </a:t>
            </a:r>
            <a:r>
              <a:rPr lang="en-ID" sz="1200" dirty="0" err="1">
                <a:latin typeface="Trebuchet MS" panose="020B0603020202020204" pitchFamily="34" charset="0"/>
              </a:rPr>
              <a:t>fungsi</a:t>
            </a:r>
            <a:r>
              <a:rPr lang="en-ID" sz="1200" dirty="0">
                <a:latin typeface="Trebuchet MS" panose="020B0603020202020204" pitchFamily="34" charset="0"/>
              </a:rPr>
              <a:t> </a:t>
            </a:r>
            <a:r>
              <a:rPr lang="en-ID" sz="1200" dirty="0" err="1">
                <a:latin typeface="Trebuchet MS" panose="020B0603020202020204" pitchFamily="34" charset="0"/>
              </a:rPr>
              <a:t>Wali</a:t>
            </a:r>
            <a:r>
              <a:rPr lang="en-ID" sz="1200" dirty="0">
                <a:latin typeface="Trebuchet MS" panose="020B0603020202020204" pitchFamily="34" charset="0"/>
              </a:rPr>
              <a:t> Kota, Wakil </a:t>
            </a:r>
            <a:r>
              <a:rPr lang="en-ID" sz="1200" dirty="0" err="1">
                <a:latin typeface="Trebuchet MS" panose="020B0603020202020204" pitchFamily="34" charset="0"/>
              </a:rPr>
              <a:t>Wali</a:t>
            </a:r>
            <a:r>
              <a:rPr lang="en-ID" sz="1200" dirty="0">
                <a:latin typeface="Trebuchet MS" panose="020B0603020202020204" pitchFamily="34" charset="0"/>
              </a:rPr>
              <a:t> Kota, </a:t>
            </a:r>
            <a:r>
              <a:rPr lang="en-ID" sz="1200" dirty="0" err="1">
                <a:latin typeface="Trebuchet MS" panose="020B0603020202020204" pitchFamily="34" charset="0"/>
              </a:rPr>
              <a:t>atau</a:t>
            </a:r>
            <a:r>
              <a:rPr lang="en-ID" sz="1200" dirty="0">
                <a:latin typeface="Trebuchet MS" panose="020B0603020202020204" pitchFamily="34" charset="0"/>
              </a:rPr>
              <a:t> OPD.</a:t>
            </a:r>
          </a:p>
          <a:p>
            <a:pPr marL="574675" indent="-273050" algn="just">
              <a:lnSpc>
                <a:spcPct val="100000"/>
              </a:lnSpc>
              <a:spcBef>
                <a:spcPts val="0"/>
              </a:spcBef>
              <a:spcAft>
                <a:spcPts val="600"/>
              </a:spcAft>
              <a:buNone/>
            </a:pPr>
            <a:r>
              <a:rPr lang="en-ID" sz="1200" b="1" dirty="0" err="1">
                <a:latin typeface="Trebuchet MS" panose="020B0603020202020204" pitchFamily="34" charset="0"/>
              </a:rPr>
              <a:t>Peristiwa</a:t>
            </a:r>
            <a:r>
              <a:rPr lang="en-ID" sz="1200" b="1" dirty="0">
                <a:latin typeface="Trebuchet MS" panose="020B0603020202020204" pitchFamily="34" charset="0"/>
              </a:rPr>
              <a:t> </a:t>
            </a:r>
            <a:r>
              <a:rPr lang="en-ID" sz="1200" b="1" dirty="0" err="1">
                <a:latin typeface="Trebuchet MS" panose="020B0603020202020204" pitchFamily="34" charset="0"/>
              </a:rPr>
              <a:t>Kepala</a:t>
            </a:r>
            <a:r>
              <a:rPr lang="en-ID" sz="1200" b="1" dirty="0">
                <a:latin typeface="Trebuchet MS" panose="020B0603020202020204" pitchFamily="34" charset="0"/>
              </a:rPr>
              <a:t> Daerah</a:t>
            </a:r>
            <a:r>
              <a:rPr lang="en-ID" sz="1200" dirty="0">
                <a:latin typeface="Trebuchet MS" panose="020B0603020202020204" pitchFamily="34" charset="0"/>
              </a:rPr>
              <a:t>: </a:t>
            </a:r>
            <a:r>
              <a:rPr lang="en-ID" sz="1200" dirty="0" err="1">
                <a:latin typeface="Trebuchet MS" panose="020B0603020202020204" pitchFamily="34" charset="0"/>
              </a:rPr>
              <a:t>Peristiwa</a:t>
            </a:r>
            <a:r>
              <a:rPr lang="en-ID" sz="1200" dirty="0">
                <a:latin typeface="Trebuchet MS" panose="020B0603020202020204" pitchFamily="34" charset="0"/>
              </a:rPr>
              <a:t> </a:t>
            </a:r>
            <a:r>
              <a:rPr lang="en-ID" sz="1200" dirty="0" err="1">
                <a:latin typeface="Trebuchet MS" panose="020B0603020202020204" pitchFamily="34" charset="0"/>
              </a:rPr>
              <a:t>terkait</a:t>
            </a:r>
            <a:r>
              <a:rPr lang="en-ID" sz="1200" dirty="0">
                <a:latin typeface="Trebuchet MS" panose="020B0603020202020204" pitchFamily="34" charset="0"/>
              </a:rPr>
              <a:t> </a:t>
            </a:r>
            <a:r>
              <a:rPr lang="en-ID" sz="1200" dirty="0" err="1">
                <a:latin typeface="Trebuchet MS" panose="020B0603020202020204" pitchFamily="34" charset="0"/>
              </a:rPr>
              <a:t>Wali</a:t>
            </a:r>
            <a:r>
              <a:rPr lang="en-ID" sz="1200" dirty="0">
                <a:latin typeface="Trebuchet MS" panose="020B0603020202020204" pitchFamily="34" charset="0"/>
              </a:rPr>
              <a:t> Kota </a:t>
            </a:r>
            <a:r>
              <a:rPr lang="en-ID" sz="1200" dirty="0" err="1">
                <a:latin typeface="Trebuchet MS" panose="020B0603020202020204" pitchFamily="34" charset="0"/>
              </a:rPr>
              <a:t>Pekanbaru</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Peristiwa</a:t>
            </a:r>
            <a:r>
              <a:rPr lang="en-ID" sz="1200" b="1" dirty="0">
                <a:latin typeface="Trebuchet MS" panose="020B0603020202020204" pitchFamily="34" charset="0"/>
              </a:rPr>
              <a:t> Utama: </a:t>
            </a:r>
            <a:r>
              <a:rPr lang="en-ID" sz="1200" dirty="0">
                <a:latin typeface="Trebuchet MS" panose="020B0603020202020204" pitchFamily="34" charset="0"/>
              </a:rPr>
              <a:t>Kumpulan </a:t>
            </a:r>
            <a:r>
              <a:rPr lang="en-ID" sz="1200" dirty="0" err="1">
                <a:latin typeface="Trebuchet MS" panose="020B0603020202020204" pitchFamily="34" charset="0"/>
              </a:rPr>
              <a:t>peristiwa</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ekspos</a:t>
            </a:r>
            <a:r>
              <a:rPr lang="en-ID" sz="1200" dirty="0">
                <a:latin typeface="Trebuchet MS" panose="020B0603020202020204" pitchFamily="34" charset="0"/>
              </a:rPr>
              <a:t> </a:t>
            </a:r>
            <a:r>
              <a:rPr lang="en-ID" sz="1200" dirty="0" err="1">
                <a:latin typeface="Trebuchet MS" panose="020B0603020202020204" pitchFamily="34" charset="0"/>
              </a:rPr>
              <a:t>berita</a:t>
            </a:r>
            <a:r>
              <a:rPr lang="en-ID" sz="1200" dirty="0">
                <a:latin typeface="Trebuchet MS" panose="020B0603020202020204" pitchFamily="34" charset="0"/>
              </a:rPr>
              <a:t> yang </a:t>
            </a:r>
            <a:r>
              <a:rPr lang="en-ID" sz="1200" dirty="0" err="1">
                <a:latin typeface="Trebuchet MS" panose="020B0603020202020204" pitchFamily="34" charset="0"/>
              </a:rPr>
              <a:t>relatif</a:t>
            </a:r>
            <a:r>
              <a:rPr lang="en-ID" sz="1200" dirty="0">
                <a:latin typeface="Trebuchet MS" panose="020B0603020202020204" pitchFamily="34" charset="0"/>
              </a:rPr>
              <a:t> </a:t>
            </a:r>
            <a:r>
              <a:rPr lang="en-ID" sz="1200" dirty="0" err="1">
                <a:latin typeface="Trebuchet MS" panose="020B0603020202020204" pitchFamily="34" charset="0"/>
              </a:rPr>
              <a:t>lebih</a:t>
            </a:r>
            <a:r>
              <a:rPr lang="en-ID" sz="1200" dirty="0">
                <a:latin typeface="Trebuchet MS" panose="020B0603020202020204" pitchFamily="34" charset="0"/>
              </a:rPr>
              <a:t> </a:t>
            </a:r>
            <a:r>
              <a:rPr lang="en-ID" sz="1200" dirty="0" err="1">
                <a:latin typeface="Trebuchet MS" panose="020B0603020202020204" pitchFamily="34" charset="0"/>
              </a:rPr>
              <a:t>banyak</a:t>
            </a:r>
            <a:r>
              <a:rPr lang="en-ID" sz="1200" dirty="0">
                <a:latin typeface="Trebuchet MS" panose="020B0603020202020204" pitchFamily="34" charset="0"/>
              </a:rPr>
              <a:t> </a:t>
            </a:r>
            <a:r>
              <a:rPr lang="en-ID" sz="1200" dirty="0" err="1">
                <a:latin typeface="Trebuchet MS" panose="020B0603020202020204" pitchFamily="34" charset="0"/>
              </a:rPr>
              <a:t>dibanding</a:t>
            </a:r>
            <a:r>
              <a:rPr lang="en-ID" sz="1200" dirty="0">
                <a:latin typeface="Trebuchet MS" panose="020B0603020202020204" pitchFamily="34" charset="0"/>
              </a:rPr>
              <a:t> </a:t>
            </a:r>
            <a:r>
              <a:rPr lang="en-ID" sz="1200" dirty="0" err="1">
                <a:latin typeface="Trebuchet MS" panose="020B0603020202020204" pitchFamily="34" charset="0"/>
              </a:rPr>
              <a:t>peristiwa</a:t>
            </a:r>
            <a:r>
              <a:rPr lang="en-ID" sz="1200" dirty="0">
                <a:latin typeface="Trebuchet MS" panose="020B0603020202020204" pitchFamily="34" charset="0"/>
              </a:rPr>
              <a:t> lain </a:t>
            </a:r>
            <a:r>
              <a:rPr lang="en-ID" sz="1200" dirty="0" err="1">
                <a:latin typeface="Trebuchet MS" panose="020B0603020202020204" pitchFamily="34" charset="0"/>
              </a:rPr>
              <a:t>dalam</a:t>
            </a:r>
            <a:r>
              <a:rPr lang="en-ID" sz="1200" dirty="0">
                <a:latin typeface="Trebuchet MS" panose="020B0603020202020204" pitchFamily="34" charset="0"/>
              </a:rPr>
              <a:t> </a:t>
            </a:r>
            <a:r>
              <a:rPr lang="en-ID" sz="1200" dirty="0" err="1">
                <a:latin typeface="Trebuchet MS" panose="020B0603020202020204" pitchFamily="34" charset="0"/>
              </a:rPr>
              <a:t>topik</a:t>
            </a:r>
            <a:r>
              <a:rPr lang="en-ID" sz="1200" dirty="0">
                <a:latin typeface="Trebuchet MS" panose="020B0603020202020204" pitchFamily="34" charset="0"/>
              </a:rPr>
              <a:t> “Kota </a:t>
            </a:r>
            <a:r>
              <a:rPr lang="en-ID" sz="1200" dirty="0" err="1">
                <a:latin typeface="Trebuchet MS" panose="020B0603020202020204" pitchFamily="34" charset="0"/>
              </a:rPr>
              <a:t>Pekanbaru</a:t>
            </a:r>
            <a:r>
              <a:rPr lang="en-ID" sz="1200" dirty="0">
                <a:latin typeface="Trebuchet MS" panose="020B0603020202020204" pitchFamily="34" charset="0"/>
              </a:rPr>
              <a:t>”.</a:t>
            </a:r>
          </a:p>
          <a:p>
            <a:pPr marL="273050"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isu</a:t>
            </a:r>
            <a:r>
              <a:rPr lang="en-ID" sz="1200" dirty="0">
                <a:latin typeface="Trebuchet MS" panose="020B0603020202020204" pitchFamily="34" charset="0"/>
              </a:rPr>
              <a:t> </a:t>
            </a:r>
            <a:r>
              <a:rPr lang="en-ID" sz="1200" dirty="0" err="1">
                <a:latin typeface="Trebuchet MS" panose="020B0603020202020204" pitchFamily="34" charset="0"/>
              </a:rPr>
              <a:t>atau</a:t>
            </a:r>
            <a:r>
              <a:rPr lang="en-ID" sz="1200" dirty="0">
                <a:latin typeface="Trebuchet MS" panose="020B0603020202020204" pitchFamily="34" charset="0"/>
              </a:rPr>
              <a:t> </a:t>
            </a:r>
            <a:r>
              <a:rPr lang="en-ID" sz="1200" dirty="0" err="1">
                <a:latin typeface="Trebuchet MS" panose="020B0603020202020204" pitchFamily="34" charset="0"/>
              </a:rPr>
              <a:t>klasifikasi</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yang </a:t>
            </a:r>
            <a:r>
              <a:rPr lang="en-ID" sz="1200" dirty="0" err="1">
                <a:latin typeface="Trebuchet MS" panose="020B0603020202020204" pitchFamily="34" charset="0"/>
              </a:rPr>
              <a:t>terjadi</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Administrasi</a:t>
            </a:r>
            <a:r>
              <a:rPr lang="en-ID" sz="1200" b="1" dirty="0">
                <a:latin typeface="Trebuchet MS" panose="020B0603020202020204" pitchFamily="34" charset="0"/>
              </a:rPr>
              <a:t> &amp; </a:t>
            </a:r>
            <a:r>
              <a:rPr lang="en-ID" sz="1200" b="1" dirty="0" err="1">
                <a:latin typeface="Trebuchet MS" panose="020B0603020202020204" pitchFamily="34" charset="0"/>
              </a:rPr>
              <a:t>Pemerintahan</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tata </a:t>
            </a:r>
            <a:r>
              <a:rPr lang="en-ID" sz="1200" dirty="0" err="1">
                <a:latin typeface="Trebuchet MS" panose="020B0603020202020204" pitchFamily="34" charset="0"/>
              </a:rPr>
              <a:t>kelola</a:t>
            </a:r>
            <a:r>
              <a:rPr lang="en-ID" sz="1200" dirty="0">
                <a:latin typeface="Trebuchet MS" panose="020B0603020202020204" pitchFamily="34" charset="0"/>
              </a:rPr>
              <a:t> dan </a:t>
            </a:r>
            <a:r>
              <a:rPr lang="en-ID" sz="1200" dirty="0" err="1">
                <a:latin typeface="Trebuchet MS" panose="020B0603020202020204" pitchFamily="34" charset="0"/>
              </a:rPr>
              <a:t>penyelenggaraan</a:t>
            </a:r>
            <a:r>
              <a:rPr lang="en-ID" sz="1200" dirty="0">
                <a:latin typeface="Trebuchet MS" panose="020B0603020202020204" pitchFamily="34" charset="0"/>
              </a:rPr>
              <a:t> </a:t>
            </a:r>
            <a:r>
              <a:rPr lang="en-ID" sz="1200" dirty="0" err="1">
                <a:latin typeface="Trebuchet MS" panose="020B0603020202020204" pitchFamily="34" charset="0"/>
              </a:rPr>
              <a:t>pemerintahan</a:t>
            </a:r>
            <a:r>
              <a:rPr lang="en-ID" sz="1200" dirty="0">
                <a:latin typeface="Trebuchet MS" panose="020B0603020202020204" pitchFamily="34" charset="0"/>
              </a:rPr>
              <a:t>, </a:t>
            </a:r>
            <a:r>
              <a:rPr lang="en-ID" sz="1200" dirty="0" err="1">
                <a:latin typeface="Trebuchet MS" panose="020B0603020202020204" pitchFamily="34" charset="0"/>
              </a:rPr>
              <a:t>serta</a:t>
            </a:r>
            <a:r>
              <a:rPr lang="en-ID" sz="1200" dirty="0">
                <a:latin typeface="Trebuchet MS" panose="020B0603020202020204" pitchFamily="34" charset="0"/>
              </a:rPr>
              <a:t> </a:t>
            </a:r>
            <a:r>
              <a:rPr lang="en-ID" sz="1200" dirty="0" err="1">
                <a:latin typeface="Trebuchet MS" panose="020B0603020202020204" pitchFamily="34" charset="0"/>
              </a:rPr>
              <a:t>kebijakan</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Ekonomi</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perdagangan</a:t>
            </a:r>
            <a:r>
              <a:rPr lang="en-ID" sz="1200" dirty="0">
                <a:latin typeface="Trebuchet MS" panose="020B0603020202020204" pitchFamily="34" charset="0"/>
              </a:rPr>
              <a:t>, </a:t>
            </a:r>
            <a:r>
              <a:rPr lang="en-ID" sz="1200" dirty="0" err="1">
                <a:latin typeface="Trebuchet MS" panose="020B0603020202020204" pitchFamily="34" charset="0"/>
              </a:rPr>
              <a:t>pergerakan</a:t>
            </a:r>
            <a:r>
              <a:rPr lang="en-ID" sz="1200" dirty="0">
                <a:latin typeface="Trebuchet MS" panose="020B0603020202020204" pitchFamily="34" charset="0"/>
              </a:rPr>
              <a:t> </a:t>
            </a:r>
            <a:r>
              <a:rPr lang="en-ID" sz="1200" dirty="0" err="1">
                <a:latin typeface="Trebuchet MS" panose="020B0603020202020204" pitchFamily="34" charset="0"/>
              </a:rPr>
              <a:t>harga</a:t>
            </a:r>
            <a:r>
              <a:rPr lang="en-ID" sz="1200" dirty="0">
                <a:latin typeface="Trebuchet MS" panose="020B0603020202020204" pitchFamily="34" charset="0"/>
              </a:rPr>
              <a:t> </a:t>
            </a:r>
            <a:r>
              <a:rPr lang="en-ID" sz="1200" dirty="0" err="1">
                <a:latin typeface="Trebuchet MS" panose="020B0603020202020204" pitchFamily="34" charset="0"/>
              </a:rPr>
              <a:t>komoditas</a:t>
            </a:r>
            <a:r>
              <a:rPr lang="en-ID" sz="1200" dirty="0">
                <a:latin typeface="Trebuchet MS" panose="020B0603020202020204" pitchFamily="34" charset="0"/>
              </a:rPr>
              <a:t>, </a:t>
            </a:r>
            <a:r>
              <a:rPr lang="en-ID" sz="1200" dirty="0" err="1">
                <a:latin typeface="Trebuchet MS" panose="020B0603020202020204" pitchFamily="34" charset="0"/>
              </a:rPr>
              <a:t>serta</a:t>
            </a:r>
            <a:r>
              <a:rPr lang="en-ID" sz="1200" dirty="0">
                <a:latin typeface="Trebuchet MS" panose="020B0603020202020204" pitchFamily="34" charset="0"/>
              </a:rPr>
              <a:t> </a:t>
            </a:r>
            <a:r>
              <a:rPr lang="en-ID" sz="1200" dirty="0" err="1">
                <a:latin typeface="Trebuchet MS" panose="020B0603020202020204" pitchFamily="34" charset="0"/>
              </a:rPr>
              <a:t>investasi</a:t>
            </a:r>
            <a:r>
              <a:rPr lang="en-ID" sz="1200" dirty="0">
                <a:latin typeface="Trebuchet MS" panose="020B0603020202020204" pitchFamily="34" charset="0"/>
              </a:rPr>
              <a:t>.</a:t>
            </a:r>
          </a:p>
          <a:p>
            <a:pPr marL="273050" indent="-273050" algn="just">
              <a:lnSpc>
                <a:spcPct val="100000"/>
              </a:lnSpc>
              <a:spcBef>
                <a:spcPts val="0"/>
              </a:spcBef>
              <a:spcAft>
                <a:spcPts val="600"/>
              </a:spcAft>
              <a:buNone/>
            </a:pPr>
            <a:endParaRPr lang="en-ID" sz="1200" dirty="0">
              <a:latin typeface="Trebuchet MS" panose="020B0603020202020204" pitchFamily="34" charset="0"/>
            </a:endParaRPr>
          </a:p>
        </p:txBody>
      </p:sp>
      <p:sp>
        <p:nvSpPr>
          <p:cNvPr id="5" name="Content Placeholder 4">
            <a:extLst>
              <a:ext uri="{FF2B5EF4-FFF2-40B4-BE49-F238E27FC236}">
                <a16:creationId xmlns:a16="http://schemas.microsoft.com/office/drawing/2014/main" id="{867BD6A9-CB34-4AB3-9550-D47F3BA721F5}"/>
              </a:ext>
            </a:extLst>
          </p:cNvPr>
          <p:cNvSpPr>
            <a:spLocks noGrp="1"/>
          </p:cNvSpPr>
          <p:nvPr>
            <p:ph sz="half" idx="2"/>
          </p:nvPr>
        </p:nvSpPr>
        <p:spPr>
          <a:xfrm>
            <a:off x="6242790" y="706190"/>
            <a:ext cx="5166742" cy="5760996"/>
          </a:xfrm>
        </p:spPr>
        <p:txBody>
          <a:bodyPr>
            <a:noAutofit/>
          </a:bodyPr>
          <a:lstStyle/>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Hukum</a:t>
            </a:r>
            <a:r>
              <a:rPr lang="en-ID" sz="1200" b="1" dirty="0">
                <a:latin typeface="Trebuchet MS" panose="020B0603020202020204" pitchFamily="34" charset="0"/>
              </a:rPr>
              <a:t> &amp; </a:t>
            </a:r>
            <a:r>
              <a:rPr lang="en-ID" sz="1200" b="1" dirty="0" err="1">
                <a:latin typeface="Trebuchet MS" panose="020B0603020202020204" pitchFamily="34" charset="0"/>
              </a:rPr>
              <a:t>Kriminalitas</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pelaksanaan</a:t>
            </a:r>
            <a:r>
              <a:rPr lang="en-ID" sz="1200" dirty="0">
                <a:latin typeface="Trebuchet MS" panose="020B0603020202020204" pitchFamily="34" charset="0"/>
              </a:rPr>
              <a:t> </a:t>
            </a:r>
            <a:r>
              <a:rPr lang="en-ID" sz="1200" dirty="0" err="1">
                <a:latin typeface="Trebuchet MS" panose="020B0603020202020204" pitchFamily="34" charset="0"/>
              </a:rPr>
              <a:t>perundang-undangan</a:t>
            </a:r>
            <a:r>
              <a:rPr lang="en-ID" sz="1200" dirty="0">
                <a:latin typeface="Trebuchet MS" panose="020B0603020202020204" pitchFamily="34" charset="0"/>
              </a:rPr>
              <a:t> dan </a:t>
            </a:r>
            <a:r>
              <a:rPr lang="en-ID" sz="1200" dirty="0" err="1">
                <a:latin typeface="Trebuchet MS" panose="020B0603020202020204" pitchFamily="34" charset="0"/>
              </a:rPr>
              <a:t>pelanggaran</a:t>
            </a:r>
            <a:r>
              <a:rPr lang="en-ID" sz="1200" dirty="0">
                <a:latin typeface="Trebuchet MS" panose="020B0603020202020204" pitchFamily="34" charset="0"/>
              </a:rPr>
              <a:t> </a:t>
            </a:r>
            <a:r>
              <a:rPr lang="en-ID" sz="1200" dirty="0" err="1">
                <a:latin typeface="Trebuchet MS" panose="020B0603020202020204" pitchFamily="34" charset="0"/>
              </a:rPr>
              <a:t>hukum</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Infrastruktur</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pengelolaan</a:t>
            </a:r>
            <a:r>
              <a:rPr lang="en-ID" sz="1200" dirty="0">
                <a:latin typeface="Trebuchet MS" panose="020B0603020202020204" pitchFamily="34" charset="0"/>
              </a:rPr>
              <a:t> dan </a:t>
            </a:r>
            <a:r>
              <a:rPr lang="en-ID" sz="1200" dirty="0" err="1">
                <a:latin typeface="Trebuchet MS" panose="020B0603020202020204" pitchFamily="34" charset="0"/>
              </a:rPr>
              <a:t>pembangunan</a:t>
            </a:r>
            <a:r>
              <a:rPr lang="en-ID" sz="1200" dirty="0">
                <a:latin typeface="Trebuchet MS" panose="020B0603020202020204" pitchFamily="34" charset="0"/>
              </a:rPr>
              <a:t> </a:t>
            </a:r>
            <a:r>
              <a:rPr lang="en-ID" sz="1200" dirty="0" err="1">
                <a:latin typeface="Trebuchet MS" panose="020B0603020202020204" pitchFamily="34" charset="0"/>
              </a:rPr>
              <a:t>prasarana</a:t>
            </a:r>
            <a:r>
              <a:rPr lang="en-ID" sz="1200" dirty="0">
                <a:latin typeface="Trebuchet MS" panose="020B0603020202020204" pitchFamily="34" charset="0"/>
              </a:rPr>
              <a:t> </a:t>
            </a:r>
            <a:r>
              <a:rPr lang="en-ID" sz="1200" dirty="0" err="1">
                <a:latin typeface="Trebuchet MS" panose="020B0603020202020204" pitchFamily="34" charset="0"/>
              </a:rPr>
              <a:t>pelayanan</a:t>
            </a:r>
            <a:r>
              <a:rPr lang="en-ID" sz="1200" dirty="0">
                <a:latin typeface="Trebuchet MS" panose="020B0603020202020204" pitchFamily="34" charset="0"/>
              </a:rPr>
              <a:t> </a:t>
            </a:r>
            <a:r>
              <a:rPr lang="en-ID" sz="1200" dirty="0" err="1">
                <a:latin typeface="Trebuchet MS" panose="020B0603020202020204" pitchFamily="34" charset="0"/>
              </a:rPr>
              <a:t>publik</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Kebencanaan</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bencana</a:t>
            </a:r>
            <a:r>
              <a:rPr lang="en-ID" sz="1200" dirty="0">
                <a:latin typeface="Trebuchet MS" panose="020B0603020202020204" pitchFamily="34" charset="0"/>
              </a:rPr>
              <a:t> </a:t>
            </a:r>
            <a:r>
              <a:rPr lang="en-ID" sz="1200" dirty="0" err="1">
                <a:latin typeface="Trebuchet MS" panose="020B0603020202020204" pitchFamily="34" charset="0"/>
              </a:rPr>
              <a:t>alam</a:t>
            </a:r>
            <a:r>
              <a:rPr lang="en-ID" sz="1200" dirty="0">
                <a:latin typeface="Trebuchet MS" panose="020B0603020202020204" pitchFamily="34" charset="0"/>
              </a:rPr>
              <a:t> </a:t>
            </a:r>
            <a:r>
              <a:rPr lang="en-ID" sz="1200" dirty="0" err="1">
                <a:latin typeface="Trebuchet MS" panose="020B0603020202020204" pitchFamily="34" charset="0"/>
              </a:rPr>
              <a:t>maupun</a:t>
            </a:r>
            <a:r>
              <a:rPr lang="en-ID" sz="1200" dirty="0">
                <a:latin typeface="Trebuchet MS" panose="020B0603020202020204" pitchFamily="34" charset="0"/>
              </a:rPr>
              <a:t> non </a:t>
            </a:r>
            <a:r>
              <a:rPr lang="en-ID" sz="1200" dirty="0" err="1">
                <a:latin typeface="Trebuchet MS" panose="020B0603020202020204" pitchFamily="34" charset="0"/>
              </a:rPr>
              <a:t>alam</a:t>
            </a:r>
            <a:r>
              <a:rPr lang="en-ID" sz="1200" dirty="0">
                <a:latin typeface="Trebuchet MS" panose="020B0603020202020204" pitchFamily="34" charset="0"/>
              </a:rPr>
              <a:t> yang </a:t>
            </a:r>
            <a:r>
              <a:rPr lang="en-ID" sz="1200" dirty="0" err="1">
                <a:latin typeface="Trebuchet MS" panose="020B0603020202020204" pitchFamily="34" charset="0"/>
              </a:rPr>
              <a:t>mengancam</a:t>
            </a:r>
            <a:r>
              <a:rPr lang="en-ID" sz="1200" dirty="0">
                <a:latin typeface="Trebuchet MS" panose="020B0603020202020204" pitchFamily="34" charset="0"/>
              </a:rPr>
              <a:t> </a:t>
            </a:r>
            <a:r>
              <a:rPr lang="en-ID" sz="1200" dirty="0" err="1">
                <a:latin typeface="Trebuchet MS" panose="020B0603020202020204" pitchFamily="34" charset="0"/>
              </a:rPr>
              <a:t>kehidupan</a:t>
            </a:r>
            <a:r>
              <a:rPr lang="en-ID" sz="1200" dirty="0">
                <a:latin typeface="Trebuchet MS" panose="020B0603020202020204" pitchFamily="34" charset="0"/>
              </a:rPr>
              <a:t> </a:t>
            </a:r>
            <a:r>
              <a:rPr lang="en-ID" sz="1200" dirty="0" err="1">
                <a:latin typeface="Trebuchet MS" panose="020B0603020202020204" pitchFamily="34" charset="0"/>
              </a:rPr>
              <a:t>masyarakat</a:t>
            </a:r>
            <a:r>
              <a:rPr lang="en-ID" sz="1200" dirty="0">
                <a:latin typeface="Trebuchet MS" panose="020B0603020202020204" pitchFamily="34" charset="0"/>
              </a:rPr>
              <a:t>.</a:t>
            </a:r>
            <a:endParaRPr lang="en-ID" sz="1200" b="1" dirty="0">
              <a:latin typeface="Trebuchet MS" panose="020B0603020202020204" pitchFamily="34" charset="0"/>
            </a:endParaRP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Lingkungan</a:t>
            </a:r>
            <a:r>
              <a:rPr lang="en-ID" sz="1200" b="1" dirty="0">
                <a:latin typeface="Trebuchet MS" panose="020B0603020202020204" pitchFamily="34" charset="0"/>
              </a:rPr>
              <a:t> &amp; </a:t>
            </a:r>
            <a:r>
              <a:rPr lang="en-ID" sz="1200" b="1" dirty="0" err="1">
                <a:latin typeface="Trebuchet MS" panose="020B0603020202020204" pitchFamily="34" charset="0"/>
              </a:rPr>
              <a:t>Satwa</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masalah</a:t>
            </a:r>
            <a:r>
              <a:rPr lang="en-ID" sz="1200" dirty="0">
                <a:latin typeface="Trebuchet MS" panose="020B0603020202020204" pitchFamily="34" charset="0"/>
              </a:rPr>
              <a:t> </a:t>
            </a:r>
            <a:r>
              <a:rPr lang="en-ID" sz="1200" dirty="0" err="1">
                <a:latin typeface="Trebuchet MS" panose="020B0603020202020204" pitchFamily="34" charset="0"/>
              </a:rPr>
              <a:t>pengelolaan</a:t>
            </a:r>
            <a:r>
              <a:rPr lang="en-ID" sz="1200" dirty="0">
                <a:latin typeface="Trebuchet MS" panose="020B0603020202020204" pitchFamily="34" charset="0"/>
              </a:rPr>
              <a:t> dan </a:t>
            </a:r>
            <a:r>
              <a:rPr lang="en-ID" sz="1200" dirty="0" err="1">
                <a:latin typeface="Trebuchet MS" panose="020B0603020202020204" pitchFamily="34" charset="0"/>
              </a:rPr>
              <a:t>pelestarian</a:t>
            </a:r>
            <a:r>
              <a:rPr lang="en-ID" sz="1200" dirty="0">
                <a:latin typeface="Trebuchet MS" panose="020B0603020202020204" pitchFamily="34" charset="0"/>
              </a:rPr>
              <a:t> </a:t>
            </a:r>
            <a:r>
              <a:rPr lang="en-ID" sz="1200" dirty="0" err="1">
                <a:latin typeface="Trebuchet MS" panose="020B0603020202020204" pitchFamily="34" charset="0"/>
              </a:rPr>
              <a:t>lingkungan</a:t>
            </a:r>
            <a:r>
              <a:rPr lang="en-ID" sz="1200" dirty="0">
                <a:latin typeface="Trebuchet MS" panose="020B0603020202020204" pitchFamily="34" charset="0"/>
              </a:rPr>
              <a:t> </a:t>
            </a:r>
            <a:r>
              <a:rPr lang="en-ID" sz="1200" dirty="0" err="1">
                <a:latin typeface="Trebuchet MS" panose="020B0603020202020204" pitchFamily="34" charset="0"/>
              </a:rPr>
              <a:t>serta</a:t>
            </a:r>
            <a:r>
              <a:rPr lang="en-ID" sz="1200" dirty="0">
                <a:latin typeface="Trebuchet MS" panose="020B0603020202020204" pitchFamily="34" charset="0"/>
              </a:rPr>
              <a:t> </a:t>
            </a:r>
            <a:r>
              <a:rPr lang="en-ID" sz="1200" dirty="0" err="1">
                <a:latin typeface="Trebuchet MS" panose="020B0603020202020204" pitchFamily="34" charset="0"/>
              </a:rPr>
              <a:t>satwa</a:t>
            </a:r>
            <a:r>
              <a:rPr lang="en-ID" sz="1200" dirty="0">
                <a:latin typeface="Trebuchet MS" panose="020B0603020202020204" pitchFamily="34" charset="0"/>
              </a:rPr>
              <a:t>.</a:t>
            </a:r>
            <a:endParaRPr lang="en-ID" sz="1200" b="1" dirty="0">
              <a:latin typeface="Trebuchet MS" panose="020B0603020202020204" pitchFamily="34" charset="0"/>
            </a:endParaRP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Pendidikan: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penyelenggaraan</a:t>
            </a:r>
            <a:r>
              <a:rPr lang="en-ID" sz="1200" dirty="0">
                <a:latin typeface="Trebuchet MS" panose="020B0603020202020204" pitchFamily="34" charset="0"/>
              </a:rPr>
              <a:t> </a:t>
            </a:r>
            <a:r>
              <a:rPr lang="en-ID" sz="1200" dirty="0" err="1">
                <a:latin typeface="Trebuchet MS" panose="020B0603020202020204" pitchFamily="34" charset="0"/>
              </a:rPr>
              <a:t>pendidikan</a:t>
            </a:r>
            <a:r>
              <a:rPr lang="en-ID" sz="1200" dirty="0">
                <a:latin typeface="Trebuchet MS" panose="020B0603020202020204" pitchFamily="34" charset="0"/>
              </a:rPr>
              <a:t> dan </a:t>
            </a:r>
            <a:r>
              <a:rPr lang="en-ID" sz="1200" dirty="0" err="1">
                <a:latin typeface="Trebuchet MS" panose="020B0603020202020204" pitchFamily="34" charset="0"/>
              </a:rPr>
              <a:t>persekolahan</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Perempuan &amp; </a:t>
            </a:r>
            <a:r>
              <a:rPr lang="en-ID" sz="1200" b="1" dirty="0" err="1">
                <a:latin typeface="Trebuchet MS" panose="020B0603020202020204" pitchFamily="34" charset="0"/>
              </a:rPr>
              <a:t>Anak</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isu</a:t>
            </a:r>
            <a:r>
              <a:rPr lang="en-ID" sz="1200" dirty="0">
                <a:latin typeface="Trebuchet MS" panose="020B0603020202020204" pitchFamily="34" charset="0"/>
              </a:rPr>
              <a:t> </a:t>
            </a:r>
            <a:r>
              <a:rPr lang="en-ID" sz="1200" dirty="0" err="1">
                <a:latin typeface="Trebuchet MS" panose="020B0603020202020204" pitchFamily="34" charset="0"/>
              </a:rPr>
              <a:t>perlindungan</a:t>
            </a:r>
            <a:r>
              <a:rPr lang="en-ID" sz="1200" dirty="0">
                <a:latin typeface="Trebuchet MS" panose="020B0603020202020204" pitchFamily="34" charset="0"/>
              </a:rPr>
              <a:t> dan </a:t>
            </a:r>
            <a:r>
              <a:rPr lang="en-ID" sz="1200" dirty="0" err="1">
                <a:latin typeface="Trebuchet MS" panose="020B0603020202020204" pitchFamily="34" charset="0"/>
              </a:rPr>
              <a:t>pemberdayaan</a:t>
            </a:r>
            <a:r>
              <a:rPr lang="en-ID" sz="1200" dirty="0">
                <a:latin typeface="Trebuchet MS" panose="020B0603020202020204" pitchFamily="34" charset="0"/>
              </a:rPr>
              <a:t> </a:t>
            </a:r>
            <a:r>
              <a:rPr lang="en-ID" sz="1200" dirty="0" err="1">
                <a:latin typeface="Trebuchet MS" panose="020B0603020202020204" pitchFamily="34" charset="0"/>
              </a:rPr>
              <a:t>perempuan</a:t>
            </a:r>
            <a:r>
              <a:rPr lang="en-ID" sz="1200" dirty="0">
                <a:latin typeface="Trebuchet MS" panose="020B0603020202020204" pitchFamily="34" charset="0"/>
              </a:rPr>
              <a:t> dan </a:t>
            </a:r>
            <a:r>
              <a:rPr lang="en-ID" sz="1200" dirty="0" err="1">
                <a:latin typeface="Trebuchet MS" panose="020B0603020202020204" pitchFamily="34" charset="0"/>
              </a:rPr>
              <a:t>anak</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Sosial</a:t>
            </a:r>
            <a:r>
              <a:rPr lang="en-ID" sz="1200" b="1" dirty="0">
                <a:latin typeface="Trebuchet MS" panose="020B0603020202020204" pitchFamily="34" charset="0"/>
              </a:rPr>
              <a:t> &amp; </a:t>
            </a:r>
            <a:r>
              <a:rPr lang="en-ID" sz="1200" b="1" dirty="0" err="1">
                <a:latin typeface="Trebuchet MS" panose="020B0603020202020204" pitchFamily="34" charset="0"/>
              </a:rPr>
              <a:t>Kesehatan</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isu</a:t>
            </a:r>
            <a:r>
              <a:rPr lang="en-ID" sz="1200" dirty="0">
                <a:latin typeface="Trebuchet MS" panose="020B0603020202020204" pitchFamily="34" charset="0"/>
              </a:rPr>
              <a:t> </a:t>
            </a:r>
            <a:r>
              <a:rPr lang="en-ID" sz="1200" dirty="0" err="1">
                <a:latin typeface="Trebuchet MS" panose="020B0603020202020204" pitchFamily="34" charset="0"/>
              </a:rPr>
              <a:t>pemberdayaan</a:t>
            </a:r>
            <a:r>
              <a:rPr lang="en-ID" sz="1200" dirty="0">
                <a:latin typeface="Trebuchet MS" panose="020B0603020202020204" pitchFamily="34" charset="0"/>
              </a:rPr>
              <a:t> </a:t>
            </a:r>
            <a:r>
              <a:rPr lang="en-ID" sz="1200" dirty="0" err="1">
                <a:latin typeface="Trebuchet MS" panose="020B0603020202020204" pitchFamily="34" charset="0"/>
              </a:rPr>
              <a:t>masyarakat</a:t>
            </a:r>
            <a:r>
              <a:rPr lang="en-ID" sz="1200" dirty="0">
                <a:latin typeface="Trebuchet MS" panose="020B0603020202020204" pitchFamily="34" charset="0"/>
              </a:rPr>
              <a:t> dan </a:t>
            </a:r>
            <a:r>
              <a:rPr lang="en-ID" sz="1200" dirty="0" err="1">
                <a:latin typeface="Trebuchet MS" panose="020B0603020202020204" pitchFamily="34" charset="0"/>
              </a:rPr>
              <a:t>pelayanan</a:t>
            </a:r>
            <a:r>
              <a:rPr lang="en-ID" sz="1200" dirty="0">
                <a:latin typeface="Trebuchet MS" panose="020B0603020202020204" pitchFamily="34" charset="0"/>
              </a:rPr>
              <a:t> </a:t>
            </a:r>
            <a:r>
              <a:rPr lang="en-ID" sz="1200" dirty="0" err="1">
                <a:latin typeface="Trebuchet MS" panose="020B0603020202020204" pitchFamily="34" charset="0"/>
              </a:rPr>
              <a:t>kesehatan</a:t>
            </a:r>
            <a:r>
              <a:rPr lang="en-ID" sz="1200" dirty="0">
                <a:latin typeface="Trebuchet MS" panose="020B0603020202020204" pitchFamily="34" charset="0"/>
              </a:rPr>
              <a:t>.</a:t>
            </a:r>
          </a:p>
          <a:p>
            <a:pPr marL="574675" indent="-273050" algn="just">
              <a:lnSpc>
                <a:spcPct val="100000"/>
              </a:lnSpc>
              <a:spcBef>
                <a:spcPts val="0"/>
              </a:spcBef>
              <a:spcAft>
                <a:spcPts val="600"/>
              </a:spcAft>
              <a:buNone/>
            </a:pPr>
            <a:r>
              <a:rPr lang="en-ID" sz="1200" b="1" dirty="0" err="1">
                <a:latin typeface="Trebuchet MS" panose="020B0603020202020204" pitchFamily="34" charset="0"/>
              </a:rPr>
              <a:t>Sektor</a:t>
            </a:r>
            <a:r>
              <a:rPr lang="en-ID" sz="1200" b="1" dirty="0">
                <a:latin typeface="Trebuchet MS" panose="020B0603020202020204" pitchFamily="34" charset="0"/>
              </a:rPr>
              <a:t> </a:t>
            </a:r>
            <a:r>
              <a:rPr lang="en-ID" sz="1200" b="1" dirty="0" err="1">
                <a:latin typeface="Trebuchet MS" panose="020B0603020202020204" pitchFamily="34" charset="0"/>
              </a:rPr>
              <a:t>Transportasi</a:t>
            </a:r>
            <a:r>
              <a:rPr lang="en-ID" sz="1200" b="1" dirty="0">
                <a:latin typeface="Trebuchet MS" panose="020B0603020202020204" pitchFamily="34" charset="0"/>
              </a:rPr>
              <a:t>: </a:t>
            </a:r>
            <a:r>
              <a:rPr lang="en-ID" sz="1200" dirty="0" err="1">
                <a:latin typeface="Trebuchet MS" panose="020B0603020202020204" pitchFamily="34" charset="0"/>
              </a:rPr>
              <a:t>Ruang</a:t>
            </a:r>
            <a:r>
              <a:rPr lang="en-ID" sz="1200" dirty="0">
                <a:latin typeface="Trebuchet MS" panose="020B0603020202020204" pitchFamily="34" charset="0"/>
              </a:rPr>
              <a:t> </a:t>
            </a:r>
            <a:r>
              <a:rPr lang="en-ID" sz="1200" dirty="0" err="1">
                <a:latin typeface="Trebuchet MS" panose="020B0603020202020204" pitchFamily="34" charset="0"/>
              </a:rPr>
              <a:t>lingkup</a:t>
            </a:r>
            <a:r>
              <a:rPr lang="en-ID" sz="1200" dirty="0">
                <a:latin typeface="Trebuchet MS" panose="020B0603020202020204" pitchFamily="34" charset="0"/>
              </a:rPr>
              <a:t> </a:t>
            </a:r>
            <a:r>
              <a:rPr lang="en-ID" sz="1200" dirty="0" err="1">
                <a:latin typeface="Trebuchet MS" panose="020B0603020202020204" pitchFamily="34" charset="0"/>
              </a:rPr>
              <a:t>permasalahan</a:t>
            </a:r>
            <a:r>
              <a:rPr lang="en-ID" sz="1200" dirty="0">
                <a:latin typeface="Trebuchet MS" panose="020B0603020202020204" pitchFamily="34" charset="0"/>
              </a:rPr>
              <a:t> di Kota </a:t>
            </a:r>
            <a:r>
              <a:rPr lang="en-ID" sz="1200" dirty="0" err="1">
                <a:latin typeface="Trebuchet MS" panose="020B0603020202020204" pitchFamily="34" charset="0"/>
              </a:rPr>
              <a:t>Pekanbaru</a:t>
            </a:r>
            <a:r>
              <a:rPr lang="en-ID" sz="1200" dirty="0">
                <a:latin typeface="Trebuchet MS" panose="020B0603020202020204" pitchFamily="34" charset="0"/>
              </a:rPr>
              <a:t> yang </a:t>
            </a:r>
            <a:r>
              <a:rPr lang="en-ID" sz="1200" dirty="0" err="1">
                <a:latin typeface="Trebuchet MS" panose="020B0603020202020204" pitchFamily="34" charset="0"/>
              </a:rPr>
              <a:t>berkaitan</a:t>
            </a:r>
            <a:r>
              <a:rPr lang="en-ID" sz="1200" dirty="0">
                <a:latin typeface="Trebuchet MS" panose="020B0603020202020204" pitchFamily="34" charset="0"/>
              </a:rPr>
              <a:t> </a:t>
            </a:r>
            <a:r>
              <a:rPr lang="en-ID" sz="1200" dirty="0" err="1">
                <a:latin typeface="Trebuchet MS" panose="020B0603020202020204" pitchFamily="34" charset="0"/>
              </a:rPr>
              <a:t>dengan</a:t>
            </a:r>
            <a:r>
              <a:rPr lang="en-ID" sz="1200" dirty="0">
                <a:latin typeface="Trebuchet MS" panose="020B0603020202020204" pitchFamily="34" charset="0"/>
              </a:rPr>
              <a:t> </a:t>
            </a:r>
            <a:r>
              <a:rPr lang="en-ID" sz="1200" dirty="0" err="1">
                <a:latin typeface="Trebuchet MS" panose="020B0603020202020204" pitchFamily="34" charset="0"/>
              </a:rPr>
              <a:t>pengaturan</a:t>
            </a:r>
            <a:r>
              <a:rPr lang="en-ID" sz="1200" dirty="0">
                <a:latin typeface="Trebuchet MS" panose="020B0603020202020204" pitchFamily="34" charset="0"/>
              </a:rPr>
              <a:t> </a:t>
            </a:r>
            <a:r>
              <a:rPr lang="en-ID" sz="1200" dirty="0" err="1">
                <a:latin typeface="Trebuchet MS" panose="020B0603020202020204" pitchFamily="34" charset="0"/>
              </a:rPr>
              <a:t>transportasi</a:t>
            </a:r>
            <a:r>
              <a:rPr lang="en-ID" sz="1200" dirty="0">
                <a:latin typeface="Trebuchet MS" panose="020B0603020202020204" pitchFamily="34" charset="0"/>
              </a:rPr>
              <a:t>, </a:t>
            </a:r>
            <a:r>
              <a:rPr lang="en-ID" sz="1200" dirty="0" err="1">
                <a:latin typeface="Trebuchet MS" panose="020B0603020202020204" pitchFamily="34" charset="0"/>
              </a:rPr>
              <a:t>fasilitas</a:t>
            </a:r>
            <a:r>
              <a:rPr lang="en-ID" sz="1200" dirty="0">
                <a:latin typeface="Trebuchet MS" panose="020B0603020202020204" pitchFamily="34" charset="0"/>
              </a:rPr>
              <a:t> </a:t>
            </a:r>
            <a:r>
              <a:rPr lang="en-ID" sz="1200" dirty="0" err="1">
                <a:latin typeface="Trebuchet MS" panose="020B0603020202020204" pitchFamily="34" charset="0"/>
              </a:rPr>
              <a:t>perhubungan</a:t>
            </a:r>
            <a:r>
              <a:rPr lang="en-ID" sz="1200" dirty="0">
                <a:latin typeface="Trebuchet MS" panose="020B0603020202020204" pitchFamily="34" charset="0"/>
              </a:rPr>
              <a:t>, </a:t>
            </a:r>
            <a:r>
              <a:rPr lang="en-ID" sz="1200" dirty="0" err="1">
                <a:latin typeface="Trebuchet MS" panose="020B0603020202020204" pitchFamily="34" charset="0"/>
              </a:rPr>
              <a:t>serta</a:t>
            </a:r>
            <a:r>
              <a:rPr lang="en-ID" sz="1200" dirty="0">
                <a:latin typeface="Trebuchet MS" panose="020B0603020202020204" pitchFamily="34" charset="0"/>
              </a:rPr>
              <a:t> </a:t>
            </a:r>
            <a:r>
              <a:rPr lang="en-ID" sz="1200" dirty="0" err="1">
                <a:latin typeface="Trebuchet MS" panose="020B0603020202020204" pitchFamily="34" charset="0"/>
              </a:rPr>
              <a:t>peristiwa</a:t>
            </a:r>
            <a:r>
              <a:rPr lang="en-ID" sz="1200" dirty="0">
                <a:latin typeface="Trebuchet MS" panose="020B0603020202020204" pitchFamily="34" charset="0"/>
              </a:rPr>
              <a:t> </a:t>
            </a:r>
            <a:r>
              <a:rPr lang="en-ID" sz="1200" dirty="0" err="1">
                <a:latin typeface="Trebuchet MS" panose="020B0603020202020204" pitchFamily="34" charset="0"/>
              </a:rPr>
              <a:t>lalu</a:t>
            </a:r>
            <a:r>
              <a:rPr lang="en-ID" sz="1200" dirty="0">
                <a:latin typeface="Trebuchet MS" panose="020B0603020202020204" pitchFamily="34" charset="0"/>
              </a:rPr>
              <a:t> </a:t>
            </a:r>
            <a:r>
              <a:rPr lang="en-ID" sz="1200" dirty="0" err="1">
                <a:latin typeface="Trebuchet MS" panose="020B0603020202020204" pitchFamily="34" charset="0"/>
              </a:rPr>
              <a:t>lintas</a:t>
            </a:r>
            <a:r>
              <a:rPr lang="en-ID" sz="1200" dirty="0">
                <a:latin typeface="Trebuchet MS" panose="020B0603020202020204" pitchFamily="34" charset="0"/>
              </a:rPr>
              <a:t>.</a:t>
            </a:r>
          </a:p>
          <a:p>
            <a:pPr marL="273050" indent="-273050" algn="just">
              <a:lnSpc>
                <a:spcPct val="100000"/>
              </a:lnSpc>
              <a:spcBef>
                <a:spcPts val="0"/>
              </a:spcBef>
              <a:spcAft>
                <a:spcPts val="600"/>
              </a:spcAft>
              <a:buNone/>
            </a:pPr>
            <a:r>
              <a:rPr lang="en-ID" sz="1200" b="1" dirty="0" err="1">
                <a:latin typeface="Trebuchet MS" panose="020B0603020202020204" pitchFamily="34" charset="0"/>
              </a:rPr>
              <a:t>Topik</a:t>
            </a:r>
            <a:r>
              <a:rPr lang="en-ID" sz="1200" b="1" dirty="0">
                <a:latin typeface="Trebuchet MS" panose="020B0603020202020204" pitchFamily="34" charset="0"/>
              </a:rPr>
              <a:t>: </a:t>
            </a:r>
            <a:r>
              <a:rPr lang="en-ID" sz="1200" dirty="0">
                <a:latin typeface="Trebuchet MS" panose="020B0603020202020204" pitchFamily="34" charset="0"/>
              </a:rPr>
              <a:t>Kumpulan </a:t>
            </a:r>
            <a:r>
              <a:rPr lang="en-ID" sz="1200" dirty="0" err="1">
                <a:latin typeface="Trebuchet MS" panose="020B0603020202020204" pitchFamily="34" charset="0"/>
              </a:rPr>
              <a:t>berita</a:t>
            </a:r>
            <a:r>
              <a:rPr lang="en-ID" sz="1200" dirty="0">
                <a:latin typeface="Trebuchet MS" panose="020B0603020202020204" pitchFamily="34" charset="0"/>
              </a:rPr>
              <a:t> yang </a:t>
            </a:r>
            <a:r>
              <a:rPr lang="en-ID" sz="1200" dirty="0" err="1">
                <a:latin typeface="Trebuchet MS" panose="020B0603020202020204" pitchFamily="34" charset="0"/>
              </a:rPr>
              <a:t>memuat</a:t>
            </a:r>
            <a:r>
              <a:rPr lang="en-ID" sz="1200" dirty="0">
                <a:latin typeface="Trebuchet MS" panose="020B0603020202020204" pitchFamily="34" charset="0"/>
              </a:rPr>
              <a:t> kata-kata </a:t>
            </a:r>
            <a:r>
              <a:rPr lang="en-ID" sz="1200" dirty="0" err="1">
                <a:latin typeface="Trebuchet MS" panose="020B0603020202020204" pitchFamily="34" charset="0"/>
              </a:rPr>
              <a:t>tertentu</a:t>
            </a:r>
            <a:r>
              <a:rPr lang="en-ID" sz="1200" dirty="0">
                <a:latin typeface="Trebuchet MS" panose="020B0603020202020204" pitchFamily="34" charset="0"/>
              </a:rPr>
              <a:t>, </a:t>
            </a:r>
            <a:r>
              <a:rPr lang="en-ID" sz="1200" dirty="0" err="1">
                <a:latin typeface="Trebuchet MS" panose="020B0603020202020204" pitchFamily="34" charset="0"/>
              </a:rPr>
              <a:t>dalam</a:t>
            </a:r>
            <a:r>
              <a:rPr lang="en-ID" sz="1200" dirty="0">
                <a:latin typeface="Trebuchet MS" panose="020B0603020202020204" pitchFamily="34" charset="0"/>
              </a:rPr>
              <a:t> </a:t>
            </a:r>
            <a:r>
              <a:rPr lang="en-ID" sz="1200" dirty="0" err="1">
                <a:latin typeface="Trebuchet MS" panose="020B0603020202020204" pitchFamily="34" charset="0"/>
              </a:rPr>
              <a:t>hal</a:t>
            </a:r>
            <a:r>
              <a:rPr lang="en-ID" sz="1200" dirty="0">
                <a:latin typeface="Trebuchet MS" panose="020B0603020202020204" pitchFamily="34" charset="0"/>
              </a:rPr>
              <a:t> </a:t>
            </a:r>
            <a:r>
              <a:rPr lang="en-ID" sz="1200" dirty="0" err="1">
                <a:latin typeface="Trebuchet MS" panose="020B0603020202020204" pitchFamily="34" charset="0"/>
              </a:rPr>
              <a:t>ini</a:t>
            </a:r>
            <a:r>
              <a:rPr lang="en-ID" sz="1200" dirty="0">
                <a:latin typeface="Trebuchet MS" panose="020B0603020202020204" pitchFamily="34" charset="0"/>
              </a:rPr>
              <a:t> </a:t>
            </a:r>
            <a:r>
              <a:rPr lang="en-ID" sz="1200" dirty="0" err="1">
                <a:latin typeface="Trebuchet MS" panose="020B0603020202020204" pitchFamily="34" charset="0"/>
              </a:rPr>
              <a:t>yaitu</a:t>
            </a:r>
            <a:r>
              <a:rPr lang="en-ID" sz="1200" dirty="0">
                <a:latin typeface="Trebuchet MS" panose="020B0603020202020204" pitchFamily="34" charset="0"/>
              </a:rPr>
              <a:t> </a:t>
            </a:r>
            <a:r>
              <a:rPr lang="en-ID" sz="1200" dirty="0" err="1">
                <a:latin typeface="Trebuchet MS" panose="020B0603020202020204" pitchFamily="34" charset="0"/>
              </a:rPr>
              <a:t>variasi</a:t>
            </a:r>
            <a:r>
              <a:rPr lang="en-ID" sz="1200" dirty="0">
                <a:latin typeface="Trebuchet MS" panose="020B0603020202020204" pitchFamily="34" charset="0"/>
              </a:rPr>
              <a:t> </a:t>
            </a:r>
            <a:r>
              <a:rPr lang="en-ID" sz="1200" dirty="0" err="1">
                <a:latin typeface="Trebuchet MS" panose="020B0603020202020204" pitchFamily="34" charset="0"/>
              </a:rPr>
              <a:t>penulisan</a:t>
            </a:r>
            <a:r>
              <a:rPr lang="en-ID" sz="1200" dirty="0">
                <a:latin typeface="Trebuchet MS" panose="020B0603020202020204" pitchFamily="34" charset="0"/>
              </a:rPr>
              <a:t> </a:t>
            </a:r>
            <a:r>
              <a:rPr lang="en-ID" sz="1200" dirty="0" err="1">
                <a:latin typeface="Trebuchet MS" panose="020B0603020202020204" pitchFamily="34" charset="0"/>
              </a:rPr>
              <a:t>nama</a:t>
            </a:r>
            <a:r>
              <a:rPr lang="en-ID" sz="1200" dirty="0">
                <a:latin typeface="Trebuchet MS" panose="020B0603020202020204" pitchFamily="34" charset="0"/>
              </a:rPr>
              <a:t> </a:t>
            </a:r>
            <a:r>
              <a:rPr lang="en-ID" sz="1200" dirty="0" err="1">
                <a:latin typeface="Trebuchet MS" panose="020B0603020202020204" pitchFamily="34" charset="0"/>
              </a:rPr>
              <a:t>daerah</a:t>
            </a:r>
            <a:r>
              <a:rPr lang="en-ID" sz="1200" dirty="0">
                <a:latin typeface="Trebuchet MS" panose="020B0603020202020204" pitchFamily="34" charset="0"/>
              </a:rPr>
              <a:t> Kota </a:t>
            </a:r>
            <a:r>
              <a:rPr lang="en-ID" sz="1200" dirty="0" err="1">
                <a:latin typeface="Trebuchet MS" panose="020B0603020202020204" pitchFamily="34" charset="0"/>
              </a:rPr>
              <a:t>Pekanbaru</a:t>
            </a:r>
            <a:r>
              <a:rPr lang="en-ID" sz="1200" dirty="0">
                <a:latin typeface="Trebuchet MS" panose="020B0603020202020204" pitchFamily="34" charset="0"/>
              </a:rPr>
              <a:t>.</a:t>
            </a:r>
          </a:p>
          <a:p>
            <a:pPr marL="273050" indent="-273050" algn="just">
              <a:lnSpc>
                <a:spcPct val="100000"/>
              </a:lnSpc>
              <a:spcBef>
                <a:spcPts val="0"/>
              </a:spcBef>
              <a:spcAft>
                <a:spcPts val="600"/>
              </a:spcAft>
              <a:buNone/>
            </a:pPr>
            <a:endParaRPr lang="en-ID" sz="1200" dirty="0">
              <a:latin typeface="Trebuchet MS" panose="020B0603020202020204" pitchFamily="34" charset="0"/>
            </a:endParaRPr>
          </a:p>
          <a:p>
            <a:pPr marL="273050" indent="-273050" algn="just">
              <a:lnSpc>
                <a:spcPct val="100000"/>
              </a:lnSpc>
              <a:spcBef>
                <a:spcPts val="0"/>
              </a:spcBef>
              <a:spcAft>
                <a:spcPts val="600"/>
              </a:spcAft>
              <a:buNone/>
            </a:pPr>
            <a:endParaRPr lang="en-ID" sz="1200" b="1" dirty="0">
              <a:latin typeface="Trebuchet MS" panose="020B0603020202020204" pitchFamily="34" charset="0"/>
            </a:endParaRPr>
          </a:p>
          <a:p>
            <a:pPr marL="574675" indent="-273050" algn="just">
              <a:lnSpc>
                <a:spcPct val="100000"/>
              </a:lnSpc>
              <a:spcBef>
                <a:spcPts val="0"/>
              </a:spcBef>
              <a:spcAft>
                <a:spcPts val="600"/>
              </a:spcAft>
              <a:buNone/>
            </a:pPr>
            <a:endParaRPr lang="en-ID" sz="1200" b="1" dirty="0">
              <a:latin typeface="Trebuchet MS" panose="020B0603020202020204" pitchFamily="34" charset="0"/>
            </a:endParaRPr>
          </a:p>
          <a:p>
            <a:pPr marL="273050" indent="-273050" algn="just">
              <a:lnSpc>
                <a:spcPct val="100000"/>
              </a:lnSpc>
              <a:spcBef>
                <a:spcPts val="0"/>
              </a:spcBef>
              <a:spcAft>
                <a:spcPts val="600"/>
              </a:spcAft>
              <a:buNone/>
            </a:pPr>
            <a:endParaRPr lang="en-ID" sz="1200" b="1" dirty="0">
              <a:latin typeface="Trebuchet MS" panose="020B0603020202020204" pitchFamily="34" charset="0"/>
            </a:endParaRPr>
          </a:p>
        </p:txBody>
      </p:sp>
      <p:sp>
        <p:nvSpPr>
          <p:cNvPr id="10" name="Slide Number Placeholder 1">
            <a:extLst>
              <a:ext uri="{FF2B5EF4-FFF2-40B4-BE49-F238E27FC236}">
                <a16:creationId xmlns:a16="http://schemas.microsoft.com/office/drawing/2014/main" id="{17925764-C2F7-4CF8-AC12-14CC0EC52411}"/>
              </a:ext>
            </a:extLst>
          </p:cNvPr>
          <p:cNvSpPr txBox="1">
            <a:spLocks/>
          </p:cNvSpPr>
          <p:nvPr/>
        </p:nvSpPr>
        <p:spPr>
          <a:xfrm>
            <a:off x="11786185" y="6467186"/>
            <a:ext cx="405815" cy="390814"/>
          </a:xfrm>
          <a:prstGeom prst="rect">
            <a:avLst/>
          </a:prstGeom>
          <a:solidFill>
            <a:schemeClr val="tx1"/>
          </a:solidFill>
        </p:spPr>
        <p:txBody>
          <a:bodyPr vert="horz" lIns="91440" tIns="45720" rIns="91440" bIns="45720" rtlCol="0" anchor="ctr"/>
          <a:lstStyle>
            <a:defPPr>
              <a:defRPr lang="id-ID"/>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5FC1EC9-6E87-4C14-88BA-50E4553031E4}" type="slidenum">
              <a:rPr lang="id-ID" sz="1600" smtClean="0">
                <a:solidFill>
                  <a:schemeClr val="bg1"/>
                </a:solidFill>
                <a:latin typeface="Trebuchet MS" panose="020B0603020202020204" pitchFamily="34" charset="0"/>
              </a:rPr>
              <a:pPr algn="ctr"/>
              <a:t>3</a:t>
            </a:fld>
            <a:endParaRPr lang="id-ID" sz="1600" dirty="0">
              <a:solidFill>
                <a:schemeClr val="bg1"/>
              </a:solidFill>
              <a:latin typeface="Trebuchet MS" panose="020B0603020202020204" pitchFamily="34" charset="0"/>
            </a:endParaRPr>
          </a:p>
        </p:txBody>
      </p:sp>
      <p:sp>
        <p:nvSpPr>
          <p:cNvPr id="11" name="Rounded Rectangle 14">
            <a:extLst>
              <a:ext uri="{FF2B5EF4-FFF2-40B4-BE49-F238E27FC236}">
                <a16:creationId xmlns:a16="http://schemas.microsoft.com/office/drawing/2014/main" id="{899A6AD1-F3F1-49ED-A22E-31FA3F133FCC}"/>
              </a:ext>
            </a:extLst>
          </p:cNvPr>
          <p:cNvSpPr/>
          <p:nvPr/>
        </p:nvSpPr>
        <p:spPr>
          <a:xfrm>
            <a:off x="0" y="85792"/>
            <a:ext cx="2704494"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solidFill>
                  <a:schemeClr val="bg1"/>
                </a:solidFill>
                <a:latin typeface="Trebuchet MS" panose="020B0603020202020204" pitchFamily="34" charset="0"/>
              </a:rPr>
              <a:t>GLOSARIUM</a:t>
            </a:r>
            <a:endParaRPr lang="en-US" sz="2400" dirty="0">
              <a:latin typeface="Trebuchet MS" panose="020B0603020202020204" pitchFamily="34" charset="0"/>
            </a:endParaRPr>
          </a:p>
        </p:txBody>
      </p:sp>
      <p:grpSp>
        <p:nvGrpSpPr>
          <p:cNvPr id="9" name="Group 8">
            <a:extLst>
              <a:ext uri="{FF2B5EF4-FFF2-40B4-BE49-F238E27FC236}">
                <a16:creationId xmlns:a16="http://schemas.microsoft.com/office/drawing/2014/main" id="{9EE3C3D8-D758-4915-A8A6-80A0149B4D02}"/>
              </a:ext>
            </a:extLst>
          </p:cNvPr>
          <p:cNvGrpSpPr/>
          <p:nvPr/>
        </p:nvGrpSpPr>
        <p:grpSpPr>
          <a:xfrm>
            <a:off x="9637295" y="6467186"/>
            <a:ext cx="2060730" cy="326269"/>
            <a:chOff x="5625022" y="4888117"/>
            <a:chExt cx="4039599" cy="651097"/>
          </a:xfrm>
        </p:grpSpPr>
        <p:pic>
          <p:nvPicPr>
            <p:cNvPr id="12" name="image2.png">
              <a:extLst>
                <a:ext uri="{FF2B5EF4-FFF2-40B4-BE49-F238E27FC236}">
                  <a16:creationId xmlns:a16="http://schemas.microsoft.com/office/drawing/2014/main" id="{EAD54E03-E456-4C43-B2E2-AAFE37374F0F}"/>
                </a:ext>
              </a:extLst>
            </p:cNvPr>
            <p:cNvPicPr/>
            <p:nvPr/>
          </p:nvPicPr>
          <p:blipFill>
            <a:blip r:embed="rId3"/>
            <a:stretch>
              <a:fillRect/>
            </a:stretch>
          </p:blipFill>
          <p:spPr>
            <a:xfrm>
              <a:off x="6249908" y="4986318"/>
              <a:ext cx="3414713" cy="49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image6.png">
              <a:extLst>
                <a:ext uri="{FF2B5EF4-FFF2-40B4-BE49-F238E27FC236}">
                  <a16:creationId xmlns:a16="http://schemas.microsoft.com/office/drawing/2014/main" id="{B0EC5F3F-4C72-47E8-B452-AB12AC103940}"/>
                </a:ext>
              </a:extLst>
            </p:cNvPr>
            <p:cNvPicPr/>
            <p:nvPr/>
          </p:nvPicPr>
          <p:blipFill>
            <a:blip r:embed="rId4"/>
            <a:stretch>
              <a:fillRect/>
            </a:stretch>
          </p:blipFill>
          <p:spPr>
            <a:xfrm>
              <a:off x="5625022" y="4888117"/>
              <a:ext cx="585987" cy="6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Tree>
    <p:extLst>
      <p:ext uri="{BB962C8B-B14F-4D97-AF65-F5344CB8AC3E}">
        <p14:creationId xmlns:p14="http://schemas.microsoft.com/office/powerpoint/2010/main" val="649537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E55DF34-FAA3-401D-BA55-DD02AB6EADFE}"/>
              </a:ext>
            </a:extLst>
          </p:cNvPr>
          <p:cNvGrpSpPr/>
          <p:nvPr/>
        </p:nvGrpSpPr>
        <p:grpSpPr>
          <a:xfrm>
            <a:off x="10441253" y="0"/>
            <a:ext cx="1750747" cy="581025"/>
            <a:chOff x="8169011" y="323859"/>
            <a:chExt cx="1750747" cy="581025"/>
          </a:xfrm>
        </p:grpSpPr>
        <p:grpSp>
          <p:nvGrpSpPr>
            <p:cNvPr id="13" name="Group 6">
              <a:extLst>
                <a:ext uri="{FF2B5EF4-FFF2-40B4-BE49-F238E27FC236}">
                  <a16:creationId xmlns:a16="http://schemas.microsoft.com/office/drawing/2014/main" id="{71ABEF22-553F-4DCF-B27B-56E583DF333B}"/>
                </a:ext>
              </a:extLst>
            </p:cNvPr>
            <p:cNvGrpSpPr/>
            <p:nvPr/>
          </p:nvGrpSpPr>
          <p:grpSpPr>
            <a:xfrm>
              <a:off x="8169011" y="323859"/>
              <a:ext cx="1750747" cy="581025"/>
              <a:chOff x="8169011" y="323859"/>
              <a:chExt cx="1750747" cy="581025"/>
            </a:xfrm>
          </p:grpSpPr>
          <p:pic>
            <p:nvPicPr>
              <p:cNvPr id="15" name="Picture 1">
                <a:extLst>
                  <a:ext uri="{FF2B5EF4-FFF2-40B4-BE49-F238E27FC236}">
                    <a16:creationId xmlns:a16="http://schemas.microsoft.com/office/drawing/2014/main" id="{A552B45E-EC07-44C9-B7D8-8117906BC68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laceholder 1">
                <a:extLst>
                  <a:ext uri="{FF2B5EF4-FFF2-40B4-BE49-F238E27FC236}">
                    <a16:creationId xmlns:a16="http://schemas.microsoft.com/office/drawing/2014/main" id="{04BB0BE6-E5BC-4123-856F-67C0572D4328}"/>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C8CFE528-1FD2-4D1E-B31F-8899F319821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
        <p:nvSpPr>
          <p:cNvPr id="20" name="Slide Number Placeholder 1">
            <a:extLst>
              <a:ext uri="{FF2B5EF4-FFF2-40B4-BE49-F238E27FC236}">
                <a16:creationId xmlns:a16="http://schemas.microsoft.com/office/drawing/2014/main" id="{3A1FBC61-5454-4C31-B981-6736AFB7DC10}"/>
              </a:ext>
            </a:extLst>
          </p:cNvPr>
          <p:cNvSpPr txBox="1">
            <a:spLocks/>
          </p:cNvSpPr>
          <p:nvPr/>
        </p:nvSpPr>
        <p:spPr>
          <a:xfrm>
            <a:off x="11786185" y="6467186"/>
            <a:ext cx="405815" cy="390814"/>
          </a:xfrm>
          <a:prstGeom prst="rect">
            <a:avLst/>
          </a:prstGeom>
          <a:solidFill>
            <a:schemeClr val="tx1"/>
          </a:solidFill>
        </p:spPr>
        <p:txBody>
          <a:bodyPr vert="horz" lIns="91440" tIns="45720" rIns="91440" bIns="45720" rtlCol="0" anchor="ctr"/>
          <a:lstStyle>
            <a:defPPr>
              <a:defRPr lang="id-ID"/>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5FC1EC9-6E87-4C14-88BA-50E4553031E4}" type="slidenum">
              <a:rPr lang="id-ID" sz="1600" smtClean="0">
                <a:solidFill>
                  <a:schemeClr val="bg1"/>
                </a:solidFill>
                <a:latin typeface="Trebuchet MS" panose="020B0603020202020204" pitchFamily="34" charset="0"/>
              </a:rPr>
              <a:pPr algn="ctr"/>
              <a:t>4</a:t>
            </a:fld>
            <a:endParaRPr lang="id-ID" sz="1600" dirty="0">
              <a:solidFill>
                <a:schemeClr val="bg1"/>
              </a:solidFill>
              <a:latin typeface="Trebuchet MS" panose="020B0603020202020204" pitchFamily="34" charset="0"/>
            </a:endParaRPr>
          </a:p>
        </p:txBody>
      </p:sp>
      <p:sp>
        <p:nvSpPr>
          <p:cNvPr id="18" name="Rounded Rectangle 14">
            <a:extLst>
              <a:ext uri="{FF2B5EF4-FFF2-40B4-BE49-F238E27FC236}">
                <a16:creationId xmlns:a16="http://schemas.microsoft.com/office/drawing/2014/main" id="{A4191605-A44D-450A-BA30-F390A3865851}"/>
              </a:ext>
            </a:extLst>
          </p:cNvPr>
          <p:cNvSpPr/>
          <p:nvPr/>
        </p:nvSpPr>
        <p:spPr>
          <a:xfrm>
            <a:off x="0" y="85792"/>
            <a:ext cx="5766618"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solidFill>
                  <a:schemeClr val="bg1"/>
                </a:solidFill>
                <a:latin typeface="Trebuchet MS" panose="020B0603020202020204" pitchFamily="34" charset="0"/>
              </a:rPr>
              <a:t>EKSPOS MASALAH INTERNAL PEMDA</a:t>
            </a:r>
            <a:endParaRPr lang="en-US" sz="2400" dirty="0">
              <a:latin typeface="Trebuchet MS" panose="020B0603020202020204" pitchFamily="34" charset="0"/>
            </a:endParaRPr>
          </a:p>
        </p:txBody>
      </p:sp>
      <p:grpSp>
        <p:nvGrpSpPr>
          <p:cNvPr id="17" name="Group 16">
            <a:extLst>
              <a:ext uri="{FF2B5EF4-FFF2-40B4-BE49-F238E27FC236}">
                <a16:creationId xmlns:a16="http://schemas.microsoft.com/office/drawing/2014/main" id="{477C1893-3586-4E3E-949B-365B4AD60839}"/>
              </a:ext>
            </a:extLst>
          </p:cNvPr>
          <p:cNvGrpSpPr/>
          <p:nvPr/>
        </p:nvGrpSpPr>
        <p:grpSpPr>
          <a:xfrm>
            <a:off x="9637295" y="6467186"/>
            <a:ext cx="2060730" cy="326269"/>
            <a:chOff x="5625022" y="4888117"/>
            <a:chExt cx="4039599" cy="651097"/>
          </a:xfrm>
        </p:grpSpPr>
        <p:pic>
          <p:nvPicPr>
            <p:cNvPr id="19" name="image2.png">
              <a:extLst>
                <a:ext uri="{FF2B5EF4-FFF2-40B4-BE49-F238E27FC236}">
                  <a16:creationId xmlns:a16="http://schemas.microsoft.com/office/drawing/2014/main" id="{932B9A40-12CE-4E6D-8288-789148611C5E}"/>
                </a:ext>
              </a:extLst>
            </p:cNvPr>
            <p:cNvPicPr/>
            <p:nvPr/>
          </p:nvPicPr>
          <p:blipFill>
            <a:blip r:embed="rId3"/>
            <a:stretch>
              <a:fillRect/>
            </a:stretch>
          </p:blipFill>
          <p:spPr>
            <a:xfrm>
              <a:off x="6249908" y="4986318"/>
              <a:ext cx="3414713" cy="49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image6.png">
              <a:extLst>
                <a:ext uri="{FF2B5EF4-FFF2-40B4-BE49-F238E27FC236}">
                  <a16:creationId xmlns:a16="http://schemas.microsoft.com/office/drawing/2014/main" id="{EDAF68AA-6E3B-4FD0-BD3C-3BC6452A1AEE}"/>
                </a:ext>
              </a:extLst>
            </p:cNvPr>
            <p:cNvPicPr/>
            <p:nvPr/>
          </p:nvPicPr>
          <p:blipFill>
            <a:blip r:embed="rId4"/>
            <a:stretch>
              <a:fillRect/>
            </a:stretch>
          </p:blipFill>
          <p:spPr>
            <a:xfrm>
              <a:off x="5625022" y="4888117"/>
              <a:ext cx="585987" cy="6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graphicFrame>
        <p:nvGraphicFramePr>
          <p:cNvPr id="22" name="Chart 21">
            <a:extLst>
              <a:ext uri="{FF2B5EF4-FFF2-40B4-BE49-F238E27FC236}">
                <a16:creationId xmlns:a16="http://schemas.microsoft.com/office/drawing/2014/main" id="{FE3F25AC-B1EE-4DBA-9B69-BD5383946FF2}"/>
              </a:ext>
            </a:extLst>
          </p:cNvPr>
          <p:cNvGraphicFramePr/>
          <p:nvPr>
            <p:extLst>
              <p:ext uri="{D42A27DB-BD31-4B8C-83A1-F6EECF244321}">
                <p14:modId xmlns:p14="http://schemas.microsoft.com/office/powerpoint/2010/main" val="2440257074"/>
              </p:ext>
            </p:extLst>
          </p:nvPr>
        </p:nvGraphicFramePr>
        <p:xfrm>
          <a:off x="1778000" y="849865"/>
          <a:ext cx="8636000" cy="5158271"/>
        </p:xfrm>
        <a:graphic>
          <a:graphicData uri="http://schemas.openxmlformats.org/drawingml/2006/chart">
            <c:chart xmlns:c="http://schemas.openxmlformats.org/drawingml/2006/chart" xmlns:r="http://schemas.openxmlformats.org/officeDocument/2006/relationships" r:id="rId5"/>
          </a:graphicData>
        </a:graphic>
      </p:graphicFrame>
      <p:sp>
        <p:nvSpPr>
          <p:cNvPr id="23" name="Title 1">
            <a:extLst>
              <a:ext uri="{FF2B5EF4-FFF2-40B4-BE49-F238E27FC236}">
                <a16:creationId xmlns:a16="http://schemas.microsoft.com/office/drawing/2014/main" id="{837C7C73-E5D3-4CE9-B1F9-0D50F0E66E93}"/>
              </a:ext>
            </a:extLst>
          </p:cNvPr>
          <p:cNvSpPr txBox="1"/>
          <p:nvPr/>
        </p:nvSpPr>
        <p:spPr>
          <a:xfrm>
            <a:off x="8799171" y="4913976"/>
            <a:ext cx="1105384" cy="415466"/>
          </a:xfrm>
          <a:prstGeom prst="rect">
            <a:avLst/>
          </a:prstGeom>
          <a:noFill/>
        </p:spPr>
        <p:txBody>
          <a:bodyPr vert="horz" wrap="square" lIns="91440" tIns="45720" rIns="91440" bIns="45720" rtlCol="0" anchor="ctr">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769</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a:t>
            </a:r>
            <a:r>
              <a:rPr lang="en-US" sz="1050" b="1" dirty="0">
                <a:latin typeface="Trebuchet MS" panose="020B0603020202020204" pitchFamily="34" charset="0"/>
              </a:rPr>
              <a:t> 62</a:t>
            </a:r>
            <a:endParaRPr lang="id-ID" sz="1050" b="1" dirty="0">
              <a:latin typeface="Trebuchet MS" panose="020B0603020202020204" pitchFamily="34" charset="0"/>
            </a:endParaRPr>
          </a:p>
        </p:txBody>
      </p:sp>
      <p:sp>
        <p:nvSpPr>
          <p:cNvPr id="24" name="Title 1">
            <a:extLst>
              <a:ext uri="{FF2B5EF4-FFF2-40B4-BE49-F238E27FC236}">
                <a16:creationId xmlns:a16="http://schemas.microsoft.com/office/drawing/2014/main" id="{C6683DD7-FB9C-4051-BB22-25ABAFC5A8C9}"/>
              </a:ext>
            </a:extLst>
          </p:cNvPr>
          <p:cNvSpPr txBox="1">
            <a:spLocks/>
          </p:cNvSpPr>
          <p:nvPr/>
        </p:nvSpPr>
        <p:spPr>
          <a:xfrm>
            <a:off x="0" y="6363404"/>
            <a:ext cx="4277032" cy="415498"/>
          </a:xfrm>
          <a:prstGeom prst="rect">
            <a:avLst/>
          </a:prstGeom>
          <a:solidFill>
            <a:schemeClr val="tx2">
              <a:lumMod val="60000"/>
              <a:lumOff val="40000"/>
            </a:schemeClr>
          </a:solidFill>
        </p:spPr>
        <p:txBody>
          <a:bodyPr vert="horz" wrap="square" lIns="91440" tIns="45720" rIns="91440" bIns="45720" rtlCol="0" anchor="ctr">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id-ID" sz="1050" b="1" dirty="0">
                <a:latin typeface="Trebuchet MS" panose="020B0603020202020204" pitchFamily="34" charset="0"/>
                <a:cs typeface="Calibri" panose="020F0502020204030204" pitchFamily="34" charset="0"/>
              </a:rPr>
              <a:t>*</a:t>
            </a:r>
            <a:r>
              <a:rPr lang="en-US" sz="1050" b="1" dirty="0">
                <a:latin typeface="Trebuchet MS" panose="020B0603020202020204" pitchFamily="34" charset="0"/>
                <a:ea typeface="Calibri"/>
                <a:cs typeface="Calibri"/>
                <a:sym typeface="Calibri"/>
              </a:rPr>
              <a:t> </a:t>
            </a:r>
            <a:r>
              <a:rPr lang="en-US" sz="1050" b="1" dirty="0" err="1">
                <a:latin typeface="Trebuchet MS" panose="020B0603020202020204" pitchFamily="34" charset="0"/>
                <a:ea typeface="Calibri"/>
                <a:cs typeface="Calibri"/>
                <a:sym typeface="Calibri"/>
              </a:rPr>
              <a:t>Ntotal</a:t>
            </a:r>
            <a:r>
              <a:rPr lang="id-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jumlah</a:t>
            </a:r>
            <a:r>
              <a:rPr lang="en-ID" sz="1050" b="1" dirty="0">
                <a:latin typeface="Trebuchet MS" panose="020B0603020202020204" pitchFamily="34" charset="0"/>
                <a:cs typeface="Calibri" panose="020F0502020204030204" pitchFamily="34" charset="0"/>
              </a:rPr>
              <a:t> total </a:t>
            </a:r>
            <a:r>
              <a:rPr lang="id-ID" sz="1050" b="1" dirty="0">
                <a:latin typeface="Trebuchet MS" panose="020B0603020202020204" pitchFamily="34" charset="0"/>
                <a:cs typeface="Calibri" panose="020F0502020204030204" pitchFamily="34" charset="0"/>
              </a:rPr>
              <a:t>berita </a:t>
            </a:r>
            <a:r>
              <a:rPr lang="en-ID" sz="1050" b="1" dirty="0" err="1">
                <a:latin typeface="Trebuchet MS" panose="020B0603020202020204" pitchFamily="34" charset="0"/>
                <a:cs typeface="Calibri" panose="020F0502020204030204" pitchFamily="34" charset="0"/>
              </a:rPr>
              <a:t>dalam</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topik</a:t>
            </a:r>
            <a:r>
              <a:rPr lang="id-ID" sz="1050" b="1" dirty="0">
                <a:latin typeface="Trebuchet MS" panose="020B0603020202020204" pitchFamily="34" charset="0"/>
                <a:cs typeface="Calibri" panose="020F0502020204030204" pitchFamily="34" charset="0"/>
              </a:rPr>
              <a:t> </a:t>
            </a:r>
            <a:r>
              <a:rPr lang="en-ID" sz="1050" b="1" dirty="0">
                <a:latin typeface="Trebuchet MS" panose="020B0603020202020204" pitchFamily="34" charset="0"/>
                <a:cs typeface="Calibri" panose="020F0502020204030204" pitchFamily="34" charset="0"/>
              </a:rPr>
              <a:t>Kota </a:t>
            </a:r>
            <a:r>
              <a:rPr lang="en-ID" sz="1050" b="1" dirty="0" err="1">
                <a:latin typeface="Trebuchet MS" panose="020B0603020202020204" pitchFamily="34" charset="0"/>
                <a:cs typeface="Calibri" panose="020F0502020204030204" pitchFamily="34" charset="0"/>
              </a:rPr>
              <a:t>Pekanbaru</a:t>
            </a:r>
            <a:endParaRPr lang="id-ID" sz="1050" b="1" dirty="0">
              <a:latin typeface="Trebuchet MS" panose="020B0603020202020204" pitchFamily="34" charset="0"/>
              <a:cs typeface="Calibri" panose="020F0502020204030204" pitchFamily="34" charset="0"/>
            </a:endParaRPr>
          </a:p>
          <a:p>
            <a:pPr algn="just"/>
            <a:r>
              <a:rPr lang="id-ID" sz="1050" b="1" dirty="0">
                <a:latin typeface="Trebuchet MS" panose="020B0603020202020204" pitchFamily="34" charset="0"/>
                <a:cs typeface="Calibri" panose="020F0502020204030204" pitchFamily="34" charset="0"/>
              </a:rPr>
              <a:t>**</a:t>
            </a:r>
            <a:r>
              <a:rPr lang="en-ID" sz="1050" b="1" dirty="0">
                <a:latin typeface="Trebuchet MS" panose="020B0603020202020204" pitchFamily="34" charset="0"/>
                <a:cs typeface="Calibri" panose="020F0502020204030204" pitchFamily="34" charset="0"/>
              </a:rPr>
              <a:t>Na</a:t>
            </a:r>
            <a:r>
              <a:rPr lang="id-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jumlah</a:t>
            </a:r>
            <a:r>
              <a:rPr lang="id-ID" sz="1050" b="1" dirty="0">
                <a:latin typeface="Trebuchet MS" panose="020B0603020202020204" pitchFamily="34" charset="0"/>
                <a:cs typeface="Calibri" panose="020F0502020204030204" pitchFamily="34" charset="0"/>
              </a:rPr>
              <a:t> berita </a:t>
            </a:r>
            <a:r>
              <a:rPr lang="en-US" sz="1050" b="1" dirty="0" err="1">
                <a:latin typeface="Trebuchet MS" panose="020B0603020202020204" pitchFamily="34" charset="0"/>
                <a:cs typeface="Calibri" panose="020F0502020204030204" pitchFamily="34" charset="0"/>
              </a:rPr>
              <a:t>terkait</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masalah</a:t>
            </a:r>
            <a:r>
              <a:rPr lang="en-US" sz="1050" b="1" dirty="0">
                <a:latin typeface="Trebuchet MS" panose="020B0603020202020204" pitchFamily="34" charset="0"/>
                <a:cs typeface="Calibri" panose="020F0502020204030204" pitchFamily="34" charset="0"/>
              </a:rPr>
              <a:t> internal </a:t>
            </a:r>
            <a:r>
              <a:rPr lang="en-US" sz="1050" b="1" dirty="0" err="1">
                <a:latin typeface="Trebuchet MS" panose="020B0603020202020204" pitchFamily="34" charset="0"/>
                <a:cs typeface="Calibri" panose="020F0502020204030204" pitchFamily="34" charset="0"/>
              </a:rPr>
              <a:t>Pemko</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Pekanbaru</a:t>
            </a:r>
            <a:endParaRPr lang="id-ID" sz="1050" b="1" dirty="0">
              <a:latin typeface="Trebuchet MS" panose="020B0603020202020204" pitchFamily="34" charset="0"/>
            </a:endParaRPr>
          </a:p>
        </p:txBody>
      </p:sp>
    </p:spTree>
    <p:extLst>
      <p:ext uri="{BB962C8B-B14F-4D97-AF65-F5344CB8AC3E}">
        <p14:creationId xmlns:p14="http://schemas.microsoft.com/office/powerpoint/2010/main" val="984524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57958446"/>
              </p:ext>
            </p:extLst>
          </p:nvPr>
        </p:nvGraphicFramePr>
        <p:xfrm>
          <a:off x="304800" y="773014"/>
          <a:ext cx="11582400" cy="5642997"/>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Penertiban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Tempat</a:t>
                      </a:r>
                      <a:r>
                        <a:rPr lang="en-US" sz="1100" b="1" dirty="0">
                          <a:effectLst/>
                          <a:latin typeface="Trebuchet MS" panose="020B0603020202020204" pitchFamily="34" charset="0"/>
                          <a:ea typeface="Calibri" panose="020F0502020204030204" pitchFamily="34" charset="0"/>
                          <a:cs typeface="Tahoma" panose="020B0604030504040204" pitchFamily="34" charset="0"/>
                        </a:rPr>
                        <a:t> Usaha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DPP Kota Pekanbaru meminta dukungan tim yustisi Pemko untuk menertibkan pasar liar di sejumlah titik, salah satunya Pasar Kaget. Kepala DPP Kota Pekanbaru, Ingot Ahmad Hutasuhut, mengatakan pihaknya membutuhkan dukungan dari Satpol PP, camat, maupun lurah untuk menertibkan dan tidak mengizinkan pendirian pasar liar. Hal ini karena pedagang hanya boleh berjualan di tempat yang berizin serta menjamin keamanan konsumsi masyarakat.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Satpol</a:t>
                      </a:r>
                      <a:r>
                        <a:rPr lang="en-US" sz="1100" dirty="0">
                          <a:effectLst/>
                          <a:latin typeface="Trebuchet MS" panose="020B0603020202020204" pitchFamily="34" charset="0"/>
                          <a:ea typeface="Calibri" panose="020F0502020204030204" pitchFamily="34" charset="0"/>
                          <a:cs typeface="Tahoma" panose="020B0604030504040204" pitchFamily="34" charset="0"/>
                        </a:rPr>
                        <a:t> PP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diharapkan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merespons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permintaan</a:t>
                      </a:r>
                      <a:r>
                        <a:rPr lang="en-US" sz="1100" dirty="0">
                          <a:effectLst/>
                          <a:latin typeface="Trebuchet MS" panose="020B0603020202020204" pitchFamily="34" charset="0"/>
                          <a:ea typeface="Calibri" panose="020F0502020204030204" pitchFamily="34" charset="0"/>
                          <a:cs typeface="Tahoma" panose="020B0604030504040204" pitchFamily="34" charset="0"/>
                        </a:rPr>
                        <a:t> DPP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mendukung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penertiban</a:t>
                      </a:r>
                      <a:r>
                        <a:rPr lang="en-US" sz="1100" dirty="0">
                          <a:effectLst/>
                          <a:latin typeface="Trebuchet MS" panose="020B0603020202020204" pitchFamily="34" charset="0"/>
                          <a:ea typeface="Calibri" panose="020F0502020204030204" pitchFamily="34" charset="0"/>
                          <a:cs typeface="Tahoma" panose="020B0604030504040204" pitchFamily="34" charset="0"/>
                        </a:rPr>
                        <a:t> pasar liar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mendorong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terwujudnya</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tertib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sekaligus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pelaksanaan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usaha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sesuai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aturan</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bisa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diawasi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pemerintah</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Sengketa</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Warga</a:t>
                      </a:r>
                      <a:r>
                        <a:rPr lang="en-US" sz="1100" b="1" dirty="0">
                          <a:effectLst/>
                          <a:latin typeface="Trebuchet MS" panose="020B0603020202020204" pitchFamily="34" charset="0"/>
                          <a:ea typeface="Calibri" panose="020F0502020204030204" pitchFamily="34" charset="0"/>
                          <a:cs typeface="Tahoma" panose="020B0604030504040204" pitchFamily="34" charset="0"/>
                        </a:rPr>
                        <a:t> dan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Manajemen</a:t>
                      </a:r>
                      <a:r>
                        <a:rPr lang="en-US" sz="1100" b="1" dirty="0">
                          <a:effectLst/>
                          <a:latin typeface="Trebuchet MS" panose="020B0603020202020204" pitchFamily="34" charset="0"/>
                          <a:ea typeface="Calibri" panose="020F0502020204030204" pitchFamily="34" charset="0"/>
                          <a:cs typeface="Tahoma" panose="020B0604030504040204" pitchFamily="34" charset="0"/>
                        </a:rPr>
                        <a:t> Hotel</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Perluasan lahan parkir di bagian belakang Hotel Grand Central Pekanbaru diduga menyebabkan sering banjirnya rumah warga di sekitar hotel. Pemko telah memfasilitasi agenda mediasi antara pihak yang bersengketa namun Manajemen Hotel Grand Central tidak menghadiri pertemuan tersebut. Kabag Hukum Setda Kota Pekanbaru, Muhammad Fardhan, mengatakan Pemko mendapat mandate untuk menemui Manajemen Hotel dan pihaknya akan menyampaikan mandat tersebut ke pimpinan.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atau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segera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tindak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lanjut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hasil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mediasi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konflik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parkir</a:t>
                      </a:r>
                      <a:r>
                        <a:rPr lang="en-US" sz="1100" dirty="0">
                          <a:effectLst/>
                          <a:latin typeface="Trebuchet MS" panose="020B0603020202020204" pitchFamily="34" charset="0"/>
                          <a:ea typeface="Calibri" panose="020F0502020204030204" pitchFamily="34" charset="0"/>
                          <a:cs typeface="Tahoma" panose="020B0604030504040204" pitchFamily="34" charset="0"/>
                        </a:rPr>
                        <a:t> Hotel Grand Central.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dibutuhkan</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terwujud</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menjadi</a:t>
                      </a:r>
                      <a:r>
                        <a:rPr lang="en-US" sz="1100" dirty="0">
                          <a:effectLst/>
                          <a:latin typeface="Trebuchet MS" panose="020B0603020202020204" pitchFamily="34" charset="0"/>
                          <a:ea typeface="Calibri" panose="020F0502020204030204" pitchFamily="34" charset="0"/>
                          <a:cs typeface="Tahoma" panose="020B0604030504040204" pitchFamily="34" charset="0"/>
                        </a:rPr>
                        <a:t> mediator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konflik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warga</a:t>
                      </a:r>
                      <a:r>
                        <a:rPr lang="en-US" sz="1100" dirty="0">
                          <a:effectLst/>
                          <a:latin typeface="Trebuchet MS" panose="020B0603020202020204" pitchFamily="34" charset="0"/>
                          <a:ea typeface="Calibri" panose="020F0502020204030204" pitchFamily="34" charset="0"/>
                          <a:cs typeface="Tahoma" panose="020B0604030504040204" pitchFamily="34" charset="0"/>
                        </a:rPr>
                        <a:t> dan investor.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2517394"/>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RTH</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Ruang terbuka hijau (RTH) Kaca Mayang di Pekanbaru diduga menjadi tempat mesum lantaran minim penerangan. Kabid Pertamanan DPUPR Kota Pekanbaru, Edward Riansyah, mengatakan pihaknya akan memasang lampu penerangan di RTH Kaca Mayang maksimal akhir Desember 2019.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DPUPR sebaiknya terus memublikasikan kelanjutan rencana pemasangan lampu penerangan di RTH Kaca Mayang guna mencegah penyalahgunaan ruang publik oleh oknum tidak bertanggungjawab. Selain itu, Satpol PP juga dapat memublikasikan rencana razia penyakit masyarakat untuk memastikan tidak ada pasangan mesum di tempat tersebut.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02706319"/>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Masalah</a:t>
                      </a:r>
                      <a:r>
                        <a:rPr lang="en-US" sz="1100" b="1" dirty="0">
                          <a:effectLst/>
                          <a:latin typeface="Trebuchet MS" panose="020B0603020202020204" pitchFamily="34" charset="0"/>
                          <a:ea typeface="Calibri" panose="020F0502020204030204" pitchFamily="34" charset="0"/>
                          <a:cs typeface="Tahoma" panose="020B0604030504040204" pitchFamily="34" charset="0"/>
                        </a:rPr>
                        <a:t> Tata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Ruang</a:t>
                      </a:r>
                      <a:r>
                        <a:rPr lang="en-US" sz="1100" b="1" dirty="0">
                          <a:effectLst/>
                          <a:latin typeface="Trebuchet MS" panose="020B0603020202020204" pitchFamily="34" charset="0"/>
                          <a:ea typeface="Calibri" panose="020F0502020204030204" pitchFamily="34" charset="0"/>
                          <a:cs typeface="Tahoma" panose="020B0604030504040204" pitchFamily="34" charset="0"/>
                        </a:rPr>
                        <a:t> dan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Banjir</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Pengamat Kebijakan Publik, Tengku Ariful, menilai diperlukan empat waduk di lokasi yang tersebar untuk mengatasi banjir di Pekanbaru. Ariful juga menilai trotoar harus bebas dari hambatan air dan menggunakan paving blok. Selain itu, Ariful menilai tempat penampungan air saat banjir di Pekanbaru dipenuhi lumut dan tersumbat, salah satunya Waduk Cipta Karya.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Waduk tersebut harus dikeruk diiringi dengan perubahan perilaku masyarakat agar permasalahan banjir dapat ditangani. Di sisi lain, anggota DPRD Kota Pekanbaru, Ruslan Tarigan, mengkritisi Pemko yang belum maksimal menangani banjir di Pekanbaru.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kritik</a:t>
                      </a:r>
                      <a:r>
                        <a:rPr lang="en-US" sz="1100" dirty="0">
                          <a:effectLst/>
                          <a:latin typeface="Trebuchet MS" panose="020B0603020202020204" pitchFamily="34" charset="0"/>
                          <a:ea typeface="Calibri" panose="020F0502020204030204" pitchFamily="34" charset="0"/>
                          <a:cs typeface="Tahoma" panose="020B0604030504040204" pitchFamily="34" charset="0"/>
                        </a:rPr>
                        <a:t> dan saran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Kebijakan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banjir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optimalisasi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waduk</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dipublikasikan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masih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memprioritaskan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banjir</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38848972"/>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5</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5102942"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ADMINISTRASI &amp; PEMERINTAHAN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951DAC28-B70C-468F-9011-A4A8786D0A3D}"/>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53CE67D6-BECE-4640-B846-925D03A992C3}"/>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B44BE749-5939-425F-A91F-A86503D1061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C6EB13F3-AEDD-4594-B17A-B691402EFB40}"/>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11E8ACC0-F337-449E-8398-D388D4E2231E}"/>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818308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95976367"/>
              </p:ext>
            </p:extLst>
          </p:nvPr>
        </p:nvGraphicFramePr>
        <p:xfrm>
          <a:off x="304800" y="773014"/>
          <a:ext cx="11582400" cy="4755012"/>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Kerja</a:t>
                      </a:r>
                      <a:r>
                        <a:rPr lang="en-US" sz="1100" b="1" dirty="0">
                          <a:effectLst/>
                          <a:latin typeface="Trebuchet MS" panose="020B0603020202020204" pitchFamily="34" charset="0"/>
                          <a:ea typeface="Calibri" panose="020F0502020204030204" pitchFamily="34" charset="0"/>
                          <a:cs typeface="Tahoma" panose="020B0604030504040204" pitchFamily="34" charset="0"/>
                        </a:rPr>
                        <a:t> Sama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Pemenuhan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Pangan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Wakil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100" dirty="0">
                          <a:effectLst/>
                          <a:latin typeface="Trebuchet MS" panose="020B0603020202020204" pitchFamily="34" charset="0"/>
                          <a:ea typeface="Calibri" panose="020F0502020204030204" pitchFamily="34" charset="0"/>
                          <a:cs typeface="Tahoma" panose="020B0604030504040204" pitchFamily="34" charset="0"/>
                        </a:rPr>
                        <a:t> DPRD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Tengku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Azwendi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Fajri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mengusulkan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kerja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Pemkab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Solok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penyuplai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sayur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terbesar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Azwendi</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kerja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perusahaan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penyedia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sayuran</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Solok</a:t>
                      </a:r>
                      <a:r>
                        <a:rPr lang="en-US" sz="1100" dirty="0">
                          <a:effectLst/>
                          <a:latin typeface="Trebuchet MS" panose="020B0603020202020204" pitchFamily="34" charset="0"/>
                          <a:ea typeface="Calibri" panose="020F0502020204030204" pitchFamily="34" charset="0"/>
                          <a:cs typeface="Tahoma" panose="020B0604030504040204" pitchFamily="34" charset="0"/>
                        </a:rPr>
                        <a:t> dan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stabilisasi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harga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usulan</a:t>
                      </a:r>
                      <a:r>
                        <a:rPr lang="en-US" sz="1100" dirty="0">
                          <a:effectLst/>
                          <a:latin typeface="Trebuchet MS" panose="020B0603020202020204" pitchFamily="34" charset="0"/>
                          <a:ea typeface="Calibri" panose="020F0502020204030204" pitchFamily="34" charset="0"/>
                          <a:cs typeface="Tahoma" panose="020B0604030504040204" pitchFamily="34" charset="0"/>
                        </a:rPr>
                        <a:t> DPRD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kerja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pemenuhan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stok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sayuran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bersama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Pemkab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Solok</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dipublikasikan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pemenuhan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kebutuhan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stabilitas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harga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93775076"/>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Anggaran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Anggota DPRD Kota Pekanbaru, Aidil Amri, meminta Wali Kota Pekanbaru mengoptimalkan rencana penganggaran pemekaran kecamatan pada 2020. Pihaknya mengkritisi belum adanya anggaran pemekaran meskipun Peraturan Daerah tentang pemekaran kecamatan sudah disahkan.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Pemko melalui pejabat maupun OPD yang berwenang diharapkan segera memublikasikan rencana terkait penganggaran pemekaran kecamatan. Hal ini penting untuk merespons saran dari anggota DPRD sekaligus agar masyarakat mengetahui kepastian pelaksanaan pemekaran kecamatan yang berdampak pada pengurusan administrasi kependudukan maupun kegiatan pelayanan publik lainnya.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7035058"/>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Evaluasi</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Kinerja</a:t>
                      </a:r>
                      <a:r>
                        <a:rPr lang="en-US" sz="1100" b="1" dirty="0">
                          <a:effectLst/>
                          <a:latin typeface="Trebuchet MS" panose="020B0603020202020204" pitchFamily="34" charset="0"/>
                          <a:ea typeface="Calibri" panose="020F0502020204030204" pitchFamily="34" charset="0"/>
                          <a:cs typeface="Tahoma" panose="020B0604030504040204" pitchFamily="34" charset="0"/>
                        </a:rPr>
                        <a:t> ASN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Ketua DPRD Kota Pekanbaru, Hamdani, menilai kinerja pejabat eselon III di lingkungan Sekretariat DPRD Kota Pekanbaru tidak maksimal lantaran sering dinas luar. Hamdani meminta Sekda Kota Pekanbaru menegur pejabat eselon yang dinilai lepas tanggung jawab terhadap anggota DPRD. Sementara itu, Kabag Umum Sekretariat DPRD, Dedi Damhudi, mengatakan hanya wali kota yang berhak memberi penilaian terhadap dirinya. Hal ini disanggah Wakil Ketua DPRD Kota Pekanbaru, Ginda Burnama, yang menegaskan seluruh elemen masyarakat dapat memberi penilaian terhadap ASN. Kepala BKPSDM Kota Pekanbaru, Masykur Tarmizi, mengatakan pihaknya menunggu usulan dewan terkait evaluasi pejabat dan meninjau ulang izin SPT keluar kota milik pejabat tersebut.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pemberian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sanksi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eselon</a:t>
                      </a:r>
                      <a:r>
                        <a:rPr lang="en-US" sz="1100" dirty="0">
                          <a:effectLst/>
                          <a:latin typeface="Trebuchet MS" panose="020B0603020202020204" pitchFamily="34" charset="0"/>
                          <a:ea typeface="Calibri" panose="020F0502020204030204" pitchFamily="34" charset="0"/>
                          <a:cs typeface="Tahoma" panose="020B0604030504040204" pitchFamily="34" charset="0"/>
                        </a:rPr>
                        <a:t> III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Sekretariat</a:t>
                      </a:r>
                      <a:r>
                        <a:rPr lang="en-US" sz="1100" dirty="0">
                          <a:effectLst/>
                          <a:latin typeface="Trebuchet MS" panose="020B0603020202020204" pitchFamily="34" charset="0"/>
                          <a:ea typeface="Calibri" panose="020F0502020204030204" pitchFamily="34" charset="0"/>
                          <a:cs typeface="Tahoma" panose="020B0604030504040204" pitchFamily="34" charset="0"/>
                        </a:rPr>
                        <a:t> DPRD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dinilai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lepas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jawab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ditujukan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membentuk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senantiasa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mendengarkan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memastikan</a:t>
                      </a:r>
                      <a:r>
                        <a:rPr lang="en-US" sz="1100" dirty="0">
                          <a:effectLst/>
                          <a:latin typeface="Trebuchet MS" panose="020B0603020202020204" pitchFamily="34" charset="0"/>
                          <a:ea typeface="Calibri" panose="020F0502020204030204" pitchFamily="34" charset="0"/>
                          <a:cs typeface="Tahoma" panose="020B0604030504040204" pitchFamily="34" charset="0"/>
                        </a:rPr>
                        <a:t> ASN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memiliki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integritas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tinggi</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9899382"/>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6</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5102942"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ADMINISTRASI &amp; PEMERINTAHAN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772DBA09-F078-46E3-A463-9CFAD13929DB}"/>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68F771DD-65A0-4662-AB64-467E50D62846}"/>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6DC1E62D-95B3-4A73-8C78-77422E3302F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08831320-5E92-46EA-A49F-4C99CCC24027}"/>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B7E3696B-7990-4718-A35A-9B2F13A36B1A}"/>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726169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18745656"/>
              </p:ext>
            </p:extLst>
          </p:nvPr>
        </p:nvGraphicFramePr>
        <p:xfrm>
          <a:off x="304800" y="773014"/>
          <a:ext cx="11582400" cy="1723331"/>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Penyebaran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Penyakit</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Wabah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demam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berdarah</a:t>
                      </a:r>
                      <a:r>
                        <a:rPr lang="en-US" sz="1100" dirty="0">
                          <a:effectLst/>
                          <a:latin typeface="Trebuchet MS" panose="020B0603020202020204" pitchFamily="34" charset="0"/>
                          <a:ea typeface="Calibri" panose="020F0502020204030204" pitchFamily="34" charset="0"/>
                          <a:cs typeface="Tahoma" panose="020B0604030504040204" pitchFamily="34" charset="0"/>
                        </a:rPr>
                        <a:t> dengue (DBD)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dinlai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rentan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musim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hujan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terutama</a:t>
                      </a:r>
                      <a:r>
                        <a:rPr lang="en-US" sz="1100" dirty="0">
                          <a:effectLst/>
                          <a:latin typeface="Trebuchet MS" panose="020B0603020202020204" pitchFamily="34" charset="0"/>
                          <a:ea typeface="Calibri" panose="020F0502020204030204" pitchFamily="34" charset="0"/>
                          <a:cs typeface="Tahoma" panose="020B0604030504040204" pitchFamily="34" charset="0"/>
                        </a:rPr>
                        <a:t> di wilayah </a:t>
                      </a:r>
                      <a:r>
                        <a:rPr lang="en-US" sz="1100" dirty="0" err="1">
                          <a:effectLst/>
                          <a:latin typeface="Trebuchet MS" panose="020B0603020202020204" pitchFamily="34" charset="0"/>
                          <a:ea typeface="Calibri" panose="020F0502020204030204" pitchFamily="34" charset="0"/>
                          <a:cs typeface="Tahoma" panose="020B0604030504040204" pitchFamily="34" charset="0"/>
                        </a:rPr>
                        <a:t>rawan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banjir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Komisi</a:t>
                      </a:r>
                      <a:r>
                        <a:rPr lang="en-US" sz="1100" dirty="0">
                          <a:effectLst/>
                          <a:latin typeface="Trebuchet MS" panose="020B0603020202020204" pitchFamily="34" charset="0"/>
                          <a:ea typeface="Calibri" panose="020F0502020204030204" pitchFamily="34" charset="0"/>
                          <a:cs typeface="Tahoma" panose="020B0604030504040204" pitchFamily="34" charset="0"/>
                        </a:rPr>
                        <a:t> III DPRD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Yasser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Hamidy</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berharap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tindakan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preventif</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mencegah</a:t>
                      </a:r>
                      <a:r>
                        <a:rPr lang="en-US" sz="1100" dirty="0">
                          <a:effectLst/>
                          <a:latin typeface="Trebuchet MS" panose="020B0603020202020204" pitchFamily="34" charset="0"/>
                          <a:ea typeface="Calibri" panose="020F0502020204030204" pitchFamily="34" charset="0"/>
                          <a:cs typeface="Tahoma" panose="020B0604030504040204" pitchFamily="34" charset="0"/>
                        </a:rPr>
                        <a:t> korban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jiwa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akibat</a:t>
                      </a:r>
                      <a:r>
                        <a:rPr lang="en-US" sz="1100" dirty="0">
                          <a:effectLst/>
                          <a:latin typeface="Trebuchet MS" panose="020B0603020202020204" pitchFamily="34" charset="0"/>
                          <a:ea typeface="Calibri" panose="020F0502020204030204" pitchFamily="34" charset="0"/>
                          <a:cs typeface="Tahoma" panose="020B0604030504040204" pitchFamily="34" charset="0"/>
                        </a:rPr>
                        <a:t> DBD.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diharapkan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menyosialisasikan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pencegahan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penanggulangan</a:t>
                      </a:r>
                      <a:r>
                        <a:rPr lang="en-US" sz="1100" dirty="0">
                          <a:effectLst/>
                          <a:latin typeface="Trebuchet MS" panose="020B0603020202020204" pitchFamily="34" charset="0"/>
                          <a:ea typeface="Calibri" panose="020F0502020204030204" pitchFamily="34" charset="0"/>
                          <a:cs typeface="Tahoma" panose="020B0604030504040204" pitchFamily="34" charset="0"/>
                        </a:rPr>
                        <a:t> DBD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segera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sedang</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mencegah</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menangani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wabah</a:t>
                      </a:r>
                      <a:r>
                        <a:rPr lang="en-US" sz="1100" dirty="0">
                          <a:effectLst/>
                          <a:latin typeface="Trebuchet MS" panose="020B0603020202020204" pitchFamily="34" charset="0"/>
                          <a:ea typeface="Calibri" panose="020F0502020204030204" pitchFamily="34" charset="0"/>
                          <a:cs typeface="Tahoma" panose="020B0604030504040204" pitchFamily="34" charset="0"/>
                        </a:rPr>
                        <a:t> DBD </a:t>
                      </a:r>
                      <a:r>
                        <a:rPr lang="en-US" sz="1100" dirty="0" err="1">
                          <a:effectLst/>
                          <a:latin typeface="Trebuchet MS" panose="020B0603020202020204" pitchFamily="34" charset="0"/>
                          <a:ea typeface="Calibri" panose="020F0502020204030204" pitchFamily="34" charset="0"/>
                          <a:cs typeface="Tahoma" panose="020B0604030504040204" pitchFamily="34" charset="0"/>
                        </a:rPr>
                        <a:t>jelang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musim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hujan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tahun</a:t>
                      </a:r>
                      <a:r>
                        <a:rPr lang="en-US" sz="1100" dirty="0">
                          <a:effectLst/>
                          <a:latin typeface="Trebuchet MS" panose="020B0603020202020204" pitchFamily="34" charset="0"/>
                          <a:ea typeface="Calibri" panose="020F0502020204030204" pitchFamily="34" charset="0"/>
                          <a:cs typeface="Tahoma" panose="020B0604030504040204" pitchFamily="34" charset="0"/>
                        </a:rPr>
                        <a:t> 2019.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ditujukan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merespons</a:t>
                      </a:r>
                      <a:r>
                        <a:rPr lang="en-US" sz="1100" dirty="0">
                          <a:effectLst/>
                          <a:latin typeface="Trebuchet MS" panose="020B0603020202020204" pitchFamily="34" charset="0"/>
                          <a:ea typeface="Calibri" panose="020F0502020204030204" pitchFamily="34" charset="0"/>
                          <a:cs typeface="Tahoma" panose="020B0604030504040204" pitchFamily="34" charset="0"/>
                        </a:rPr>
                        <a:t> saran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Komisi</a:t>
                      </a:r>
                      <a:r>
                        <a:rPr lang="en-US" sz="1100" dirty="0">
                          <a:effectLst/>
                          <a:latin typeface="Trebuchet MS" panose="020B0603020202020204" pitchFamily="34" charset="0"/>
                          <a:ea typeface="Calibri" panose="020F0502020204030204" pitchFamily="34" charset="0"/>
                          <a:cs typeface="Tahoma" panose="020B0604030504040204" pitchFamily="34" charset="0"/>
                        </a:rPr>
                        <a:t> III DPRD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sekaligus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menyosialisasikan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pencegahan</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DBD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muncul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hampir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setiap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tahun</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7443262"/>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7</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3735823"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SOSIAL &amp; KESEHATAN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8F9A6057-F96B-4B7A-BB0C-1186DEB213FA}"/>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3D6261E4-1C36-4683-B620-B5FD2CC4EC07}"/>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9842494E-C6E1-44B1-BCB3-E0170CC3773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B545A0FB-2364-4B21-80C5-94C3239FC60C}"/>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76AA1A74-2D45-48E7-BAE7-5C5588B3DF29}"/>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8620543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8</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4124380288"/>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42" name="Title 1">
            <a:extLst>
              <a:ext uri="{FF2B5EF4-FFF2-40B4-BE49-F238E27FC236}">
                <a16:creationId xmlns:a16="http://schemas.microsoft.com/office/drawing/2014/main" id="{71347856-E243-4AEB-A31E-7843E07EC525}"/>
              </a:ext>
            </a:extLst>
          </p:cNvPr>
          <p:cNvSpPr txBox="1">
            <a:spLocks/>
          </p:cNvSpPr>
          <p:nvPr/>
        </p:nvSpPr>
        <p:spPr>
          <a:xfrm>
            <a:off x="6773878" y="904023"/>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44" name="Chart 43">
            <a:extLst>
              <a:ext uri="{FF2B5EF4-FFF2-40B4-BE49-F238E27FC236}">
                <a16:creationId xmlns:a16="http://schemas.microsoft.com/office/drawing/2014/main" id="{F69007AA-55E3-4ECA-A09C-13088E4BD5C4}"/>
              </a:ext>
            </a:extLst>
          </p:cNvPr>
          <p:cNvGraphicFramePr/>
          <p:nvPr>
            <p:extLst>
              <p:ext uri="{D42A27DB-BD31-4B8C-83A1-F6EECF244321}">
                <p14:modId xmlns:p14="http://schemas.microsoft.com/office/powerpoint/2010/main" val="596755089"/>
              </p:ext>
            </p:extLst>
          </p:nvPr>
        </p:nvGraphicFramePr>
        <p:xfrm>
          <a:off x="6165745" y="1245655"/>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34" name="Group 33">
            <a:extLst>
              <a:ext uri="{FF2B5EF4-FFF2-40B4-BE49-F238E27FC236}">
                <a16:creationId xmlns:a16="http://schemas.microsoft.com/office/drawing/2014/main" id="{00DBEEE1-2FA2-418C-8CB3-DFD6A5F29D97}"/>
              </a:ext>
            </a:extLst>
          </p:cNvPr>
          <p:cNvGrpSpPr/>
          <p:nvPr/>
        </p:nvGrpSpPr>
        <p:grpSpPr>
          <a:xfrm>
            <a:off x="445769" y="6217024"/>
            <a:ext cx="5379844" cy="646554"/>
            <a:chOff x="438261" y="6217024"/>
            <a:chExt cx="2521701" cy="646554"/>
          </a:xfrm>
        </p:grpSpPr>
        <p:sp>
          <p:nvSpPr>
            <p:cNvPr id="41" name="Rectangle 40">
              <a:extLst>
                <a:ext uri="{FF2B5EF4-FFF2-40B4-BE49-F238E27FC236}">
                  <a16:creationId xmlns:a16="http://schemas.microsoft.com/office/drawing/2014/main" id="{243FBEDF-CFCD-479D-84C9-3859550B3707}"/>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Rectangle 44">
              <a:extLst>
                <a:ext uri="{FF2B5EF4-FFF2-40B4-BE49-F238E27FC236}">
                  <a16:creationId xmlns:a16="http://schemas.microsoft.com/office/drawing/2014/main" id="{793AF529-146F-4134-A718-A0C5E633D4CB}"/>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6" name="Rectangle 45">
              <a:extLst>
                <a:ext uri="{FF2B5EF4-FFF2-40B4-BE49-F238E27FC236}">
                  <a16:creationId xmlns:a16="http://schemas.microsoft.com/office/drawing/2014/main" id="{24005848-2BE3-4AD0-A868-45EDF05BCDC5}"/>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7" name="TextBox 46">
              <a:extLst>
                <a:ext uri="{FF2B5EF4-FFF2-40B4-BE49-F238E27FC236}">
                  <a16:creationId xmlns:a16="http://schemas.microsoft.com/office/drawing/2014/main" id="{7E8F61F1-6996-4233-A19C-916DFF42EDE4}"/>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8" name="TextBox 47">
              <a:extLst>
                <a:ext uri="{FF2B5EF4-FFF2-40B4-BE49-F238E27FC236}">
                  <a16:creationId xmlns:a16="http://schemas.microsoft.com/office/drawing/2014/main" id="{E23B032B-A76A-4870-AFCF-FFDFFED34EA0}"/>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9" name="TextBox 48">
              <a:extLst>
                <a:ext uri="{FF2B5EF4-FFF2-40B4-BE49-F238E27FC236}">
                  <a16:creationId xmlns:a16="http://schemas.microsoft.com/office/drawing/2014/main" id="{21821F5B-A1CC-4781-B852-FF10A5BD002A}"/>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50" name="Rectangle 49">
              <a:extLst>
                <a:ext uri="{FF2B5EF4-FFF2-40B4-BE49-F238E27FC236}">
                  <a16:creationId xmlns:a16="http://schemas.microsoft.com/office/drawing/2014/main" id="{4E45026B-032E-4930-93FA-7214439B610D}"/>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0F177381-01A7-465D-A3E7-953F2FF9C8A8}"/>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2" name="Rectangle 51">
              <a:extLst>
                <a:ext uri="{FF2B5EF4-FFF2-40B4-BE49-F238E27FC236}">
                  <a16:creationId xmlns:a16="http://schemas.microsoft.com/office/drawing/2014/main" id="{CBDAD082-FFC3-4BA7-9DC0-189082788979}"/>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9E583F2A-0917-4570-8FC8-F642297B12B3}"/>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4" name="Rectangle 53">
              <a:extLst>
                <a:ext uri="{FF2B5EF4-FFF2-40B4-BE49-F238E27FC236}">
                  <a16:creationId xmlns:a16="http://schemas.microsoft.com/office/drawing/2014/main" id="{894DE687-91D2-47D9-817C-28968A8AA0EA}"/>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5" name="TextBox 54">
              <a:extLst>
                <a:ext uri="{FF2B5EF4-FFF2-40B4-BE49-F238E27FC236}">
                  <a16:creationId xmlns:a16="http://schemas.microsoft.com/office/drawing/2014/main" id="{2CF112C7-9E04-4F4C-A34C-4C0C33C3F798}"/>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grpSp>
        <p:nvGrpSpPr>
          <p:cNvPr id="26" name="Group 25">
            <a:extLst>
              <a:ext uri="{FF2B5EF4-FFF2-40B4-BE49-F238E27FC236}">
                <a16:creationId xmlns:a16="http://schemas.microsoft.com/office/drawing/2014/main" id="{FEF6CF25-668A-43FE-B142-556CE451E866}"/>
              </a:ext>
            </a:extLst>
          </p:cNvPr>
          <p:cNvGrpSpPr/>
          <p:nvPr/>
        </p:nvGrpSpPr>
        <p:grpSpPr>
          <a:xfrm>
            <a:off x="10441253" y="0"/>
            <a:ext cx="1750747" cy="581025"/>
            <a:chOff x="8169011" y="323859"/>
            <a:chExt cx="1750747" cy="581025"/>
          </a:xfrm>
        </p:grpSpPr>
        <p:grpSp>
          <p:nvGrpSpPr>
            <p:cNvPr id="27" name="Group 6">
              <a:extLst>
                <a:ext uri="{FF2B5EF4-FFF2-40B4-BE49-F238E27FC236}">
                  <a16:creationId xmlns:a16="http://schemas.microsoft.com/office/drawing/2014/main" id="{552057A9-9B31-46FC-B4DA-510CBA249D13}"/>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44A9C9D8-EE35-43D6-AC45-9368B49994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6973AF33-384F-43F6-A594-013F51DBB060}"/>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8" name="Text Placeholder 1">
              <a:extLst>
                <a:ext uri="{FF2B5EF4-FFF2-40B4-BE49-F238E27FC236}">
                  <a16:creationId xmlns:a16="http://schemas.microsoft.com/office/drawing/2014/main" id="{FAE2DEA6-2947-4B91-B0DE-DC2D4426BE26}"/>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9</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3921508095"/>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0A05F194-3B76-46EC-94AE-5184E3DC6FB6}"/>
              </a:ext>
            </a:extLst>
          </p:cNvPr>
          <p:cNvSpPr txBox="1">
            <a:spLocks/>
          </p:cNvSpPr>
          <p:nvPr/>
        </p:nvSpPr>
        <p:spPr>
          <a:xfrm>
            <a:off x="6869979" y="906009"/>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12" name="Chart 11">
            <a:extLst>
              <a:ext uri="{FF2B5EF4-FFF2-40B4-BE49-F238E27FC236}">
                <a16:creationId xmlns:a16="http://schemas.microsoft.com/office/drawing/2014/main" id="{E989E13B-F531-40A2-A1A6-B87838DDEAAC}"/>
              </a:ext>
            </a:extLst>
          </p:cNvPr>
          <p:cNvGraphicFramePr/>
          <p:nvPr>
            <p:extLst>
              <p:ext uri="{D42A27DB-BD31-4B8C-83A1-F6EECF244321}">
                <p14:modId xmlns:p14="http://schemas.microsoft.com/office/powerpoint/2010/main" val="1509206825"/>
              </p:ext>
            </p:extLst>
          </p:nvPr>
        </p:nvGraphicFramePr>
        <p:xfrm>
          <a:off x="6096000"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4" name="Group 13">
            <a:extLst>
              <a:ext uri="{FF2B5EF4-FFF2-40B4-BE49-F238E27FC236}">
                <a16:creationId xmlns:a16="http://schemas.microsoft.com/office/drawing/2014/main" id="{A111143E-62DC-4405-97B0-B8BCA030C2F1}"/>
              </a:ext>
            </a:extLst>
          </p:cNvPr>
          <p:cNvGrpSpPr/>
          <p:nvPr/>
        </p:nvGrpSpPr>
        <p:grpSpPr>
          <a:xfrm>
            <a:off x="10441253" y="0"/>
            <a:ext cx="1750747" cy="581025"/>
            <a:chOff x="8169011" y="323859"/>
            <a:chExt cx="1750747" cy="581025"/>
          </a:xfrm>
        </p:grpSpPr>
        <p:grpSp>
          <p:nvGrpSpPr>
            <p:cNvPr id="15" name="Group 6">
              <a:extLst>
                <a:ext uri="{FF2B5EF4-FFF2-40B4-BE49-F238E27FC236}">
                  <a16:creationId xmlns:a16="http://schemas.microsoft.com/office/drawing/2014/main" id="{4178852C-DB87-46AC-9574-39A65E31D41C}"/>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1AE1A9FF-EF7C-4083-AC11-0BB59722176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1640CF51-C883-4C98-B94E-9CB5E46B456E}"/>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6" name="Text Placeholder 1">
              <a:extLst>
                <a:ext uri="{FF2B5EF4-FFF2-40B4-BE49-F238E27FC236}">
                  <a16:creationId xmlns:a16="http://schemas.microsoft.com/office/drawing/2014/main" id="{8049C5F6-B68F-4DBC-9569-E0A4A57F455B}"/>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64835073"/>
              </p:ext>
            </p:extLst>
          </p:nvPr>
        </p:nvGraphicFramePr>
        <p:xfrm>
          <a:off x="304800" y="773014"/>
          <a:ext cx="11582400" cy="2261494"/>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Sengketa</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Informasi</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Pengadilan Tata Usaha Negara (PTUN) Pekanbaru segera mengeksekusi putusan Komisi Informasi Riau terkait izin reklame di Pekanbaru. Ketua PTUN Pekanbaru, Sri Setyowati, mengatakan PTUN mengabulkan permohonan penetapan eksekusi dan menyatakan keputusan Komisi Informasi Riau terkait sengketa informasi tentang reklame dapat dilaksanakan. Pemohon eksekusi, Novrizon Burman, mengatakan pihaknya optimistis seluruh informasi yang diminta akan diberikan oleh Sekretaris Daerah Kota Pekanbaru selaku termohon eksekusi.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maupun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segera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putusan</a:t>
                      </a:r>
                      <a:r>
                        <a:rPr lang="en-US" sz="1100" dirty="0">
                          <a:effectLst/>
                          <a:latin typeface="Trebuchet MS" panose="020B0603020202020204" pitchFamily="34" charset="0"/>
                          <a:ea typeface="Calibri" panose="020F0502020204030204" pitchFamily="34" charset="0"/>
                          <a:cs typeface="Tahoma" panose="020B0604030504040204" pitchFamily="34" charset="0"/>
                        </a:rPr>
                        <a:t> PTUN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mengabulkan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permohonan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eksekusi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hasil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keputusan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Informasi</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sengketa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informasi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tentang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izin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reklame</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dipublikasikan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mengimbangi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negatif</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berkembang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setelah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kasus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sengketa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informasi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gencar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diberitakan</a:t>
                      </a:r>
                      <a:r>
                        <a:rPr lang="en-US" sz="1100" dirty="0">
                          <a:effectLst/>
                          <a:latin typeface="Trebuchet MS" panose="020B0603020202020204" pitchFamily="34" charset="0"/>
                          <a:ea typeface="Calibri" panose="020F0502020204030204" pitchFamily="34" charset="0"/>
                          <a:cs typeface="Tahoma" panose="020B0604030504040204" pitchFamily="34" charset="0"/>
                        </a:rPr>
                        <a:t> di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Selain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diperlukan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menciptakan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senantiasa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mengupayakan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keterbukaan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informasi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10</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3893574"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HUKUM &amp; KRIMINALITAS</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D723583B-E32F-4FDC-A875-981B2D736ED9}"/>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1342647C-7505-4E19-9955-CEB4AE49566A}"/>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74884119-E2F1-48A6-BE08-1DC5503345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6A28E6D9-1BFB-42CB-8AF2-E8381333B74A}"/>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69566608-E3DD-446F-ACDC-6A960BAE78E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601311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17271142"/>
              </p:ext>
            </p:extLst>
          </p:nvPr>
        </p:nvGraphicFramePr>
        <p:xfrm>
          <a:off x="304800" y="773014"/>
          <a:ext cx="11582400" cy="2611316"/>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Pembangunan Pasar</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Pembangunan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Induk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kembali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molor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jadwal</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sudah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ditetapkan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yakni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Oktober</a:t>
                      </a:r>
                      <a:r>
                        <a:rPr lang="en-US" sz="1100" dirty="0">
                          <a:effectLst/>
                          <a:latin typeface="Trebuchet MS" panose="020B0603020202020204" pitchFamily="34" charset="0"/>
                          <a:ea typeface="Calibri" panose="020F0502020204030204" pitchFamily="34" charset="0"/>
                          <a:cs typeface="Tahoma" panose="020B0604030504040204" pitchFamily="34" charset="0"/>
                        </a:rPr>
                        <a:t> 2019. Perusahaan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pengembang</a:t>
                      </a:r>
                      <a:r>
                        <a:rPr lang="en-US" sz="1100" dirty="0">
                          <a:effectLst/>
                          <a:latin typeface="Trebuchet MS" panose="020B0603020202020204" pitchFamily="34" charset="0"/>
                          <a:ea typeface="Calibri" panose="020F0502020204030204" pitchFamily="34" charset="0"/>
                          <a:cs typeface="Tahoma" panose="020B0604030504040204" pitchFamily="34" charset="0"/>
                        </a:rPr>
                        <a:t>, PT Agung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Rafa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Bonai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menuntaskan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pembangunan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fisik</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perpanjangan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waktu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Kepala</a:t>
                      </a:r>
                      <a:r>
                        <a:rPr lang="en-US" sz="1100" dirty="0">
                          <a:effectLst/>
                          <a:latin typeface="Trebuchet MS" panose="020B0603020202020204" pitchFamily="34" charset="0"/>
                          <a:ea typeface="Calibri" panose="020F0502020204030204" pitchFamily="34" charset="0"/>
                          <a:cs typeface="Tahoma" panose="020B0604030504040204" pitchFamily="34" charset="0"/>
                        </a:rPr>
                        <a:t> DPP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Ingot Ahmad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Hutasuhut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bisa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memastikan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durasi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perpanjangan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waktu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pengembang</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DPP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progres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pembangunan</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Induk</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selesai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ditujukan</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mengupayakan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percepatan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pembangunan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infrastruktur</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bermanfaat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kepentingan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r h="783179">
                <a:tc>
                  <a:txBody>
                    <a:bodyPr/>
                    <a:lstStyle/>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Pembangunan Gedung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Polsek</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Kapolsek Bukit Raya, Kompol Bainar, berharap Pemko Pekanbaru maupun Pemprov Riau segera merealisasikan penempatan lahan untuk Kantor Polsek Marpoyan Damai. selain itu Kapolres Bukit Raya berjanji akan terus memberikan pelayanan yang maksimal kepada seluruh masyarakatnya.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permintaan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Kapolsek</a:t>
                      </a:r>
                      <a:r>
                        <a:rPr lang="en-US" sz="1100" dirty="0">
                          <a:effectLst/>
                          <a:latin typeface="Trebuchet MS" panose="020B0603020202020204" pitchFamily="34" charset="0"/>
                          <a:ea typeface="Calibri" panose="020F0502020204030204" pitchFamily="34" charset="0"/>
                          <a:cs typeface="Tahoma" panose="020B0604030504040204" pitchFamily="34" charset="0"/>
                        </a:rPr>
                        <a:t> Bukit Raya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penempatan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kantor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Polsek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Marpoyan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Damai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bisa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menginformasikan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bahwa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masih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komitmen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membangun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infrastruktur</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40978133"/>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11</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3111910"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INFRASTRUKTUR</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6C859CEA-3C1F-40C4-8B78-4756BE011BEF}"/>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ABE13C19-EA1C-4B17-8F35-D126CC3021B4}"/>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D3C4BD6B-56D3-4056-A894-A0C9277C97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1D21A556-C73A-4160-878F-FE56A7C32F8C}"/>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CC333F1B-0BB6-4459-B837-0FDB909FBB4A}"/>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802199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HUKUM &amp; KRIMINALITAS</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12</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3002436921"/>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34" name="Group 33">
            <a:extLst>
              <a:ext uri="{FF2B5EF4-FFF2-40B4-BE49-F238E27FC236}">
                <a16:creationId xmlns:a16="http://schemas.microsoft.com/office/drawing/2014/main" id="{FFF8AC6A-5B6E-47BE-A57E-FDEFD8422399}"/>
              </a:ext>
            </a:extLst>
          </p:cNvPr>
          <p:cNvGrpSpPr/>
          <p:nvPr/>
        </p:nvGrpSpPr>
        <p:grpSpPr>
          <a:xfrm>
            <a:off x="445769" y="6217024"/>
            <a:ext cx="5379844" cy="646554"/>
            <a:chOff x="438261" y="6217024"/>
            <a:chExt cx="2521701" cy="646554"/>
          </a:xfrm>
        </p:grpSpPr>
        <p:sp>
          <p:nvSpPr>
            <p:cNvPr id="41" name="Rectangle 40">
              <a:extLst>
                <a:ext uri="{FF2B5EF4-FFF2-40B4-BE49-F238E27FC236}">
                  <a16:creationId xmlns:a16="http://schemas.microsoft.com/office/drawing/2014/main" id="{0CC94975-832E-4EAA-9CDE-915636CDC69B}"/>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Rectangle 41">
              <a:extLst>
                <a:ext uri="{FF2B5EF4-FFF2-40B4-BE49-F238E27FC236}">
                  <a16:creationId xmlns:a16="http://schemas.microsoft.com/office/drawing/2014/main" id="{4D42E9BF-2928-41B4-94E3-E8D02075D216}"/>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4" name="Rectangle 43">
              <a:extLst>
                <a:ext uri="{FF2B5EF4-FFF2-40B4-BE49-F238E27FC236}">
                  <a16:creationId xmlns:a16="http://schemas.microsoft.com/office/drawing/2014/main" id="{FCB054A8-EE4B-45A9-921B-01D75F4F09B5}"/>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TextBox 44">
              <a:extLst>
                <a:ext uri="{FF2B5EF4-FFF2-40B4-BE49-F238E27FC236}">
                  <a16:creationId xmlns:a16="http://schemas.microsoft.com/office/drawing/2014/main" id="{492F643C-6B41-4005-BA88-FA8D8D8B3CDC}"/>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6" name="TextBox 45">
              <a:extLst>
                <a:ext uri="{FF2B5EF4-FFF2-40B4-BE49-F238E27FC236}">
                  <a16:creationId xmlns:a16="http://schemas.microsoft.com/office/drawing/2014/main" id="{037476F2-550F-45F8-BEE9-09297E0D4B2B}"/>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7" name="TextBox 46">
              <a:extLst>
                <a:ext uri="{FF2B5EF4-FFF2-40B4-BE49-F238E27FC236}">
                  <a16:creationId xmlns:a16="http://schemas.microsoft.com/office/drawing/2014/main" id="{719EDD49-A7D7-4452-A80B-F893748FBC0D}"/>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48" name="Rectangle 47">
              <a:extLst>
                <a:ext uri="{FF2B5EF4-FFF2-40B4-BE49-F238E27FC236}">
                  <a16:creationId xmlns:a16="http://schemas.microsoft.com/office/drawing/2014/main" id="{EC71B90C-12A7-4CEA-AA75-D1AB8AD09FD8}"/>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9" name="TextBox 48">
              <a:extLst>
                <a:ext uri="{FF2B5EF4-FFF2-40B4-BE49-F238E27FC236}">
                  <a16:creationId xmlns:a16="http://schemas.microsoft.com/office/drawing/2014/main" id="{AE327EAA-9D86-437E-8172-E51B96A1ED84}"/>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0" name="Rectangle 49">
              <a:extLst>
                <a:ext uri="{FF2B5EF4-FFF2-40B4-BE49-F238E27FC236}">
                  <a16:creationId xmlns:a16="http://schemas.microsoft.com/office/drawing/2014/main" id="{CE9ADAB8-4DF2-4C82-B11B-ABC952FF3D7A}"/>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E6E5DC3F-B68E-4BEA-B6E7-34DDE6C14BF6}"/>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2" name="Rectangle 51">
              <a:extLst>
                <a:ext uri="{FF2B5EF4-FFF2-40B4-BE49-F238E27FC236}">
                  <a16:creationId xmlns:a16="http://schemas.microsoft.com/office/drawing/2014/main" id="{BC852055-BCE6-4331-AA6F-87F7361C2328}"/>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3660FDC0-6548-4223-81BC-0CD1CBA20D0C}"/>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4" name="Title 1">
            <a:extLst>
              <a:ext uri="{FF2B5EF4-FFF2-40B4-BE49-F238E27FC236}">
                <a16:creationId xmlns:a16="http://schemas.microsoft.com/office/drawing/2014/main" id="{8A23E07D-76F4-4A66-8B2E-E2A0A343C8E8}"/>
              </a:ext>
            </a:extLst>
          </p:cNvPr>
          <p:cNvSpPr txBox="1">
            <a:spLocks/>
          </p:cNvSpPr>
          <p:nvPr/>
        </p:nvSpPr>
        <p:spPr>
          <a:xfrm>
            <a:off x="6945128"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INFRASTRUKTUR</a:t>
            </a:r>
            <a:endParaRPr lang="en-US" sz="1800" b="1" dirty="0">
              <a:solidFill>
                <a:srgbClr val="000000"/>
              </a:solidFill>
              <a:latin typeface="Trebuchet MS" panose="020B0603020202020204" pitchFamily="34" charset="0"/>
              <a:ea typeface="+mn-ea"/>
              <a:cs typeface="+mn-cs"/>
            </a:endParaRPr>
          </a:p>
        </p:txBody>
      </p:sp>
      <p:graphicFrame>
        <p:nvGraphicFramePr>
          <p:cNvPr id="25" name="Chart 24">
            <a:extLst>
              <a:ext uri="{FF2B5EF4-FFF2-40B4-BE49-F238E27FC236}">
                <a16:creationId xmlns:a16="http://schemas.microsoft.com/office/drawing/2014/main" id="{1AF9BC96-7932-449C-83C0-D5F4BE5DCAFB}"/>
              </a:ext>
            </a:extLst>
          </p:cNvPr>
          <p:cNvGraphicFramePr/>
          <p:nvPr>
            <p:extLst>
              <p:ext uri="{D42A27DB-BD31-4B8C-83A1-F6EECF244321}">
                <p14:modId xmlns:p14="http://schemas.microsoft.com/office/powerpoint/2010/main" val="1909283222"/>
              </p:ext>
            </p:extLst>
          </p:nvPr>
        </p:nvGraphicFramePr>
        <p:xfrm>
          <a:off x="6336995"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26" name="Group 25">
            <a:extLst>
              <a:ext uri="{FF2B5EF4-FFF2-40B4-BE49-F238E27FC236}">
                <a16:creationId xmlns:a16="http://schemas.microsoft.com/office/drawing/2014/main" id="{638331E0-CE5C-45C8-82D0-6405F5369C36}"/>
              </a:ext>
            </a:extLst>
          </p:cNvPr>
          <p:cNvGrpSpPr/>
          <p:nvPr/>
        </p:nvGrpSpPr>
        <p:grpSpPr>
          <a:xfrm>
            <a:off x="10441253" y="0"/>
            <a:ext cx="1750747" cy="581025"/>
            <a:chOff x="8169011" y="323859"/>
            <a:chExt cx="1750747" cy="581025"/>
          </a:xfrm>
        </p:grpSpPr>
        <p:grpSp>
          <p:nvGrpSpPr>
            <p:cNvPr id="27" name="Group 6">
              <a:extLst>
                <a:ext uri="{FF2B5EF4-FFF2-40B4-BE49-F238E27FC236}">
                  <a16:creationId xmlns:a16="http://schemas.microsoft.com/office/drawing/2014/main" id="{EB9203CC-3FF9-4C0C-8555-3C5BE628F97A}"/>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20947919-DAFA-4A42-89C7-245BB4E5265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B90EADDA-C16A-4C6D-9176-4C246F9BF377}"/>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8" name="Text Placeholder 1">
              <a:extLst>
                <a:ext uri="{FF2B5EF4-FFF2-40B4-BE49-F238E27FC236}">
                  <a16:creationId xmlns:a16="http://schemas.microsoft.com/office/drawing/2014/main" id="{310D4085-15D2-41E2-825A-13AD41AD045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4179410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HUKUM &amp; KRIMINALITAS</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13</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4266088755"/>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9855DD2A-C049-43F8-A74F-F779F90E6DFF}"/>
              </a:ext>
            </a:extLst>
          </p:cNvPr>
          <p:cNvSpPr txBox="1">
            <a:spLocks/>
          </p:cNvSpPr>
          <p:nvPr/>
        </p:nvSpPr>
        <p:spPr>
          <a:xfrm>
            <a:off x="6869981"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INFRASTRUKTUR</a:t>
            </a:r>
            <a:endParaRPr lang="en-US" sz="1800" b="1" dirty="0">
              <a:solidFill>
                <a:srgbClr val="000000"/>
              </a:solidFill>
              <a:latin typeface="Trebuchet MS" panose="020B0603020202020204" pitchFamily="34" charset="0"/>
              <a:ea typeface="+mn-ea"/>
              <a:cs typeface="+mn-cs"/>
            </a:endParaRPr>
          </a:p>
        </p:txBody>
      </p:sp>
      <p:graphicFrame>
        <p:nvGraphicFramePr>
          <p:cNvPr id="12" name="Chart 11">
            <a:extLst>
              <a:ext uri="{FF2B5EF4-FFF2-40B4-BE49-F238E27FC236}">
                <a16:creationId xmlns:a16="http://schemas.microsoft.com/office/drawing/2014/main" id="{736E8B6E-2604-4FFE-862D-7939D70FAA27}"/>
              </a:ext>
            </a:extLst>
          </p:cNvPr>
          <p:cNvGraphicFramePr/>
          <p:nvPr>
            <p:extLst>
              <p:ext uri="{D42A27DB-BD31-4B8C-83A1-F6EECF244321}">
                <p14:modId xmlns:p14="http://schemas.microsoft.com/office/powerpoint/2010/main" val="844276074"/>
              </p:ext>
            </p:extLst>
          </p:nvPr>
        </p:nvGraphicFramePr>
        <p:xfrm>
          <a:off x="6261848"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4" name="Group 13">
            <a:extLst>
              <a:ext uri="{FF2B5EF4-FFF2-40B4-BE49-F238E27FC236}">
                <a16:creationId xmlns:a16="http://schemas.microsoft.com/office/drawing/2014/main" id="{80A75194-0EE3-494D-9A30-0DA13320D7C3}"/>
              </a:ext>
            </a:extLst>
          </p:cNvPr>
          <p:cNvGrpSpPr/>
          <p:nvPr/>
        </p:nvGrpSpPr>
        <p:grpSpPr>
          <a:xfrm>
            <a:off x="10441253" y="0"/>
            <a:ext cx="1750747" cy="581025"/>
            <a:chOff x="8169011" y="323859"/>
            <a:chExt cx="1750747" cy="581025"/>
          </a:xfrm>
        </p:grpSpPr>
        <p:grpSp>
          <p:nvGrpSpPr>
            <p:cNvPr id="15" name="Group 6">
              <a:extLst>
                <a:ext uri="{FF2B5EF4-FFF2-40B4-BE49-F238E27FC236}">
                  <a16:creationId xmlns:a16="http://schemas.microsoft.com/office/drawing/2014/main" id="{049CE5A8-7C71-44DD-96E3-87F7DAC254B1}"/>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3F5997C5-47A7-4290-A6D2-A6FDEDE0727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7FD25013-9D54-45DA-9344-3D6C57281C27}"/>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6" name="Text Placeholder 1">
              <a:extLst>
                <a:ext uri="{FF2B5EF4-FFF2-40B4-BE49-F238E27FC236}">
                  <a16:creationId xmlns:a16="http://schemas.microsoft.com/office/drawing/2014/main" id="{9C6950C3-59AA-4086-8572-990B0A209988}"/>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974783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3273822"/>
              </p:ext>
            </p:extLst>
          </p:nvPr>
        </p:nvGraphicFramePr>
        <p:xfrm>
          <a:off x="304800" y="773014"/>
          <a:ext cx="11582400" cy="1364556"/>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826864">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Banjir</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Hujan deras menyebabkan genangan air muncul di beberapa jalan protokol seperti Jalan Jenderal Sudirman, Jalan Arifin Achmad, Jalan Cut Nyak Dhien, serta Jalan Durian, Kamis (17/10). Warga, Rizal, mengaku kesulitan karena genangan air menyebabkan motornya rawan mogok.</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diharapkan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pencegahan</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penanggulangan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banjir</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sekaligus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sosialisasi</a:t>
                      </a:r>
                      <a:r>
                        <a:rPr lang="en-US" sz="1100" dirty="0">
                          <a:effectLst/>
                          <a:latin typeface="Trebuchet MS" panose="020B0603020202020204" pitchFamily="34" charset="0"/>
                          <a:ea typeface="Calibri" panose="020F0502020204030204" pitchFamily="34" charset="0"/>
                          <a:cs typeface="Tahoma" panose="020B0604030504040204" pitchFamily="34" charset="0"/>
                        </a:rPr>
                        <a:t> program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memprioritaskan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banjir</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14</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2743200"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KEBENCANAAN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39C42263-D83F-4702-84AE-79CBFE663B66}"/>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FCB8EF2A-C4D0-4E04-BFDA-AFAEC36FC0AE}"/>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E8AFC960-CF5B-4B0D-9BDF-83102B6EEC0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E90DB70D-6C62-47A6-9FF4-889A5F63F4AB}"/>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6F0E7828-F28A-407D-8C02-9ADEED72C53E}"/>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270825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56477319"/>
              </p:ext>
            </p:extLst>
          </p:nvPr>
        </p:nvGraphicFramePr>
        <p:xfrm>
          <a:off x="304800" y="773014"/>
          <a:ext cx="11582400" cy="1723331"/>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1131664">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Tempat</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Wisata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Tempat wisata Danau Khayangan Lembah Sari di Kel. Limbungan, Kec. Rumbai Pesisir sepi pengunjung. Hal ini karena tempat wisata tersebut hanya mengandalkan wisata alam tanpa dilengkapi wahana penunjang. Petugas Danau Khayangan, Iskandar, mengatakan retribusi masuk tempat wisata tergantung kehendak pengujung yang digunakan untuk uang kebersihan.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berita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tentang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tempat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wisata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mulai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pengunjung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berupa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sedang</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merevitalisasi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objek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wisata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sekaligus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meningkatkan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kompetensi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kelompok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sadar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wisata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sehingga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tempat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wisata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meningkat</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15</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3848894"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BUDAYA &amp; PARIWISATA</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2377143F-ACEB-42D3-A8A0-19BCCA6BFFAB}"/>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DF3EC386-C204-4EE6-814A-48CCDB92C936}"/>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8A913ADA-0F24-46DD-B083-06295790A2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D1BFFB66-2AE7-4D03-97E4-E7496256DE7B}"/>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12332878-31FD-43E4-93E0-984165957290}"/>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915469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KEBENCANAAN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16</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3078941885"/>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42" name="Group 41">
            <a:extLst>
              <a:ext uri="{FF2B5EF4-FFF2-40B4-BE49-F238E27FC236}">
                <a16:creationId xmlns:a16="http://schemas.microsoft.com/office/drawing/2014/main" id="{1926DC83-40AF-4E93-94DF-E91B760F2FD1}"/>
              </a:ext>
            </a:extLst>
          </p:cNvPr>
          <p:cNvGrpSpPr/>
          <p:nvPr/>
        </p:nvGrpSpPr>
        <p:grpSpPr>
          <a:xfrm>
            <a:off x="445769" y="6217024"/>
            <a:ext cx="5379844" cy="646554"/>
            <a:chOff x="438261" y="6217024"/>
            <a:chExt cx="2521701" cy="646554"/>
          </a:xfrm>
        </p:grpSpPr>
        <p:sp>
          <p:nvSpPr>
            <p:cNvPr id="44" name="Rectangle 43">
              <a:extLst>
                <a:ext uri="{FF2B5EF4-FFF2-40B4-BE49-F238E27FC236}">
                  <a16:creationId xmlns:a16="http://schemas.microsoft.com/office/drawing/2014/main" id="{28A79768-91B6-47F8-97C1-17B4B77FA08D}"/>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Rectangle 44">
              <a:extLst>
                <a:ext uri="{FF2B5EF4-FFF2-40B4-BE49-F238E27FC236}">
                  <a16:creationId xmlns:a16="http://schemas.microsoft.com/office/drawing/2014/main" id="{2AA44DA8-1AAF-460D-88AE-F8253C02047F}"/>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6" name="Rectangle 45">
              <a:extLst>
                <a:ext uri="{FF2B5EF4-FFF2-40B4-BE49-F238E27FC236}">
                  <a16:creationId xmlns:a16="http://schemas.microsoft.com/office/drawing/2014/main" id="{68553DB3-4CE2-447A-BF5A-6B9F2B2B7ABF}"/>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7" name="TextBox 46">
              <a:extLst>
                <a:ext uri="{FF2B5EF4-FFF2-40B4-BE49-F238E27FC236}">
                  <a16:creationId xmlns:a16="http://schemas.microsoft.com/office/drawing/2014/main" id="{343F5FD2-4E11-4364-8BE0-257C446D9CA9}"/>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8" name="TextBox 47">
              <a:extLst>
                <a:ext uri="{FF2B5EF4-FFF2-40B4-BE49-F238E27FC236}">
                  <a16:creationId xmlns:a16="http://schemas.microsoft.com/office/drawing/2014/main" id="{3B48D344-A1BD-46F4-AA5E-AD9A8FA758FA}"/>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9" name="TextBox 48">
              <a:extLst>
                <a:ext uri="{FF2B5EF4-FFF2-40B4-BE49-F238E27FC236}">
                  <a16:creationId xmlns:a16="http://schemas.microsoft.com/office/drawing/2014/main" id="{FF6CC3D6-3204-4968-8F6E-3B1E36CDF1F7}"/>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50" name="Rectangle 49">
              <a:extLst>
                <a:ext uri="{FF2B5EF4-FFF2-40B4-BE49-F238E27FC236}">
                  <a16:creationId xmlns:a16="http://schemas.microsoft.com/office/drawing/2014/main" id="{A83F02FC-35A3-4FD4-80CE-BFAD6DD0CED4}"/>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E9D93B68-0ADF-4296-8779-1F3C7D38B3B7}"/>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2" name="Rectangle 51">
              <a:extLst>
                <a:ext uri="{FF2B5EF4-FFF2-40B4-BE49-F238E27FC236}">
                  <a16:creationId xmlns:a16="http://schemas.microsoft.com/office/drawing/2014/main" id="{40B31BBB-CC19-4BF9-9CB2-F55C07BA9A83}"/>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69369FDA-D9CF-4779-B569-61075FE7E13B}"/>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4" name="Rectangle 53">
              <a:extLst>
                <a:ext uri="{FF2B5EF4-FFF2-40B4-BE49-F238E27FC236}">
                  <a16:creationId xmlns:a16="http://schemas.microsoft.com/office/drawing/2014/main" id="{EBA71909-43A4-4E55-93D1-F0C10F741F21}"/>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5" name="TextBox 54">
              <a:extLst>
                <a:ext uri="{FF2B5EF4-FFF2-40B4-BE49-F238E27FC236}">
                  <a16:creationId xmlns:a16="http://schemas.microsoft.com/office/drawing/2014/main" id="{A13992F9-0333-43F1-BDBF-95814A25A94E}"/>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4" name="Title 1">
            <a:extLst>
              <a:ext uri="{FF2B5EF4-FFF2-40B4-BE49-F238E27FC236}">
                <a16:creationId xmlns:a16="http://schemas.microsoft.com/office/drawing/2014/main" id="{192E03E9-7D59-43ED-8E08-BDE76FE4BC52}"/>
              </a:ext>
            </a:extLst>
          </p:cNvPr>
          <p:cNvSpPr txBox="1">
            <a:spLocks/>
          </p:cNvSpPr>
          <p:nvPr/>
        </p:nvSpPr>
        <p:spPr>
          <a:xfrm>
            <a:off x="6841891" y="903424"/>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BUDAYA &amp; PARIWISATA</a:t>
            </a:r>
            <a:endParaRPr lang="en-US" sz="1800" b="1" dirty="0">
              <a:solidFill>
                <a:srgbClr val="000000"/>
              </a:solidFill>
              <a:latin typeface="Trebuchet MS" panose="020B0603020202020204" pitchFamily="34" charset="0"/>
              <a:ea typeface="+mn-ea"/>
              <a:cs typeface="+mn-cs"/>
            </a:endParaRPr>
          </a:p>
        </p:txBody>
      </p:sp>
      <p:graphicFrame>
        <p:nvGraphicFramePr>
          <p:cNvPr id="25" name="Chart 24">
            <a:extLst>
              <a:ext uri="{FF2B5EF4-FFF2-40B4-BE49-F238E27FC236}">
                <a16:creationId xmlns:a16="http://schemas.microsoft.com/office/drawing/2014/main" id="{22D23DCA-FACF-4F72-BE83-9433A70C545D}"/>
              </a:ext>
            </a:extLst>
          </p:cNvPr>
          <p:cNvGraphicFramePr/>
          <p:nvPr>
            <p:extLst>
              <p:ext uri="{D42A27DB-BD31-4B8C-83A1-F6EECF244321}">
                <p14:modId xmlns:p14="http://schemas.microsoft.com/office/powerpoint/2010/main" val="3751072388"/>
              </p:ext>
            </p:extLst>
          </p:nvPr>
        </p:nvGraphicFramePr>
        <p:xfrm>
          <a:off x="6233758" y="1245056"/>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26" name="Group 25">
            <a:extLst>
              <a:ext uri="{FF2B5EF4-FFF2-40B4-BE49-F238E27FC236}">
                <a16:creationId xmlns:a16="http://schemas.microsoft.com/office/drawing/2014/main" id="{88EF7FC9-C742-452E-A751-DC1C676044FB}"/>
              </a:ext>
            </a:extLst>
          </p:cNvPr>
          <p:cNvGrpSpPr/>
          <p:nvPr/>
        </p:nvGrpSpPr>
        <p:grpSpPr>
          <a:xfrm>
            <a:off x="10441253" y="0"/>
            <a:ext cx="1750747" cy="581025"/>
            <a:chOff x="8169011" y="323859"/>
            <a:chExt cx="1750747" cy="581025"/>
          </a:xfrm>
        </p:grpSpPr>
        <p:grpSp>
          <p:nvGrpSpPr>
            <p:cNvPr id="27" name="Group 6">
              <a:extLst>
                <a:ext uri="{FF2B5EF4-FFF2-40B4-BE49-F238E27FC236}">
                  <a16:creationId xmlns:a16="http://schemas.microsoft.com/office/drawing/2014/main" id="{AB62CF9C-DAC9-4A75-93C3-3CF1AEC2445F}"/>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5E05D4C5-B7CD-40D6-A601-4C63A5F8326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CA275D76-5724-4388-8F26-AD85C29EB223}"/>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8" name="Text Placeholder 1">
              <a:extLst>
                <a:ext uri="{FF2B5EF4-FFF2-40B4-BE49-F238E27FC236}">
                  <a16:creationId xmlns:a16="http://schemas.microsoft.com/office/drawing/2014/main" id="{AA6EB3D3-828E-492F-8AFF-BC86138134A6}"/>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703929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KEBENCANAAN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17</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3346256941"/>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2BF352D3-BC0A-439C-81EA-891A4D97FBD0}"/>
              </a:ext>
            </a:extLst>
          </p:cNvPr>
          <p:cNvSpPr txBox="1">
            <a:spLocks/>
          </p:cNvSpPr>
          <p:nvPr/>
        </p:nvSpPr>
        <p:spPr>
          <a:xfrm>
            <a:off x="6709159" y="903424"/>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BUDAYA &amp; PARIWISATA</a:t>
            </a:r>
            <a:endParaRPr lang="en-US" sz="1800" b="1" dirty="0">
              <a:solidFill>
                <a:srgbClr val="000000"/>
              </a:solidFill>
              <a:latin typeface="Trebuchet MS" panose="020B0603020202020204" pitchFamily="34" charset="0"/>
              <a:ea typeface="+mn-ea"/>
              <a:cs typeface="+mn-cs"/>
            </a:endParaRPr>
          </a:p>
        </p:txBody>
      </p:sp>
      <p:graphicFrame>
        <p:nvGraphicFramePr>
          <p:cNvPr id="12" name="Chart 11">
            <a:extLst>
              <a:ext uri="{FF2B5EF4-FFF2-40B4-BE49-F238E27FC236}">
                <a16:creationId xmlns:a16="http://schemas.microsoft.com/office/drawing/2014/main" id="{9BE7AC6B-9E82-4DED-A28E-D07AD1F8C6A8}"/>
              </a:ext>
            </a:extLst>
          </p:cNvPr>
          <p:cNvGraphicFramePr/>
          <p:nvPr>
            <p:extLst>
              <p:ext uri="{D42A27DB-BD31-4B8C-83A1-F6EECF244321}">
                <p14:modId xmlns:p14="http://schemas.microsoft.com/office/powerpoint/2010/main" val="1829972377"/>
              </p:ext>
            </p:extLst>
          </p:nvPr>
        </p:nvGraphicFramePr>
        <p:xfrm>
          <a:off x="6101026" y="1245056"/>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4" name="Group 13">
            <a:extLst>
              <a:ext uri="{FF2B5EF4-FFF2-40B4-BE49-F238E27FC236}">
                <a16:creationId xmlns:a16="http://schemas.microsoft.com/office/drawing/2014/main" id="{C0919192-0D30-4C02-BDC6-59809932A03F}"/>
              </a:ext>
            </a:extLst>
          </p:cNvPr>
          <p:cNvGrpSpPr/>
          <p:nvPr/>
        </p:nvGrpSpPr>
        <p:grpSpPr>
          <a:xfrm>
            <a:off x="10441253" y="0"/>
            <a:ext cx="1750747" cy="581025"/>
            <a:chOff x="8169011" y="323859"/>
            <a:chExt cx="1750747" cy="581025"/>
          </a:xfrm>
        </p:grpSpPr>
        <p:grpSp>
          <p:nvGrpSpPr>
            <p:cNvPr id="15" name="Group 6">
              <a:extLst>
                <a:ext uri="{FF2B5EF4-FFF2-40B4-BE49-F238E27FC236}">
                  <a16:creationId xmlns:a16="http://schemas.microsoft.com/office/drawing/2014/main" id="{2B61BF9D-99C3-4489-9C75-A34759870E2C}"/>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F203BE86-5207-41B7-A736-8B20B478C3D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292F286E-6FA1-43A7-B6D4-185886602A08}"/>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6" name="Text Placeholder 1">
              <a:extLst>
                <a:ext uri="{FF2B5EF4-FFF2-40B4-BE49-F238E27FC236}">
                  <a16:creationId xmlns:a16="http://schemas.microsoft.com/office/drawing/2014/main" id="{C0AB7264-AC1F-425D-94C4-19104DED8084}"/>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805258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49728585"/>
              </p:ext>
            </p:extLst>
          </p:nvPr>
        </p:nvGraphicFramePr>
        <p:xfrm>
          <a:off x="304800" y="773014"/>
          <a:ext cx="11582400" cy="3149478"/>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101763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Kriminalitas</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Anak</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Dua remaja diringkus polisi lantaran melakukan aksi penjambretan di Jalan Kubang Raya, Desa Tarai Bangun, Kec. Tambang, Minggu (20/10). Salah satu pelaku, inisial MS, masih berusia 14 tahun. Kapolsek Tambang, Iptu Jurfredi, mengatakan pelaku telah diamankan untuk menjalani proses hukum lebih lanjut.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sedang</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melindungi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tindak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pidana</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tercipta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berkomitmen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menjadikan</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layak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76379493"/>
                  </a:ext>
                </a:extLst>
              </a:tr>
              <a:tr h="101763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Pencabulan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Anak</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Seorang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perempuan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inisial</a:t>
                      </a:r>
                      <a:r>
                        <a:rPr lang="en-US" sz="1100" dirty="0">
                          <a:effectLst/>
                          <a:latin typeface="Trebuchet MS" panose="020B0603020202020204" pitchFamily="34" charset="0"/>
                          <a:ea typeface="Calibri" panose="020F0502020204030204" pitchFamily="34" charset="0"/>
                          <a:cs typeface="Tahoma" panose="020B0604030504040204" pitchFamily="34" charset="0"/>
                        </a:rPr>
                        <a:t> RM,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menjadi</a:t>
                      </a:r>
                      <a:r>
                        <a:rPr lang="en-US" sz="1100" dirty="0">
                          <a:effectLst/>
                          <a:latin typeface="Trebuchet MS" panose="020B0603020202020204" pitchFamily="34" charset="0"/>
                          <a:ea typeface="Calibri" panose="020F0502020204030204" pitchFamily="34" charset="0"/>
                          <a:cs typeface="Tahoma" panose="020B0604030504040204" pitchFamily="34" charset="0"/>
                        </a:rPr>
                        <a:t> korban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pencabulan</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pemuda</a:t>
                      </a:r>
                      <a:r>
                        <a:rPr lang="en-US" sz="1100" dirty="0">
                          <a:effectLst/>
                          <a:latin typeface="Trebuchet MS" panose="020B0603020202020204" pitchFamily="34" charset="0"/>
                          <a:ea typeface="Calibri" panose="020F0502020204030204" pitchFamily="34" charset="0"/>
                          <a:cs typeface="Tahoma" panose="020B0604030504040204" pitchFamily="34" charset="0"/>
                        </a:rPr>
                        <a:t> di salah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satu</a:t>
                      </a:r>
                      <a:r>
                        <a:rPr lang="en-US" sz="1100" dirty="0">
                          <a:effectLst/>
                          <a:latin typeface="Trebuchet MS" panose="020B0603020202020204" pitchFamily="34" charset="0"/>
                          <a:ea typeface="Calibri" panose="020F0502020204030204" pitchFamily="34" charset="0"/>
                          <a:cs typeface="Tahoma" panose="020B0604030504040204" pitchFamily="34" charset="0"/>
                        </a:rPr>
                        <a:t> hotel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Senin</a:t>
                      </a:r>
                      <a:r>
                        <a:rPr lang="en-US" sz="1100" dirty="0">
                          <a:effectLst/>
                          <a:latin typeface="Trebuchet MS" panose="020B0603020202020204" pitchFamily="34" charset="0"/>
                          <a:ea typeface="Calibri" panose="020F0502020204030204" pitchFamily="34" charset="0"/>
                          <a:cs typeface="Tahoma" panose="020B0604030504040204" pitchFamily="34" charset="0"/>
                        </a:rPr>
                        <a:t> (14/10).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Keluarga</a:t>
                      </a:r>
                      <a:r>
                        <a:rPr lang="en-US" sz="1100" dirty="0">
                          <a:effectLst/>
                          <a:latin typeface="Trebuchet MS" panose="020B0603020202020204" pitchFamily="34" charset="0"/>
                          <a:ea typeface="Calibri" panose="020F0502020204030204" pitchFamily="34" charset="0"/>
                          <a:cs typeface="Tahoma" panose="020B0604030504040204" pitchFamily="34" charset="0"/>
                        </a:rPr>
                        <a:t> korban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melaporkan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tindakan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pemuda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Polsek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Kota.</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merespons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kasus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pencabulan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terhadap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pemuda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Respons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berupa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memastikan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 korban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kekerasan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seksual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mendapatkan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perlindungan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bimbingan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menghilangkan</a:t>
                      </a:r>
                      <a:r>
                        <a:rPr lang="en-US" sz="1100" dirty="0">
                          <a:effectLst/>
                          <a:latin typeface="Trebuchet MS" panose="020B0603020202020204" pitchFamily="34" charset="0"/>
                          <a:ea typeface="Calibri" panose="020F0502020204030204" pitchFamily="34" charset="0"/>
                          <a:cs typeface="Tahoma" panose="020B0604030504040204" pitchFamily="34" charset="0"/>
                        </a:rPr>
                        <a:t> trauma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pasca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kejadian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Respons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dipublikasikan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aktif</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menyikapi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permasalahan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56713166"/>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18</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3465870"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PEREMPUAN &amp; ANAK</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35015324-01AD-4A41-9446-BF9F86F73ECE}"/>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E3CD1C2A-3FAD-4FDD-9765-063D9BFC29FA}"/>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77D4A135-553C-401B-8410-F4A9693673C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AB6E0025-6F7A-407F-8B1D-65F9159F0551}"/>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3AA053DE-1E69-427A-B200-49EEB8AC77B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380972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PEREMPUAN &amp; ANAK</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19</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1614656821"/>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42" name="Group 41">
            <a:extLst>
              <a:ext uri="{FF2B5EF4-FFF2-40B4-BE49-F238E27FC236}">
                <a16:creationId xmlns:a16="http://schemas.microsoft.com/office/drawing/2014/main" id="{1926DC83-40AF-4E93-94DF-E91B760F2FD1}"/>
              </a:ext>
            </a:extLst>
          </p:cNvPr>
          <p:cNvGrpSpPr/>
          <p:nvPr/>
        </p:nvGrpSpPr>
        <p:grpSpPr>
          <a:xfrm>
            <a:off x="445769" y="6217024"/>
            <a:ext cx="5379844" cy="646554"/>
            <a:chOff x="438261" y="6217024"/>
            <a:chExt cx="2521701" cy="646554"/>
          </a:xfrm>
        </p:grpSpPr>
        <p:sp>
          <p:nvSpPr>
            <p:cNvPr id="44" name="Rectangle 43">
              <a:extLst>
                <a:ext uri="{FF2B5EF4-FFF2-40B4-BE49-F238E27FC236}">
                  <a16:creationId xmlns:a16="http://schemas.microsoft.com/office/drawing/2014/main" id="{28A79768-91B6-47F8-97C1-17B4B77FA08D}"/>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Rectangle 44">
              <a:extLst>
                <a:ext uri="{FF2B5EF4-FFF2-40B4-BE49-F238E27FC236}">
                  <a16:creationId xmlns:a16="http://schemas.microsoft.com/office/drawing/2014/main" id="{2AA44DA8-1AAF-460D-88AE-F8253C02047F}"/>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6" name="Rectangle 45">
              <a:extLst>
                <a:ext uri="{FF2B5EF4-FFF2-40B4-BE49-F238E27FC236}">
                  <a16:creationId xmlns:a16="http://schemas.microsoft.com/office/drawing/2014/main" id="{68553DB3-4CE2-447A-BF5A-6B9F2B2B7ABF}"/>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7" name="TextBox 46">
              <a:extLst>
                <a:ext uri="{FF2B5EF4-FFF2-40B4-BE49-F238E27FC236}">
                  <a16:creationId xmlns:a16="http://schemas.microsoft.com/office/drawing/2014/main" id="{343F5FD2-4E11-4364-8BE0-257C446D9CA9}"/>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8" name="TextBox 47">
              <a:extLst>
                <a:ext uri="{FF2B5EF4-FFF2-40B4-BE49-F238E27FC236}">
                  <a16:creationId xmlns:a16="http://schemas.microsoft.com/office/drawing/2014/main" id="{3B48D344-A1BD-46F4-AA5E-AD9A8FA758FA}"/>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9" name="TextBox 48">
              <a:extLst>
                <a:ext uri="{FF2B5EF4-FFF2-40B4-BE49-F238E27FC236}">
                  <a16:creationId xmlns:a16="http://schemas.microsoft.com/office/drawing/2014/main" id="{FF6CC3D6-3204-4968-8F6E-3B1E36CDF1F7}"/>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50" name="Rectangle 49">
              <a:extLst>
                <a:ext uri="{FF2B5EF4-FFF2-40B4-BE49-F238E27FC236}">
                  <a16:creationId xmlns:a16="http://schemas.microsoft.com/office/drawing/2014/main" id="{A83F02FC-35A3-4FD4-80CE-BFAD6DD0CED4}"/>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E9D93B68-0ADF-4296-8779-1F3C7D38B3B7}"/>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2" name="Rectangle 51">
              <a:extLst>
                <a:ext uri="{FF2B5EF4-FFF2-40B4-BE49-F238E27FC236}">
                  <a16:creationId xmlns:a16="http://schemas.microsoft.com/office/drawing/2014/main" id="{40B31BBB-CC19-4BF9-9CB2-F55C07BA9A83}"/>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69369FDA-D9CF-4779-B569-61075FE7E13B}"/>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4" name="Rectangle 53">
              <a:extLst>
                <a:ext uri="{FF2B5EF4-FFF2-40B4-BE49-F238E27FC236}">
                  <a16:creationId xmlns:a16="http://schemas.microsoft.com/office/drawing/2014/main" id="{EBA71909-43A4-4E55-93D1-F0C10F741F21}"/>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5" name="TextBox 54">
              <a:extLst>
                <a:ext uri="{FF2B5EF4-FFF2-40B4-BE49-F238E27FC236}">
                  <a16:creationId xmlns:a16="http://schemas.microsoft.com/office/drawing/2014/main" id="{A13992F9-0333-43F1-BDBF-95814A25A94E}"/>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grpSp>
        <p:nvGrpSpPr>
          <p:cNvPr id="24" name="Group 23">
            <a:extLst>
              <a:ext uri="{FF2B5EF4-FFF2-40B4-BE49-F238E27FC236}">
                <a16:creationId xmlns:a16="http://schemas.microsoft.com/office/drawing/2014/main" id="{BD3E8AD0-FA5E-4677-BFE6-96387666E8E9}"/>
              </a:ext>
            </a:extLst>
          </p:cNvPr>
          <p:cNvGrpSpPr/>
          <p:nvPr/>
        </p:nvGrpSpPr>
        <p:grpSpPr>
          <a:xfrm>
            <a:off x="10441253" y="0"/>
            <a:ext cx="1750747" cy="581025"/>
            <a:chOff x="8169011" y="323859"/>
            <a:chExt cx="1750747" cy="581025"/>
          </a:xfrm>
        </p:grpSpPr>
        <p:grpSp>
          <p:nvGrpSpPr>
            <p:cNvPr id="25" name="Group 6">
              <a:extLst>
                <a:ext uri="{FF2B5EF4-FFF2-40B4-BE49-F238E27FC236}">
                  <a16:creationId xmlns:a16="http://schemas.microsoft.com/office/drawing/2014/main" id="{9DAC43FE-7715-41C6-8B44-F1A7D94E8E74}"/>
                </a:ext>
              </a:extLst>
            </p:cNvPr>
            <p:cNvGrpSpPr/>
            <p:nvPr/>
          </p:nvGrpSpPr>
          <p:grpSpPr>
            <a:xfrm>
              <a:off x="8169011" y="323859"/>
              <a:ext cx="1750747" cy="581025"/>
              <a:chOff x="8169011" y="323859"/>
              <a:chExt cx="1750747" cy="581025"/>
            </a:xfrm>
          </p:grpSpPr>
          <p:pic>
            <p:nvPicPr>
              <p:cNvPr id="27" name="Picture 1">
                <a:extLst>
                  <a:ext uri="{FF2B5EF4-FFF2-40B4-BE49-F238E27FC236}">
                    <a16:creationId xmlns:a16="http://schemas.microsoft.com/office/drawing/2014/main" id="{ADF00CD8-9D43-459C-9FE8-7680D5B322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Placeholder 1">
                <a:extLst>
                  <a:ext uri="{FF2B5EF4-FFF2-40B4-BE49-F238E27FC236}">
                    <a16:creationId xmlns:a16="http://schemas.microsoft.com/office/drawing/2014/main" id="{FB170EA3-C43B-409B-91E5-64170B86E725}"/>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6" name="Text Placeholder 1">
              <a:extLst>
                <a:ext uri="{FF2B5EF4-FFF2-40B4-BE49-F238E27FC236}">
                  <a16:creationId xmlns:a16="http://schemas.microsoft.com/office/drawing/2014/main" id="{234DE360-5223-4E11-83B1-6E8CCB014B1A}"/>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907477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PEREMPUAN &amp; ANAK</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20</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1030222448"/>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11" name="Group 10">
            <a:extLst>
              <a:ext uri="{FF2B5EF4-FFF2-40B4-BE49-F238E27FC236}">
                <a16:creationId xmlns:a16="http://schemas.microsoft.com/office/drawing/2014/main" id="{04C12C7F-8172-45CC-A69A-0C79B77843AF}"/>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399E790D-F415-4E72-9C2A-E52D116E6D10}"/>
                </a:ext>
              </a:extLst>
            </p:cNvPr>
            <p:cNvGrpSpPr/>
            <p:nvPr/>
          </p:nvGrpSpPr>
          <p:grpSpPr>
            <a:xfrm>
              <a:off x="8169011" y="323859"/>
              <a:ext cx="1750747" cy="581025"/>
              <a:chOff x="8169011" y="323859"/>
              <a:chExt cx="1750747" cy="581025"/>
            </a:xfrm>
          </p:grpSpPr>
          <p:pic>
            <p:nvPicPr>
              <p:cNvPr id="15" name="Picture 1">
                <a:extLst>
                  <a:ext uri="{FF2B5EF4-FFF2-40B4-BE49-F238E27FC236}">
                    <a16:creationId xmlns:a16="http://schemas.microsoft.com/office/drawing/2014/main" id="{972AC3CD-F5BC-434C-BF3B-587D78AC18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laceholder 1">
                <a:extLst>
                  <a:ext uri="{FF2B5EF4-FFF2-40B4-BE49-F238E27FC236}">
                    <a16:creationId xmlns:a16="http://schemas.microsoft.com/office/drawing/2014/main" id="{4C42F1C7-9256-4C1B-83C6-2F43D8148452}"/>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429583EE-B6FB-4E0A-8B2D-A3ACD2B1B47B}"/>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720268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hart 19"/>
          <p:cNvGraphicFramePr/>
          <p:nvPr>
            <p:extLst>
              <p:ext uri="{D42A27DB-BD31-4B8C-83A1-F6EECF244321}">
                <p14:modId xmlns:p14="http://schemas.microsoft.com/office/powerpoint/2010/main" val="3126688095"/>
              </p:ext>
            </p:extLst>
          </p:nvPr>
        </p:nvGraphicFramePr>
        <p:xfrm>
          <a:off x="165153" y="1027481"/>
          <a:ext cx="4057041" cy="524739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8"/>
          <p:cNvGraphicFramePr/>
          <p:nvPr>
            <p:extLst>
              <p:ext uri="{D42A27DB-BD31-4B8C-83A1-F6EECF244321}">
                <p14:modId xmlns:p14="http://schemas.microsoft.com/office/powerpoint/2010/main" val="177954134"/>
              </p:ext>
            </p:extLst>
          </p:nvPr>
        </p:nvGraphicFramePr>
        <p:xfrm>
          <a:off x="4374267" y="1022997"/>
          <a:ext cx="4057041" cy="5247397"/>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83381" y="2767901"/>
            <a:ext cx="3269641" cy="1600438"/>
          </a:xfrm>
          <a:prstGeom prst="rect">
            <a:avLst/>
          </a:prstGeom>
          <a:solidFill>
            <a:schemeClr val="accent3">
              <a:lumMod val="60000"/>
              <a:lumOff val="40000"/>
            </a:schemeClr>
          </a:solidFill>
        </p:spPr>
        <p:txBody>
          <a:bodyPr wrap="square" rtlCol="0">
            <a:spAutoFit/>
          </a:bodyPr>
          <a:lstStyle/>
          <a:p>
            <a:pPr algn="just"/>
            <a:r>
              <a:rPr lang="en-US" sz="1400" dirty="0" err="1">
                <a:latin typeface="Trebuchet MS" panose="020B0603020202020204" pitchFamily="34" charset="0"/>
              </a:rPr>
              <a:t>Pemprov</a:t>
            </a:r>
            <a:r>
              <a:rPr lang="en-US" sz="1400" dirty="0">
                <a:latin typeface="Trebuchet MS" panose="020B0603020202020204" pitchFamily="34" charset="0"/>
              </a:rPr>
              <a:t> Riau </a:t>
            </a:r>
            <a:r>
              <a:rPr lang="en-US" sz="1400" dirty="0" err="1">
                <a:latin typeface="Trebuchet MS" panose="020B0603020202020204" pitchFamily="34" charset="0"/>
              </a:rPr>
              <a:t>Gelar</a:t>
            </a:r>
            <a:r>
              <a:rPr lang="en-US" sz="1400" dirty="0">
                <a:latin typeface="Trebuchet MS" panose="020B0603020202020204" pitchFamily="34" charset="0"/>
              </a:rPr>
              <a:t> </a:t>
            </a:r>
            <a:r>
              <a:rPr lang="en-US" sz="1400" dirty="0" err="1">
                <a:latin typeface="Trebuchet MS" panose="020B0603020202020204" pitchFamily="34" charset="0"/>
              </a:rPr>
              <a:t>Karnaval</a:t>
            </a:r>
            <a:r>
              <a:rPr lang="en-US" sz="1400" dirty="0">
                <a:latin typeface="Trebuchet MS" panose="020B0603020202020204" pitchFamily="34" charset="0"/>
              </a:rPr>
              <a:t> </a:t>
            </a:r>
            <a:r>
              <a:rPr lang="en-US" sz="1400" dirty="0" err="1">
                <a:latin typeface="Trebuchet MS" panose="020B0603020202020204" pitchFamily="34" charset="0"/>
              </a:rPr>
              <a:t>Kebudayaan</a:t>
            </a:r>
            <a:r>
              <a:rPr lang="en-US" sz="1400" dirty="0">
                <a:latin typeface="Trebuchet MS" panose="020B0603020202020204" pitchFamily="34" charset="0"/>
              </a:rPr>
              <a:t> di </a:t>
            </a:r>
            <a:r>
              <a:rPr lang="en-US" sz="1400" dirty="0" err="1">
                <a:latin typeface="Trebuchet MS" panose="020B0603020202020204" pitchFamily="34" charset="0"/>
              </a:rPr>
              <a:t>Pekanbaru</a:t>
            </a:r>
            <a:r>
              <a:rPr lang="en-US" sz="1400" dirty="0">
                <a:latin typeface="Trebuchet MS" panose="020B0603020202020204" pitchFamily="34" charset="0"/>
              </a:rPr>
              <a:t> </a:t>
            </a:r>
            <a:r>
              <a:rPr lang="id-ID" sz="1400" dirty="0">
                <a:latin typeface="Trebuchet MS" panose="020B0603020202020204" pitchFamily="34" charset="0"/>
              </a:rPr>
              <a:t>menjadi peristiwa dominan</a:t>
            </a:r>
            <a:r>
              <a:rPr lang="en-US" sz="1400" dirty="0">
                <a:latin typeface="Trebuchet MS" panose="020B0603020202020204" pitchFamily="34" charset="0"/>
              </a:rPr>
              <a:t> Kota </a:t>
            </a:r>
            <a:r>
              <a:rPr lang="en-US" sz="1400" dirty="0" err="1">
                <a:latin typeface="Trebuchet MS" panose="020B0603020202020204" pitchFamily="34" charset="0"/>
              </a:rPr>
              <a:t>Pekanbaru</a:t>
            </a:r>
            <a:r>
              <a:rPr lang="en-US" sz="1400" dirty="0">
                <a:latin typeface="Trebuchet MS" panose="020B0603020202020204" pitchFamily="34" charset="0"/>
              </a:rPr>
              <a:t>. </a:t>
            </a:r>
            <a:r>
              <a:rPr lang="en-US" sz="1400" dirty="0" err="1">
                <a:latin typeface="Trebuchet MS" panose="020B0603020202020204" pitchFamily="34" charset="0"/>
              </a:rPr>
              <a:t>Sementara</a:t>
            </a:r>
            <a:r>
              <a:rPr lang="en-US" sz="1400" dirty="0">
                <a:latin typeface="Trebuchet MS" panose="020B0603020202020204" pitchFamily="34" charset="0"/>
              </a:rPr>
              <a:t> </a:t>
            </a:r>
            <a:r>
              <a:rPr lang="en-US" sz="1400" dirty="0" err="1">
                <a:latin typeface="Trebuchet MS" panose="020B0603020202020204" pitchFamily="34" charset="0"/>
              </a:rPr>
              <a:t>itu</a:t>
            </a:r>
            <a:r>
              <a:rPr lang="en-US" sz="1400" dirty="0">
                <a:latin typeface="Trebuchet MS" panose="020B0603020202020204" pitchFamily="34" charset="0"/>
              </a:rPr>
              <a:t>, </a:t>
            </a:r>
            <a:r>
              <a:rPr lang="en-US" sz="1400" dirty="0" err="1">
                <a:latin typeface="Trebuchet MS" panose="020B0603020202020204" pitchFamily="34" charset="0"/>
              </a:rPr>
              <a:t>Wali</a:t>
            </a:r>
            <a:r>
              <a:rPr lang="en-US" sz="1400" dirty="0">
                <a:latin typeface="Trebuchet MS" panose="020B0603020202020204" pitchFamily="34" charset="0"/>
              </a:rPr>
              <a:t> Kota </a:t>
            </a:r>
            <a:r>
              <a:rPr lang="en-US" sz="1400" dirty="0" err="1">
                <a:latin typeface="Trebuchet MS" panose="020B0603020202020204" pitchFamily="34" charset="0"/>
              </a:rPr>
              <a:t>menghadiri</a:t>
            </a:r>
            <a:r>
              <a:rPr lang="en-US" sz="1400" dirty="0">
                <a:latin typeface="Trebuchet MS" panose="020B0603020202020204" pitchFamily="34" charset="0"/>
              </a:rPr>
              <a:t> </a:t>
            </a:r>
            <a:r>
              <a:rPr lang="en-US" sz="1400" dirty="0" err="1">
                <a:latin typeface="Trebuchet MS" panose="020B0603020202020204" pitchFamily="34" charset="0"/>
              </a:rPr>
              <a:t>Pawai</a:t>
            </a:r>
            <a:r>
              <a:rPr lang="en-US" sz="1400" dirty="0">
                <a:latin typeface="Trebuchet MS" panose="020B0603020202020204" pitchFamily="34" charset="0"/>
              </a:rPr>
              <a:t> </a:t>
            </a:r>
            <a:r>
              <a:rPr lang="en-US" sz="1400" dirty="0" err="1">
                <a:latin typeface="Trebuchet MS" panose="020B0603020202020204" pitchFamily="34" charset="0"/>
              </a:rPr>
              <a:t>Budaya</a:t>
            </a:r>
            <a:r>
              <a:rPr lang="en-US" sz="1400" dirty="0">
                <a:latin typeface="Trebuchet MS" panose="020B0603020202020204" pitchFamily="34" charset="0"/>
              </a:rPr>
              <a:t> </a:t>
            </a:r>
            <a:r>
              <a:rPr lang="en-US" sz="1400" dirty="0" err="1">
                <a:latin typeface="Trebuchet MS" panose="020B0603020202020204" pitchFamily="34" charset="0"/>
              </a:rPr>
              <a:t>Peringatan</a:t>
            </a:r>
            <a:r>
              <a:rPr lang="en-US" sz="1400" dirty="0">
                <a:latin typeface="Trebuchet MS" panose="020B0603020202020204" pitchFamily="34" charset="0"/>
              </a:rPr>
              <a:t> </a:t>
            </a:r>
            <a:r>
              <a:rPr lang="en-US" sz="1400" dirty="0" err="1">
                <a:latin typeface="Trebuchet MS" panose="020B0603020202020204" pitchFamily="34" charset="0"/>
              </a:rPr>
              <a:t>Sumpah</a:t>
            </a:r>
            <a:r>
              <a:rPr lang="en-US" sz="1400" dirty="0">
                <a:latin typeface="Trebuchet MS" panose="020B0603020202020204" pitchFamily="34" charset="0"/>
              </a:rPr>
              <a:t> </a:t>
            </a:r>
            <a:r>
              <a:rPr lang="en-US" sz="1400" dirty="0" err="1">
                <a:latin typeface="Trebuchet MS" panose="020B0603020202020204" pitchFamily="34" charset="0"/>
              </a:rPr>
              <a:t>Pemuda</a:t>
            </a:r>
            <a:r>
              <a:rPr lang="en-US" sz="1400" dirty="0">
                <a:latin typeface="Trebuchet MS" panose="020B0603020202020204" pitchFamily="34" charset="0"/>
              </a:rPr>
              <a:t> </a:t>
            </a:r>
            <a:r>
              <a:rPr lang="en-US" sz="1400" dirty="0" err="1">
                <a:latin typeface="Trebuchet MS" panose="020B0603020202020204" pitchFamily="34" charset="0"/>
              </a:rPr>
              <a:t>menjadi</a:t>
            </a:r>
            <a:r>
              <a:rPr lang="en-US" sz="1400" dirty="0">
                <a:latin typeface="Trebuchet MS" panose="020B0603020202020204" pitchFamily="34" charset="0"/>
              </a:rPr>
              <a:t> </a:t>
            </a:r>
            <a:r>
              <a:rPr lang="en-US" sz="1400" dirty="0" err="1">
                <a:latin typeface="Trebuchet MS" panose="020B0603020202020204" pitchFamily="34" charset="0"/>
              </a:rPr>
              <a:t>peristiwa</a:t>
            </a:r>
            <a:r>
              <a:rPr lang="en-US" sz="1400" dirty="0">
                <a:latin typeface="Trebuchet MS" panose="020B0603020202020204" pitchFamily="34" charset="0"/>
              </a:rPr>
              <a:t> </a:t>
            </a:r>
            <a:r>
              <a:rPr lang="en-US" sz="1400" dirty="0" err="1">
                <a:latin typeface="Trebuchet MS" panose="020B0603020202020204" pitchFamily="34" charset="0"/>
              </a:rPr>
              <a:t>dominan</a:t>
            </a:r>
            <a:r>
              <a:rPr lang="en-US" sz="1400" dirty="0">
                <a:latin typeface="Trebuchet MS" panose="020B0603020202020204" pitchFamily="34" charset="0"/>
              </a:rPr>
              <a:t> </a:t>
            </a:r>
            <a:r>
              <a:rPr lang="en-US" sz="1400" dirty="0" err="1">
                <a:latin typeface="Trebuchet MS" panose="020B0603020202020204" pitchFamily="34" charset="0"/>
              </a:rPr>
              <a:t>Kepala</a:t>
            </a:r>
            <a:r>
              <a:rPr lang="en-US" sz="1400" dirty="0">
                <a:latin typeface="Trebuchet MS" panose="020B0603020202020204" pitchFamily="34" charset="0"/>
              </a:rPr>
              <a:t> Daerah </a:t>
            </a:r>
            <a:r>
              <a:rPr lang="en-US" sz="1400" dirty="0" err="1">
                <a:latin typeface="Trebuchet MS" panose="020B0603020202020204" pitchFamily="34" charset="0"/>
              </a:rPr>
              <a:t>Pekanbaru</a:t>
            </a:r>
            <a:r>
              <a:rPr lang="en-US" sz="1400" dirty="0">
                <a:latin typeface="Trebuchet MS" panose="020B0603020202020204" pitchFamily="34" charset="0"/>
              </a:rPr>
              <a:t>. </a:t>
            </a:r>
            <a:endParaRPr lang="en-US" sz="1400" dirty="0">
              <a:solidFill>
                <a:srgbClr val="FF0000"/>
              </a:solidFill>
              <a:latin typeface="Trebuchet MS" panose="020B0603020202020204" pitchFamily="34" charset="0"/>
            </a:endParaRPr>
          </a:p>
        </p:txBody>
      </p:sp>
      <p:sp>
        <p:nvSpPr>
          <p:cNvPr id="18" name="Title 1"/>
          <p:cNvSpPr txBox="1"/>
          <p:nvPr/>
        </p:nvSpPr>
        <p:spPr>
          <a:xfrm>
            <a:off x="3064747" y="3508104"/>
            <a:ext cx="1157545" cy="383182"/>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769</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t>
            </a:r>
            <a:r>
              <a:rPr lang="en-US" sz="1050" b="1" dirty="0">
                <a:latin typeface="Trebuchet MS" panose="020B0603020202020204" pitchFamily="34" charset="0"/>
              </a:rPr>
              <a:t>b</a:t>
            </a:r>
            <a:r>
              <a:rPr lang="id-ID" sz="1050" b="1" dirty="0">
                <a:latin typeface="Trebuchet MS" panose="020B0603020202020204" pitchFamily="34" charset="0"/>
              </a:rPr>
              <a:t>:</a:t>
            </a:r>
            <a:r>
              <a:rPr lang="en-US" sz="1050" b="1" dirty="0">
                <a:latin typeface="Trebuchet MS" panose="020B0603020202020204" pitchFamily="34" charset="0"/>
              </a:rPr>
              <a:t> 433</a:t>
            </a:r>
            <a:endParaRPr lang="id-ID" sz="1050" b="1" dirty="0">
              <a:latin typeface="Trebuchet MS" panose="020B0603020202020204" pitchFamily="34" charset="0"/>
            </a:endParaRPr>
          </a:p>
        </p:txBody>
      </p:sp>
      <p:sp>
        <p:nvSpPr>
          <p:cNvPr id="19" name="Title 1"/>
          <p:cNvSpPr txBox="1"/>
          <p:nvPr/>
        </p:nvSpPr>
        <p:spPr>
          <a:xfrm>
            <a:off x="7325729" y="3508104"/>
            <a:ext cx="1105382" cy="383182"/>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id-ID" sz="1050" b="1" dirty="0">
                <a:latin typeface="Trebuchet MS" panose="020B0603020202020204" pitchFamily="34" charset="0"/>
              </a:rPr>
              <a:t>*</a:t>
            </a:r>
            <a:r>
              <a:rPr lang="en-US" sz="1050" b="1" dirty="0">
                <a:latin typeface="Trebuchet MS" panose="020B0603020202020204" pitchFamily="34" charset="0"/>
              </a:rPr>
              <a:t>**Nc</a:t>
            </a:r>
            <a:r>
              <a:rPr lang="id-ID" sz="1050" b="1" dirty="0">
                <a:latin typeface="Trebuchet MS" panose="020B0603020202020204" pitchFamily="34" charset="0"/>
              </a:rPr>
              <a:t>:</a:t>
            </a:r>
            <a:r>
              <a:rPr lang="en-US" sz="1050" b="1" dirty="0">
                <a:latin typeface="Trebuchet MS" panose="020B0603020202020204" pitchFamily="34" charset="0"/>
              </a:rPr>
              <a:t> 73</a:t>
            </a:r>
          </a:p>
          <a:p>
            <a:pPr algn="just"/>
            <a:r>
              <a:rPr lang="id-ID" sz="1050" b="1" dirty="0">
                <a:latin typeface="Trebuchet MS" panose="020B0603020202020204" pitchFamily="34" charset="0"/>
              </a:rPr>
              <a:t>*</a:t>
            </a:r>
            <a:r>
              <a:rPr lang="en-US" sz="1050" b="1" dirty="0">
                <a:latin typeface="Trebuchet MS" panose="020B0603020202020204" pitchFamily="34" charset="0"/>
              </a:rPr>
              <a:t>***Nd</a:t>
            </a:r>
            <a:r>
              <a:rPr lang="id-ID" sz="1050" b="1" dirty="0">
                <a:latin typeface="Trebuchet MS" panose="020B0603020202020204" pitchFamily="34" charset="0"/>
              </a:rPr>
              <a:t>:</a:t>
            </a:r>
            <a:r>
              <a:rPr lang="en-US" sz="1050" b="1" dirty="0">
                <a:latin typeface="Trebuchet MS" panose="020B0603020202020204" pitchFamily="34" charset="0"/>
              </a:rPr>
              <a:t> 46</a:t>
            </a:r>
            <a:endParaRPr lang="id-ID" sz="1050" b="1" dirty="0">
              <a:latin typeface="Trebuchet MS" panose="020B0603020202020204" pitchFamily="34" charset="0"/>
            </a:endParaRPr>
          </a:p>
        </p:txBody>
      </p:sp>
      <p:sp>
        <p:nvSpPr>
          <p:cNvPr id="17" name="Rounded Rectangle 14">
            <a:extLst>
              <a:ext uri="{FF2B5EF4-FFF2-40B4-BE49-F238E27FC236}">
                <a16:creationId xmlns:a16="http://schemas.microsoft.com/office/drawing/2014/main" id="{A929FA70-9ECB-449D-A4B2-88048997C07B}"/>
              </a:ext>
            </a:extLst>
          </p:cNvPr>
          <p:cNvSpPr/>
          <p:nvPr/>
        </p:nvSpPr>
        <p:spPr>
          <a:xfrm>
            <a:off x="0" y="85792"/>
            <a:ext cx="8288594"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solidFill>
                  <a:schemeClr val="bg1"/>
                </a:solidFill>
                <a:latin typeface="Trebuchet MS" panose="020B0603020202020204" pitchFamily="34" charset="0"/>
              </a:rPr>
              <a:t>PERBANDINGAN PERISTIWA DAERAH &amp; KEPALA DAERAH</a:t>
            </a:r>
            <a:endParaRPr lang="en-US" sz="2400" dirty="0">
              <a:latin typeface="Trebuchet MS" panose="020B0603020202020204" pitchFamily="34" charset="0"/>
            </a:endParaRPr>
          </a:p>
        </p:txBody>
      </p:sp>
      <p:sp>
        <p:nvSpPr>
          <p:cNvPr id="21" name="Title 1">
            <a:extLst>
              <a:ext uri="{FF2B5EF4-FFF2-40B4-BE49-F238E27FC236}">
                <a16:creationId xmlns:a16="http://schemas.microsoft.com/office/drawing/2014/main" id="{C3A0A6A2-B4ED-4445-BE23-FB029A0254A1}"/>
              </a:ext>
            </a:extLst>
          </p:cNvPr>
          <p:cNvSpPr txBox="1">
            <a:spLocks/>
          </p:cNvSpPr>
          <p:nvPr/>
        </p:nvSpPr>
        <p:spPr>
          <a:xfrm>
            <a:off x="0" y="6413935"/>
            <a:ext cx="8008374" cy="415498"/>
          </a:xfrm>
          <a:prstGeom prst="rect">
            <a:avLst/>
          </a:prstGeom>
          <a:solidFill>
            <a:schemeClr val="tx2">
              <a:lumMod val="60000"/>
              <a:lumOff val="40000"/>
            </a:schemeClr>
          </a:solidFill>
        </p:spPr>
        <p:txBody>
          <a:bodyPr vert="horz" wrap="square" lIns="91440" tIns="45720" rIns="91440" bIns="45720" rtlCol="0" anchor="ctr">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id-ID" sz="1050" b="1" dirty="0">
                <a:latin typeface="Trebuchet MS" panose="020B0603020202020204" pitchFamily="34" charset="0"/>
                <a:cs typeface="Calibri" panose="020F0502020204030204" pitchFamily="34" charset="0"/>
              </a:rPr>
              <a:t>*</a:t>
            </a:r>
            <a:r>
              <a:rPr lang="en-US" sz="1050" b="1" dirty="0">
                <a:latin typeface="Trebuchet MS" panose="020B0603020202020204" pitchFamily="34" charset="0"/>
                <a:ea typeface="Calibri"/>
                <a:cs typeface="Calibri"/>
                <a:sym typeface="Calibri"/>
              </a:rPr>
              <a:t> </a:t>
            </a:r>
            <a:r>
              <a:rPr lang="en-US" sz="1050" b="1" dirty="0" err="1">
                <a:latin typeface="Trebuchet MS" panose="020B0603020202020204" pitchFamily="34" charset="0"/>
                <a:ea typeface="Calibri"/>
                <a:cs typeface="Calibri"/>
                <a:sym typeface="Calibri"/>
              </a:rPr>
              <a:t>Ntotal</a:t>
            </a:r>
            <a:r>
              <a:rPr lang="id-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jumlah</a:t>
            </a:r>
            <a:r>
              <a:rPr lang="en-ID" sz="1050" b="1" dirty="0">
                <a:latin typeface="Trebuchet MS" panose="020B0603020202020204" pitchFamily="34" charset="0"/>
                <a:cs typeface="Calibri" panose="020F0502020204030204" pitchFamily="34" charset="0"/>
              </a:rPr>
              <a:t> total </a:t>
            </a:r>
            <a:r>
              <a:rPr lang="id-ID" sz="1050" b="1" dirty="0">
                <a:latin typeface="Trebuchet MS" panose="020B0603020202020204" pitchFamily="34" charset="0"/>
                <a:cs typeface="Calibri" panose="020F0502020204030204" pitchFamily="34" charset="0"/>
              </a:rPr>
              <a:t>berita </a:t>
            </a:r>
            <a:r>
              <a:rPr lang="en-ID" sz="1050" b="1" dirty="0" err="1">
                <a:latin typeface="Trebuchet MS" panose="020B0603020202020204" pitchFamily="34" charset="0"/>
                <a:cs typeface="Calibri" panose="020F0502020204030204" pitchFamily="34" charset="0"/>
              </a:rPr>
              <a:t>dalam</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topik</a:t>
            </a:r>
            <a:r>
              <a:rPr lang="id-ID" sz="1050" b="1" dirty="0">
                <a:latin typeface="Trebuchet MS" panose="020B0603020202020204" pitchFamily="34" charset="0"/>
                <a:cs typeface="Calibri" panose="020F0502020204030204" pitchFamily="34" charset="0"/>
              </a:rPr>
              <a:t> </a:t>
            </a:r>
            <a:r>
              <a:rPr lang="en-ID" sz="1050" b="1" dirty="0">
                <a:latin typeface="Trebuchet MS" panose="020B0603020202020204" pitchFamily="34" charset="0"/>
                <a:cs typeface="Calibri" panose="020F0502020204030204" pitchFamily="34" charset="0"/>
              </a:rPr>
              <a:t>Kota </a:t>
            </a:r>
            <a:r>
              <a:rPr lang="en-ID" sz="1050" b="1" dirty="0" err="1">
                <a:latin typeface="Trebuchet MS" panose="020B0603020202020204" pitchFamily="34" charset="0"/>
                <a:cs typeface="Calibri" panose="020F0502020204030204" pitchFamily="34" charset="0"/>
              </a:rPr>
              <a:t>Pekanbaru</a:t>
            </a:r>
            <a:r>
              <a:rPr lang="en-ID" sz="1050" b="1" dirty="0">
                <a:latin typeface="Trebuchet MS" panose="020B0603020202020204" pitchFamily="34" charset="0"/>
                <a:cs typeface="Calibri" panose="020F0502020204030204" pitchFamily="34" charset="0"/>
              </a:rPr>
              <a:t>	 ***Nc: </a:t>
            </a:r>
            <a:r>
              <a:rPr lang="en-ID" sz="1050" b="1" dirty="0" err="1">
                <a:latin typeface="Trebuchet MS" panose="020B0603020202020204" pitchFamily="34" charset="0"/>
                <a:cs typeface="Calibri" panose="020F0502020204030204" pitchFamily="34" charset="0"/>
              </a:rPr>
              <a:t>jumlah</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berita</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Wali</a:t>
            </a:r>
            <a:r>
              <a:rPr lang="en-ID" sz="1050" b="1" dirty="0">
                <a:latin typeface="Trebuchet MS" panose="020B0603020202020204" pitchFamily="34" charset="0"/>
                <a:cs typeface="Calibri" panose="020F0502020204030204" pitchFamily="34" charset="0"/>
              </a:rPr>
              <a:t> Kota </a:t>
            </a:r>
            <a:r>
              <a:rPr lang="en-ID" sz="1050" b="1" dirty="0" err="1">
                <a:latin typeface="Trebuchet MS" panose="020B0603020202020204" pitchFamily="34" charset="0"/>
                <a:cs typeface="Calibri" panose="020F0502020204030204" pitchFamily="34" charset="0"/>
              </a:rPr>
              <a:t>dalam</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topik</a:t>
            </a:r>
            <a:r>
              <a:rPr lang="en-ID" sz="1050" b="1" dirty="0">
                <a:latin typeface="Trebuchet MS" panose="020B0603020202020204" pitchFamily="34" charset="0"/>
                <a:cs typeface="Calibri" panose="020F0502020204030204" pitchFamily="34" charset="0"/>
              </a:rPr>
              <a:t> Kota </a:t>
            </a:r>
            <a:r>
              <a:rPr lang="en-ID" sz="1050" b="1" dirty="0" err="1">
                <a:latin typeface="Trebuchet MS" panose="020B0603020202020204" pitchFamily="34" charset="0"/>
                <a:cs typeface="Calibri" panose="020F0502020204030204" pitchFamily="34" charset="0"/>
              </a:rPr>
              <a:t>Pekanbaru</a:t>
            </a:r>
            <a:r>
              <a:rPr lang="en-ID" sz="1050" b="1" dirty="0">
                <a:latin typeface="Trebuchet MS" panose="020B0603020202020204" pitchFamily="34" charset="0"/>
                <a:cs typeface="Calibri" panose="020F0502020204030204" pitchFamily="34" charset="0"/>
              </a:rPr>
              <a:t>.</a:t>
            </a:r>
            <a:endParaRPr lang="id-ID" sz="1050" b="1" dirty="0">
              <a:latin typeface="Trebuchet MS" panose="020B0603020202020204" pitchFamily="34" charset="0"/>
              <a:cs typeface="Calibri" panose="020F0502020204030204" pitchFamily="34" charset="0"/>
            </a:endParaRPr>
          </a:p>
          <a:p>
            <a:pPr algn="just"/>
            <a:r>
              <a:rPr lang="id-ID" sz="1050" b="1" dirty="0">
                <a:latin typeface="Trebuchet MS" panose="020B0603020202020204" pitchFamily="34" charset="0"/>
                <a:cs typeface="Calibri" panose="020F0502020204030204" pitchFamily="34" charset="0"/>
              </a:rPr>
              <a:t>**</a:t>
            </a:r>
            <a:r>
              <a:rPr lang="en-ID" sz="1050" b="1" dirty="0" err="1">
                <a:latin typeface="Trebuchet MS" panose="020B0603020202020204" pitchFamily="34" charset="0"/>
                <a:cs typeface="Calibri" panose="020F0502020204030204" pitchFamily="34" charset="0"/>
              </a:rPr>
              <a:t>Nb</a:t>
            </a:r>
            <a:r>
              <a:rPr lang="id-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jumlah</a:t>
            </a:r>
            <a:r>
              <a:rPr lang="id-ID" sz="1050" b="1" dirty="0">
                <a:latin typeface="Trebuchet MS" panose="020B0603020202020204" pitchFamily="34" charset="0"/>
                <a:cs typeface="Calibri" panose="020F0502020204030204" pitchFamily="34" charset="0"/>
              </a:rPr>
              <a:t> berita peristiwa utama</a:t>
            </a:r>
            <a:r>
              <a:rPr lang="en-US" sz="1050" b="1" dirty="0">
                <a:latin typeface="Trebuchet MS" panose="020B0603020202020204" pitchFamily="34" charset="0"/>
                <a:cs typeface="Calibri" panose="020F0502020204030204" pitchFamily="34" charset="0"/>
              </a:rPr>
              <a:t> Kota </a:t>
            </a:r>
            <a:r>
              <a:rPr lang="en-US" sz="1050" b="1" dirty="0" err="1">
                <a:latin typeface="Trebuchet MS" panose="020B0603020202020204" pitchFamily="34" charset="0"/>
                <a:cs typeface="Calibri" panose="020F0502020204030204" pitchFamily="34" charset="0"/>
              </a:rPr>
              <a:t>Pekanbaru</a:t>
            </a:r>
            <a:r>
              <a:rPr lang="id-ID" sz="1050" b="1" dirty="0">
                <a:latin typeface="Trebuchet MS" panose="020B0603020202020204" pitchFamily="34" charset="0"/>
                <a:cs typeface="Calibri" panose="020F0502020204030204" pitchFamily="34" charset="0"/>
              </a:rPr>
              <a:t>.</a:t>
            </a:r>
            <a:r>
              <a:rPr lang="en-ID" sz="1050" b="1" dirty="0">
                <a:latin typeface="Trebuchet MS" panose="020B0603020202020204" pitchFamily="34" charset="0"/>
                <a:cs typeface="Calibri" panose="020F0502020204030204" pitchFamily="34" charset="0"/>
              </a:rPr>
              <a:t>	****Nd: </a:t>
            </a:r>
            <a:r>
              <a:rPr lang="en-ID" sz="1050" b="1" dirty="0" err="1">
                <a:latin typeface="Trebuchet MS" panose="020B0603020202020204" pitchFamily="34" charset="0"/>
                <a:cs typeface="Calibri" panose="020F0502020204030204" pitchFamily="34" charset="0"/>
              </a:rPr>
              <a:t>Jumlah</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berita</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utama</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Wali</a:t>
            </a:r>
            <a:r>
              <a:rPr lang="en-ID" sz="1050" b="1" dirty="0">
                <a:latin typeface="Trebuchet MS" panose="020B0603020202020204" pitchFamily="34" charset="0"/>
                <a:cs typeface="Calibri" panose="020F0502020204030204" pitchFamily="34" charset="0"/>
              </a:rPr>
              <a:t> Kota </a:t>
            </a:r>
            <a:r>
              <a:rPr lang="en-ID" sz="1050" b="1" dirty="0" err="1">
                <a:latin typeface="Trebuchet MS" panose="020B0603020202020204" pitchFamily="34" charset="0"/>
                <a:cs typeface="Calibri" panose="020F0502020204030204" pitchFamily="34" charset="0"/>
              </a:rPr>
              <a:t>Pekanbaru</a:t>
            </a:r>
            <a:endParaRPr lang="id-ID" sz="1050" b="1" dirty="0">
              <a:latin typeface="Trebuchet MS" panose="020B0603020202020204" pitchFamily="34" charset="0"/>
            </a:endParaRPr>
          </a:p>
        </p:txBody>
      </p:sp>
      <p:sp>
        <p:nvSpPr>
          <p:cNvPr id="16" name="Slide Number Placeholder 1">
            <a:extLst>
              <a:ext uri="{FF2B5EF4-FFF2-40B4-BE49-F238E27FC236}">
                <a16:creationId xmlns:a16="http://schemas.microsoft.com/office/drawing/2014/main" id="{CFEBB8C2-A8B5-42C2-AFAA-7DE2FF3C4745}"/>
              </a:ext>
            </a:extLst>
          </p:cNvPr>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21</a:t>
            </a:fld>
            <a:endParaRPr lang="id-ID" sz="1600" dirty="0">
              <a:solidFill>
                <a:schemeClr val="bg1"/>
              </a:solidFill>
              <a:latin typeface="Trebuchet MS" panose="020B0603020202020204" pitchFamily="34" charset="0"/>
            </a:endParaRPr>
          </a:p>
        </p:txBody>
      </p:sp>
      <p:grpSp>
        <p:nvGrpSpPr>
          <p:cNvPr id="27" name="Group 26">
            <a:extLst>
              <a:ext uri="{FF2B5EF4-FFF2-40B4-BE49-F238E27FC236}">
                <a16:creationId xmlns:a16="http://schemas.microsoft.com/office/drawing/2014/main" id="{34069014-ECDA-4F99-957A-ED229BD8635D}"/>
              </a:ext>
            </a:extLst>
          </p:cNvPr>
          <p:cNvGrpSpPr/>
          <p:nvPr/>
        </p:nvGrpSpPr>
        <p:grpSpPr>
          <a:xfrm>
            <a:off x="10441253" y="0"/>
            <a:ext cx="1750747" cy="581025"/>
            <a:chOff x="8169011" y="323859"/>
            <a:chExt cx="1750747" cy="581025"/>
          </a:xfrm>
        </p:grpSpPr>
        <p:grpSp>
          <p:nvGrpSpPr>
            <p:cNvPr id="28" name="Group 6">
              <a:extLst>
                <a:ext uri="{FF2B5EF4-FFF2-40B4-BE49-F238E27FC236}">
                  <a16:creationId xmlns:a16="http://schemas.microsoft.com/office/drawing/2014/main" id="{645F82A0-8039-4E29-8811-0F1E4B038D2E}"/>
                </a:ext>
              </a:extLst>
            </p:cNvPr>
            <p:cNvGrpSpPr/>
            <p:nvPr/>
          </p:nvGrpSpPr>
          <p:grpSpPr>
            <a:xfrm>
              <a:off x="8169011" y="323859"/>
              <a:ext cx="1750747" cy="581025"/>
              <a:chOff x="8169011" y="323859"/>
              <a:chExt cx="1750747" cy="581025"/>
            </a:xfrm>
          </p:grpSpPr>
          <p:pic>
            <p:nvPicPr>
              <p:cNvPr id="30" name="Picture 1">
                <a:extLst>
                  <a:ext uri="{FF2B5EF4-FFF2-40B4-BE49-F238E27FC236}">
                    <a16:creationId xmlns:a16="http://schemas.microsoft.com/office/drawing/2014/main" id="{E3A3725A-CC57-4531-82DF-24FD640E102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Placeholder 1">
                <a:extLst>
                  <a:ext uri="{FF2B5EF4-FFF2-40B4-BE49-F238E27FC236}">
                    <a16:creationId xmlns:a16="http://schemas.microsoft.com/office/drawing/2014/main" id="{05BABA30-4CC0-40E3-9497-E15C76D17877}"/>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9" name="Text Placeholder 1">
              <a:extLst>
                <a:ext uri="{FF2B5EF4-FFF2-40B4-BE49-F238E27FC236}">
                  <a16:creationId xmlns:a16="http://schemas.microsoft.com/office/drawing/2014/main" id="{0AA9ADBB-39AC-4014-91E9-43FC99B740B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lide Number Placeholder 1">
            <a:extLst>
              <a:ext uri="{FF2B5EF4-FFF2-40B4-BE49-F238E27FC236}">
                <a16:creationId xmlns:a16="http://schemas.microsoft.com/office/drawing/2014/main" id="{3A1FBC61-5454-4C31-B981-6736AFB7DC10}"/>
              </a:ext>
            </a:extLst>
          </p:cNvPr>
          <p:cNvSpPr txBox="1">
            <a:spLocks/>
          </p:cNvSpPr>
          <p:nvPr/>
        </p:nvSpPr>
        <p:spPr>
          <a:xfrm>
            <a:off x="11786185" y="6467186"/>
            <a:ext cx="405815" cy="390814"/>
          </a:xfrm>
          <a:prstGeom prst="rect">
            <a:avLst/>
          </a:prstGeom>
          <a:solidFill>
            <a:schemeClr val="tx1"/>
          </a:solidFill>
        </p:spPr>
        <p:txBody>
          <a:bodyPr vert="horz" lIns="91440" tIns="45720" rIns="91440" bIns="45720" rtlCol="0" anchor="ctr"/>
          <a:lstStyle>
            <a:defPPr>
              <a:defRPr lang="id-ID"/>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5FC1EC9-6E87-4C14-88BA-50E4553031E4}" type="slidenum">
              <a:rPr lang="id-ID" sz="1600" smtClean="0">
                <a:solidFill>
                  <a:schemeClr val="bg1"/>
                </a:solidFill>
                <a:latin typeface="Trebuchet MS" panose="020B0603020202020204" pitchFamily="34" charset="0"/>
              </a:rPr>
              <a:pPr algn="ctr"/>
              <a:t>22</a:t>
            </a:fld>
            <a:endParaRPr lang="id-ID" sz="1600" dirty="0">
              <a:solidFill>
                <a:schemeClr val="bg1"/>
              </a:solidFill>
              <a:latin typeface="Trebuchet MS" panose="020B0603020202020204" pitchFamily="34" charset="0"/>
            </a:endParaRPr>
          </a:p>
        </p:txBody>
      </p:sp>
      <p:sp>
        <p:nvSpPr>
          <p:cNvPr id="18" name="Rounded Rectangle 14">
            <a:extLst>
              <a:ext uri="{FF2B5EF4-FFF2-40B4-BE49-F238E27FC236}">
                <a16:creationId xmlns:a16="http://schemas.microsoft.com/office/drawing/2014/main" id="{A4191605-A44D-450A-BA30-F390A3865851}"/>
              </a:ext>
            </a:extLst>
          </p:cNvPr>
          <p:cNvSpPr/>
          <p:nvPr/>
        </p:nvSpPr>
        <p:spPr>
          <a:xfrm>
            <a:off x="0" y="85792"/>
            <a:ext cx="5844842"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solidFill>
                  <a:schemeClr val="bg1"/>
                </a:solidFill>
                <a:latin typeface="Trebuchet MS" panose="020B0603020202020204" pitchFamily="34" charset="0"/>
              </a:rPr>
              <a:t>EKSPOS MASALAH EKSTERNAL PEMDA</a:t>
            </a:r>
            <a:endParaRPr lang="en-US" sz="2400" dirty="0">
              <a:latin typeface="Trebuchet MS" panose="020B0603020202020204" pitchFamily="34" charset="0"/>
            </a:endParaRPr>
          </a:p>
        </p:txBody>
      </p:sp>
      <p:grpSp>
        <p:nvGrpSpPr>
          <p:cNvPr id="17" name="Group 16">
            <a:extLst>
              <a:ext uri="{FF2B5EF4-FFF2-40B4-BE49-F238E27FC236}">
                <a16:creationId xmlns:a16="http://schemas.microsoft.com/office/drawing/2014/main" id="{477C1893-3586-4E3E-949B-365B4AD60839}"/>
              </a:ext>
            </a:extLst>
          </p:cNvPr>
          <p:cNvGrpSpPr/>
          <p:nvPr/>
        </p:nvGrpSpPr>
        <p:grpSpPr>
          <a:xfrm>
            <a:off x="9637295" y="6467186"/>
            <a:ext cx="2060730" cy="326269"/>
            <a:chOff x="5625022" y="4888117"/>
            <a:chExt cx="4039599" cy="651097"/>
          </a:xfrm>
        </p:grpSpPr>
        <p:pic>
          <p:nvPicPr>
            <p:cNvPr id="19" name="image2.png">
              <a:extLst>
                <a:ext uri="{FF2B5EF4-FFF2-40B4-BE49-F238E27FC236}">
                  <a16:creationId xmlns:a16="http://schemas.microsoft.com/office/drawing/2014/main" id="{932B9A40-12CE-4E6D-8288-789148611C5E}"/>
                </a:ext>
              </a:extLst>
            </p:cNvPr>
            <p:cNvPicPr/>
            <p:nvPr/>
          </p:nvPicPr>
          <p:blipFill>
            <a:blip r:embed="rId2"/>
            <a:stretch>
              <a:fillRect/>
            </a:stretch>
          </p:blipFill>
          <p:spPr>
            <a:xfrm>
              <a:off x="6249908" y="4986318"/>
              <a:ext cx="3414713" cy="49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image6.png">
              <a:extLst>
                <a:ext uri="{FF2B5EF4-FFF2-40B4-BE49-F238E27FC236}">
                  <a16:creationId xmlns:a16="http://schemas.microsoft.com/office/drawing/2014/main" id="{EDAF68AA-6E3B-4FD0-BD3C-3BC6452A1AEE}"/>
                </a:ext>
              </a:extLst>
            </p:cNvPr>
            <p:cNvPicPr/>
            <p:nvPr/>
          </p:nvPicPr>
          <p:blipFill>
            <a:blip r:embed="rId3"/>
            <a:stretch>
              <a:fillRect/>
            </a:stretch>
          </p:blipFill>
          <p:spPr>
            <a:xfrm>
              <a:off x="5625022" y="4888117"/>
              <a:ext cx="585987" cy="6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graphicFrame>
        <p:nvGraphicFramePr>
          <p:cNvPr id="22" name="Chart 21">
            <a:extLst>
              <a:ext uri="{FF2B5EF4-FFF2-40B4-BE49-F238E27FC236}">
                <a16:creationId xmlns:a16="http://schemas.microsoft.com/office/drawing/2014/main" id="{FE3F25AC-B1EE-4DBA-9B69-BD5383946FF2}"/>
              </a:ext>
            </a:extLst>
          </p:cNvPr>
          <p:cNvGraphicFramePr/>
          <p:nvPr>
            <p:extLst>
              <p:ext uri="{D42A27DB-BD31-4B8C-83A1-F6EECF244321}">
                <p14:modId xmlns:p14="http://schemas.microsoft.com/office/powerpoint/2010/main" val="1912957388"/>
              </p:ext>
            </p:extLst>
          </p:nvPr>
        </p:nvGraphicFramePr>
        <p:xfrm>
          <a:off x="1778000" y="849865"/>
          <a:ext cx="8636000" cy="5158271"/>
        </p:xfrm>
        <a:graphic>
          <a:graphicData uri="http://schemas.openxmlformats.org/drawingml/2006/chart">
            <c:chart xmlns:c="http://schemas.openxmlformats.org/drawingml/2006/chart" xmlns:r="http://schemas.openxmlformats.org/officeDocument/2006/relationships" r:id="rId4"/>
          </a:graphicData>
        </a:graphic>
      </p:graphicFrame>
      <p:sp>
        <p:nvSpPr>
          <p:cNvPr id="23" name="Title 1">
            <a:extLst>
              <a:ext uri="{FF2B5EF4-FFF2-40B4-BE49-F238E27FC236}">
                <a16:creationId xmlns:a16="http://schemas.microsoft.com/office/drawing/2014/main" id="{837C7C73-E5D3-4CE9-B1F9-0D50F0E66E93}"/>
              </a:ext>
            </a:extLst>
          </p:cNvPr>
          <p:cNvSpPr txBox="1"/>
          <p:nvPr/>
        </p:nvSpPr>
        <p:spPr>
          <a:xfrm>
            <a:off x="8799171" y="4913976"/>
            <a:ext cx="1105384" cy="415466"/>
          </a:xfrm>
          <a:prstGeom prst="rect">
            <a:avLst/>
          </a:prstGeom>
          <a:noFill/>
        </p:spPr>
        <p:txBody>
          <a:bodyPr vert="horz" wrap="square" lIns="91440" tIns="45720" rIns="91440" bIns="45720" rtlCol="0" anchor="ctr">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769</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t>
            </a:r>
            <a:r>
              <a:rPr lang="en-US" sz="1050" b="1" dirty="0">
                <a:latin typeface="Trebuchet MS" panose="020B0603020202020204" pitchFamily="34" charset="0"/>
              </a:rPr>
              <a:t>e</a:t>
            </a:r>
            <a:r>
              <a:rPr lang="id-ID" sz="1050" b="1" dirty="0">
                <a:latin typeface="Trebuchet MS" panose="020B0603020202020204" pitchFamily="34" charset="0"/>
              </a:rPr>
              <a:t>:</a:t>
            </a:r>
            <a:r>
              <a:rPr lang="en-US" sz="1050" b="1" dirty="0">
                <a:latin typeface="Trebuchet MS" panose="020B0603020202020204" pitchFamily="34" charset="0"/>
              </a:rPr>
              <a:t> 60</a:t>
            </a:r>
            <a:endParaRPr lang="id-ID" sz="1050" b="1" dirty="0">
              <a:latin typeface="Trebuchet MS" panose="020B0603020202020204" pitchFamily="34" charset="0"/>
            </a:endParaRPr>
          </a:p>
        </p:txBody>
      </p:sp>
      <p:sp>
        <p:nvSpPr>
          <p:cNvPr id="24" name="Title 1">
            <a:extLst>
              <a:ext uri="{FF2B5EF4-FFF2-40B4-BE49-F238E27FC236}">
                <a16:creationId xmlns:a16="http://schemas.microsoft.com/office/drawing/2014/main" id="{C3A0A6A2-B4ED-4445-BE23-FB029A0254A1}"/>
              </a:ext>
            </a:extLst>
          </p:cNvPr>
          <p:cNvSpPr txBox="1">
            <a:spLocks/>
          </p:cNvSpPr>
          <p:nvPr/>
        </p:nvSpPr>
        <p:spPr>
          <a:xfrm>
            <a:off x="0" y="6409124"/>
            <a:ext cx="4409768" cy="415498"/>
          </a:xfrm>
          <a:prstGeom prst="rect">
            <a:avLst/>
          </a:prstGeom>
          <a:solidFill>
            <a:schemeClr val="tx2">
              <a:lumMod val="60000"/>
              <a:lumOff val="40000"/>
            </a:schemeClr>
          </a:solidFill>
        </p:spPr>
        <p:txBody>
          <a:bodyPr vert="horz" wrap="square" lIns="91440" tIns="45720" rIns="91440" bIns="45720" rtlCol="0" anchor="ctr">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id-ID" sz="1050" b="1" dirty="0">
                <a:latin typeface="Trebuchet MS" panose="020B0603020202020204" pitchFamily="34" charset="0"/>
                <a:cs typeface="Calibri" panose="020F0502020204030204" pitchFamily="34" charset="0"/>
              </a:rPr>
              <a:t>*</a:t>
            </a:r>
            <a:r>
              <a:rPr lang="en-US" sz="1050" b="1" dirty="0">
                <a:latin typeface="Trebuchet MS" panose="020B0603020202020204" pitchFamily="34" charset="0"/>
                <a:ea typeface="Calibri"/>
                <a:cs typeface="Calibri"/>
                <a:sym typeface="Calibri"/>
              </a:rPr>
              <a:t> </a:t>
            </a:r>
            <a:r>
              <a:rPr lang="en-US" sz="1050" b="1" dirty="0" err="1">
                <a:latin typeface="Trebuchet MS" panose="020B0603020202020204" pitchFamily="34" charset="0"/>
                <a:ea typeface="Calibri"/>
                <a:cs typeface="Calibri"/>
                <a:sym typeface="Calibri"/>
              </a:rPr>
              <a:t>Ntotal</a:t>
            </a:r>
            <a:r>
              <a:rPr lang="id-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jumlah</a:t>
            </a:r>
            <a:r>
              <a:rPr lang="en-ID" sz="1050" b="1" dirty="0">
                <a:latin typeface="Trebuchet MS" panose="020B0603020202020204" pitchFamily="34" charset="0"/>
                <a:cs typeface="Calibri" panose="020F0502020204030204" pitchFamily="34" charset="0"/>
              </a:rPr>
              <a:t> total </a:t>
            </a:r>
            <a:r>
              <a:rPr lang="id-ID" sz="1050" b="1" dirty="0">
                <a:latin typeface="Trebuchet MS" panose="020B0603020202020204" pitchFamily="34" charset="0"/>
                <a:cs typeface="Calibri" panose="020F0502020204030204" pitchFamily="34" charset="0"/>
              </a:rPr>
              <a:t>berita </a:t>
            </a:r>
            <a:r>
              <a:rPr lang="en-ID" sz="1050" b="1" dirty="0" err="1">
                <a:latin typeface="Trebuchet MS" panose="020B0603020202020204" pitchFamily="34" charset="0"/>
                <a:cs typeface="Calibri" panose="020F0502020204030204" pitchFamily="34" charset="0"/>
              </a:rPr>
              <a:t>dalam</a:t>
            </a:r>
            <a:r>
              <a:rPr lang="en-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topik</a:t>
            </a:r>
            <a:r>
              <a:rPr lang="id-ID" sz="1050" b="1" dirty="0">
                <a:latin typeface="Trebuchet MS" panose="020B0603020202020204" pitchFamily="34" charset="0"/>
                <a:cs typeface="Calibri" panose="020F0502020204030204" pitchFamily="34" charset="0"/>
              </a:rPr>
              <a:t> </a:t>
            </a:r>
            <a:r>
              <a:rPr lang="en-ID" sz="1050" b="1" dirty="0">
                <a:latin typeface="Trebuchet MS" panose="020B0603020202020204" pitchFamily="34" charset="0"/>
                <a:cs typeface="Calibri" panose="020F0502020204030204" pitchFamily="34" charset="0"/>
              </a:rPr>
              <a:t>Kota </a:t>
            </a:r>
            <a:r>
              <a:rPr lang="en-ID" sz="1050" b="1" dirty="0" err="1">
                <a:latin typeface="Trebuchet MS" panose="020B0603020202020204" pitchFamily="34" charset="0"/>
                <a:cs typeface="Calibri" panose="020F0502020204030204" pitchFamily="34" charset="0"/>
              </a:rPr>
              <a:t>Pekanbaru</a:t>
            </a:r>
            <a:endParaRPr lang="id-ID" sz="1050" b="1" dirty="0">
              <a:latin typeface="Trebuchet MS" panose="020B0603020202020204" pitchFamily="34" charset="0"/>
              <a:cs typeface="Calibri" panose="020F0502020204030204" pitchFamily="34" charset="0"/>
            </a:endParaRPr>
          </a:p>
          <a:p>
            <a:pPr algn="just"/>
            <a:r>
              <a:rPr lang="id-ID" sz="1050" b="1" dirty="0">
                <a:latin typeface="Trebuchet MS" panose="020B0603020202020204" pitchFamily="34" charset="0"/>
                <a:cs typeface="Calibri" panose="020F0502020204030204" pitchFamily="34" charset="0"/>
              </a:rPr>
              <a:t>**</a:t>
            </a:r>
            <a:r>
              <a:rPr lang="en-ID" sz="1050" b="1" dirty="0">
                <a:latin typeface="Trebuchet MS" panose="020B0603020202020204" pitchFamily="34" charset="0"/>
                <a:cs typeface="Calibri" panose="020F0502020204030204" pitchFamily="34" charset="0"/>
              </a:rPr>
              <a:t>Ne</a:t>
            </a:r>
            <a:r>
              <a:rPr lang="id-ID" sz="1050" b="1" dirty="0">
                <a:latin typeface="Trebuchet MS" panose="020B0603020202020204" pitchFamily="34" charset="0"/>
                <a:cs typeface="Calibri" panose="020F0502020204030204" pitchFamily="34" charset="0"/>
              </a:rPr>
              <a:t>: </a:t>
            </a:r>
            <a:r>
              <a:rPr lang="en-ID" sz="1050" b="1" dirty="0" err="1">
                <a:latin typeface="Trebuchet MS" panose="020B0603020202020204" pitchFamily="34" charset="0"/>
                <a:cs typeface="Calibri" panose="020F0502020204030204" pitchFamily="34" charset="0"/>
              </a:rPr>
              <a:t>jumlah</a:t>
            </a:r>
            <a:r>
              <a:rPr lang="id-ID" sz="1050" b="1" dirty="0">
                <a:latin typeface="Trebuchet MS" panose="020B0603020202020204" pitchFamily="34" charset="0"/>
                <a:cs typeface="Calibri" panose="020F0502020204030204" pitchFamily="34" charset="0"/>
              </a:rPr>
              <a:t> berita </a:t>
            </a:r>
            <a:r>
              <a:rPr lang="en-US" sz="1050" b="1" dirty="0" err="1">
                <a:latin typeface="Trebuchet MS" panose="020B0603020202020204" pitchFamily="34" charset="0"/>
                <a:cs typeface="Calibri" panose="020F0502020204030204" pitchFamily="34" charset="0"/>
              </a:rPr>
              <a:t>terkait</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masalah</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eksternal</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Pemko</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Pekanbaru</a:t>
            </a:r>
            <a:endParaRPr lang="id-ID" sz="1050" b="1" dirty="0">
              <a:latin typeface="Trebuchet MS" panose="020B0603020202020204" pitchFamily="34" charset="0"/>
            </a:endParaRPr>
          </a:p>
        </p:txBody>
      </p:sp>
      <p:grpSp>
        <p:nvGrpSpPr>
          <p:cNvPr id="25" name="Group 24">
            <a:extLst>
              <a:ext uri="{FF2B5EF4-FFF2-40B4-BE49-F238E27FC236}">
                <a16:creationId xmlns:a16="http://schemas.microsoft.com/office/drawing/2014/main" id="{091B7D59-60AC-4781-B91E-47F422860318}"/>
              </a:ext>
            </a:extLst>
          </p:cNvPr>
          <p:cNvGrpSpPr/>
          <p:nvPr/>
        </p:nvGrpSpPr>
        <p:grpSpPr>
          <a:xfrm>
            <a:off x="10441253" y="0"/>
            <a:ext cx="1750747" cy="581025"/>
            <a:chOff x="8169011" y="323859"/>
            <a:chExt cx="1750747" cy="581025"/>
          </a:xfrm>
        </p:grpSpPr>
        <p:grpSp>
          <p:nvGrpSpPr>
            <p:cNvPr id="26" name="Group 6">
              <a:extLst>
                <a:ext uri="{FF2B5EF4-FFF2-40B4-BE49-F238E27FC236}">
                  <a16:creationId xmlns:a16="http://schemas.microsoft.com/office/drawing/2014/main" id="{F8D58928-DDAD-420B-8E5F-E471E289CB71}"/>
                </a:ext>
              </a:extLst>
            </p:cNvPr>
            <p:cNvGrpSpPr/>
            <p:nvPr/>
          </p:nvGrpSpPr>
          <p:grpSpPr>
            <a:xfrm>
              <a:off x="8169011" y="323859"/>
              <a:ext cx="1750747" cy="581025"/>
              <a:chOff x="8169011" y="323859"/>
              <a:chExt cx="1750747" cy="581025"/>
            </a:xfrm>
          </p:grpSpPr>
          <p:pic>
            <p:nvPicPr>
              <p:cNvPr id="28" name="Picture 1">
                <a:extLst>
                  <a:ext uri="{FF2B5EF4-FFF2-40B4-BE49-F238E27FC236}">
                    <a16:creationId xmlns:a16="http://schemas.microsoft.com/office/drawing/2014/main" id="{859D3AB5-E511-4221-B38A-862EA830311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Placeholder 1">
                <a:extLst>
                  <a:ext uri="{FF2B5EF4-FFF2-40B4-BE49-F238E27FC236}">
                    <a16:creationId xmlns:a16="http://schemas.microsoft.com/office/drawing/2014/main" id="{90402548-CACC-48C6-8FAB-2831837F5120}"/>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7" name="Text Placeholder 1">
              <a:extLst>
                <a:ext uri="{FF2B5EF4-FFF2-40B4-BE49-F238E27FC236}">
                  <a16:creationId xmlns:a16="http://schemas.microsoft.com/office/drawing/2014/main" id="{8CB3A185-335D-40F2-B600-7D2A310E93D5}"/>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625673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99489385"/>
              </p:ext>
            </p:extLst>
          </p:nvPr>
        </p:nvGraphicFramePr>
        <p:xfrm>
          <a:off x="304800" y="773014"/>
          <a:ext cx="11582400" cy="3110302"/>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Pengawasan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b="1" dirty="0">
                          <a:effectLst/>
                          <a:latin typeface="Trebuchet MS" panose="020B0603020202020204" pitchFamily="34" charset="0"/>
                          <a:ea typeface="Calibri" panose="020F0502020204030204" pitchFamily="34" charset="0"/>
                          <a:cs typeface="Tahoma" panose="020B0604030504040204" pitchFamily="34" charset="0"/>
                        </a:rPr>
                        <a:t> dan Usaha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DPP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mewaspadai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komoditi</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dijual</a:t>
                      </a:r>
                      <a:r>
                        <a:rPr lang="en-US" sz="1100" dirty="0">
                          <a:effectLst/>
                          <a:latin typeface="Trebuchet MS" panose="020B0603020202020204" pitchFamily="34" charset="0"/>
                          <a:ea typeface="Calibri" panose="020F0502020204030204" pitchFamily="34" charset="0"/>
                          <a:cs typeface="Tahoma" panose="020B0604030504040204" pitchFamily="34" charset="0"/>
                        </a:rPr>
                        <a:t> di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kaget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beredar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tanpa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pengawasan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Sejauh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jumlah</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kaget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tercatat</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mencapai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ratusan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Kepala</a:t>
                      </a:r>
                      <a:r>
                        <a:rPr lang="en-US" sz="1100" dirty="0">
                          <a:effectLst/>
                          <a:latin typeface="Trebuchet MS" panose="020B0603020202020204" pitchFamily="34" charset="0"/>
                          <a:ea typeface="Calibri" panose="020F0502020204030204" pitchFamily="34" charset="0"/>
                          <a:cs typeface="Tahoma" panose="020B0604030504040204" pitchFamily="34" charset="0"/>
                        </a:rPr>
                        <a:t> DPP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Ingot Ahmad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Hutasuhut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menilai</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kaget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merupakan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fenomena</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buruk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karena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peredaran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komoditi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diiringi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jaminan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kualitas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produk</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dijual</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Dana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Kelurahan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Aktivis Lembaga Swadaya Masyarakat Lembaga Pemerhati Kesejahteraan Rakyat (LPKR), Andrewes, menilai pengelolaan dana kelurahan di Tangkerang Selatan belum transparan. Andrewes juga kecewa karena Lurah Syafrudin dinilai mengabaikan administrasi.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8932029"/>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Pasar</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Pembangunan Pasar Cik Puan di Pekanbaru tidak kunjung selesai lantaran polemik kepemilikan lahan antara Pemko dan Pemprov Riau. Kepala DPP Kota Pekanbaru, Ingot Ahmad Hutasuhut, berharap pengelolaan lahan diserahkan ke Pemko dan pihaknya tidak mempermasalahkan kepemilikan pasar tersebut.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4575582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23</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5117690"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ADMINISTRASI &amp; PEMERINTAHAN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94E5EA17-0F1B-4170-8BC2-5D5F5BA69283}"/>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292E7593-FDC8-4E2A-8A0F-5B58B2077F24}"/>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D2047565-A973-4992-B71F-52A0A58EAD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A058FFEC-EE40-459D-A49B-6552C1BDD0D8}"/>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94D5C4CE-C5BD-46A1-988B-47E49F85BAE9}"/>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963408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45099688"/>
              </p:ext>
            </p:extLst>
          </p:nvPr>
        </p:nvGraphicFramePr>
        <p:xfrm>
          <a:off x="304800" y="773014"/>
          <a:ext cx="11582400" cy="1902719"/>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Demo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Mahasiswa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Sejumlah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pedagang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menggelar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aksi</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Universitas</a:t>
                      </a:r>
                      <a:r>
                        <a:rPr lang="en-US" sz="1100" dirty="0">
                          <a:effectLst/>
                          <a:latin typeface="Trebuchet MS" panose="020B0603020202020204" pitchFamily="34" charset="0"/>
                          <a:ea typeface="Calibri" panose="020F0502020204030204" pitchFamily="34" charset="0"/>
                          <a:cs typeface="Tahoma" panose="020B0604030504040204" pitchFamily="34" charset="0"/>
                        </a:rPr>
                        <a:t> Riau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Kec</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Tampan</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Senin</a:t>
                      </a:r>
                      <a:r>
                        <a:rPr lang="en-US" sz="1100" dirty="0">
                          <a:effectLst/>
                          <a:latin typeface="Trebuchet MS" panose="020B0603020202020204" pitchFamily="34" charset="0"/>
                          <a:ea typeface="Calibri" panose="020F0502020204030204" pitchFamily="34" charset="0"/>
                          <a:cs typeface="Tahoma" panose="020B0604030504040204" pitchFamily="34" charset="0"/>
                        </a:rPr>
                        <a:t> (21/10).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Pedagang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melempar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sayur</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buah</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pintu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gerbang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kampus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Universitas</a:t>
                      </a:r>
                      <a:r>
                        <a:rPr lang="en-US" sz="1100" dirty="0">
                          <a:effectLst/>
                          <a:latin typeface="Trebuchet MS" panose="020B0603020202020204" pitchFamily="34" charset="0"/>
                          <a:ea typeface="Calibri" panose="020F0502020204030204" pitchFamily="34" charset="0"/>
                          <a:cs typeface="Tahoma" panose="020B0604030504040204" pitchFamily="34" charset="0"/>
                        </a:rPr>
                        <a:t> Riau. Motif demo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pedagang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diduga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dilatarbelakangi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protesnya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atas</a:t>
                      </a:r>
                      <a:r>
                        <a:rPr lang="en-US" sz="1100" dirty="0">
                          <a:effectLst/>
                          <a:latin typeface="Trebuchet MS" panose="020B0603020202020204" pitchFamily="34" charset="0"/>
                          <a:ea typeface="Calibri" panose="020F0502020204030204" pitchFamily="34" charset="0"/>
                          <a:cs typeface="Tahoma" panose="020B0604030504040204" pitchFamily="34" charset="0"/>
                        </a:rPr>
                        <a:t> demo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mahasiswa</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merugikan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mereka</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Sementara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puluhan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mahasiswa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Universitas</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kembali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menggelar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mendesak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Presiden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menerbitkan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Perpu</a:t>
                      </a:r>
                      <a:r>
                        <a:rPr lang="en-US" sz="1100" dirty="0">
                          <a:effectLst/>
                          <a:latin typeface="Trebuchet MS" panose="020B0603020202020204" pitchFamily="34" charset="0"/>
                          <a:ea typeface="Calibri" panose="020F0502020204030204" pitchFamily="34" charset="0"/>
                          <a:cs typeface="Tahoma" panose="020B0604030504040204" pitchFamily="34" charset="0"/>
                        </a:rPr>
                        <a:t> KPK.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digelar</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depan</a:t>
                      </a:r>
                      <a:r>
                        <a:rPr lang="en-US" sz="1100" dirty="0">
                          <a:effectLst/>
                          <a:latin typeface="Trebuchet MS" panose="020B0603020202020204" pitchFamily="34" charset="0"/>
                          <a:ea typeface="Calibri" panose="020F0502020204030204" pitchFamily="34" charset="0"/>
                          <a:cs typeface="Tahoma" panose="020B0604030504040204" pitchFamily="34" charset="0"/>
                        </a:rPr>
                        <a:t> Gedung DPRD Riau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Senin</a:t>
                      </a:r>
                      <a:r>
                        <a:rPr lang="en-US" sz="1100" dirty="0">
                          <a:effectLst/>
                          <a:latin typeface="Trebuchet MS" panose="020B0603020202020204" pitchFamily="34" charset="0"/>
                          <a:ea typeface="Calibri" panose="020F0502020204030204" pitchFamily="34" charset="0"/>
                          <a:cs typeface="Tahoma" panose="020B0604030504040204" pitchFamily="34" charset="0"/>
                        </a:rPr>
                        <a:t> (21/10).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24</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3499849"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SOSIAL &amp; KESEHATAN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C9DF8E2F-4E1D-4555-AEDE-5213C16A8324}"/>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3F02A0D6-9EDB-488C-85DF-4470903A0167}"/>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748D978E-9BB8-4E0A-B412-B574CA4F4C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8EE5962A-DD3E-4EF0-BA76-69A7055B2847}"/>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27BF9660-E1D9-43BE-95FF-8E712F71C29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950593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25</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1921428977"/>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34" name="Group 33">
            <a:extLst>
              <a:ext uri="{FF2B5EF4-FFF2-40B4-BE49-F238E27FC236}">
                <a16:creationId xmlns:a16="http://schemas.microsoft.com/office/drawing/2014/main" id="{DF66F4AC-79B6-469D-A476-D65A717B4331}"/>
              </a:ext>
            </a:extLst>
          </p:cNvPr>
          <p:cNvGrpSpPr/>
          <p:nvPr/>
        </p:nvGrpSpPr>
        <p:grpSpPr>
          <a:xfrm>
            <a:off x="445769" y="6217024"/>
            <a:ext cx="5379844" cy="646554"/>
            <a:chOff x="438261" y="6217024"/>
            <a:chExt cx="2521701" cy="646554"/>
          </a:xfrm>
        </p:grpSpPr>
        <p:sp>
          <p:nvSpPr>
            <p:cNvPr id="41" name="Rectangle 40">
              <a:extLst>
                <a:ext uri="{FF2B5EF4-FFF2-40B4-BE49-F238E27FC236}">
                  <a16:creationId xmlns:a16="http://schemas.microsoft.com/office/drawing/2014/main" id="{03AE1913-A7FB-4AC7-A926-F728BDF56A7F}"/>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Rectangle 41">
              <a:extLst>
                <a:ext uri="{FF2B5EF4-FFF2-40B4-BE49-F238E27FC236}">
                  <a16:creationId xmlns:a16="http://schemas.microsoft.com/office/drawing/2014/main" id="{974E01AD-A478-43F1-8CE9-49B35BBACA8E}"/>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4" name="Rectangle 43">
              <a:extLst>
                <a:ext uri="{FF2B5EF4-FFF2-40B4-BE49-F238E27FC236}">
                  <a16:creationId xmlns:a16="http://schemas.microsoft.com/office/drawing/2014/main" id="{8054BE66-197B-4758-B810-5929B6D22B78}"/>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TextBox 44">
              <a:extLst>
                <a:ext uri="{FF2B5EF4-FFF2-40B4-BE49-F238E27FC236}">
                  <a16:creationId xmlns:a16="http://schemas.microsoft.com/office/drawing/2014/main" id="{2FB8B1E8-D062-4149-A667-7EDCA577DF33}"/>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6" name="TextBox 45">
              <a:extLst>
                <a:ext uri="{FF2B5EF4-FFF2-40B4-BE49-F238E27FC236}">
                  <a16:creationId xmlns:a16="http://schemas.microsoft.com/office/drawing/2014/main" id="{48E7BD64-820C-440C-B56D-3D813A8A3E9F}"/>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7" name="TextBox 46">
              <a:extLst>
                <a:ext uri="{FF2B5EF4-FFF2-40B4-BE49-F238E27FC236}">
                  <a16:creationId xmlns:a16="http://schemas.microsoft.com/office/drawing/2014/main" id="{CAD3D09B-42FD-400C-AF29-068E8FD46870}"/>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48" name="Rectangle 47">
              <a:extLst>
                <a:ext uri="{FF2B5EF4-FFF2-40B4-BE49-F238E27FC236}">
                  <a16:creationId xmlns:a16="http://schemas.microsoft.com/office/drawing/2014/main" id="{7814703F-943A-4DE5-A472-5F35E8054735}"/>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9" name="TextBox 48">
              <a:extLst>
                <a:ext uri="{FF2B5EF4-FFF2-40B4-BE49-F238E27FC236}">
                  <a16:creationId xmlns:a16="http://schemas.microsoft.com/office/drawing/2014/main" id="{FC091C81-43FE-467E-A0B2-1F62006FB51B}"/>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0" name="Rectangle 49">
              <a:extLst>
                <a:ext uri="{FF2B5EF4-FFF2-40B4-BE49-F238E27FC236}">
                  <a16:creationId xmlns:a16="http://schemas.microsoft.com/office/drawing/2014/main" id="{89EE285A-D06B-4009-ACB3-FCA529E40118}"/>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71982BB6-30A1-4244-8E6A-49455E8D213A}"/>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2" name="Rectangle 51">
              <a:extLst>
                <a:ext uri="{FF2B5EF4-FFF2-40B4-BE49-F238E27FC236}">
                  <a16:creationId xmlns:a16="http://schemas.microsoft.com/office/drawing/2014/main" id="{3FEB05C4-A93A-4C55-935B-288D6274BD8C}"/>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8D4B09D8-9AB3-423C-AB99-94F2B7B1AD5D}"/>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4" name="Title 1">
            <a:extLst>
              <a:ext uri="{FF2B5EF4-FFF2-40B4-BE49-F238E27FC236}">
                <a16:creationId xmlns:a16="http://schemas.microsoft.com/office/drawing/2014/main" id="{DAF2B8EB-06DE-4AF4-823C-DD3120B12DA3}"/>
              </a:ext>
            </a:extLst>
          </p:cNvPr>
          <p:cNvSpPr txBox="1">
            <a:spLocks/>
          </p:cNvSpPr>
          <p:nvPr/>
        </p:nvSpPr>
        <p:spPr>
          <a:xfrm>
            <a:off x="6959876"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25" name="Chart 24">
            <a:extLst>
              <a:ext uri="{FF2B5EF4-FFF2-40B4-BE49-F238E27FC236}">
                <a16:creationId xmlns:a16="http://schemas.microsoft.com/office/drawing/2014/main" id="{2DCBFE61-BE5C-4583-8A68-B0BE513B531F}"/>
              </a:ext>
            </a:extLst>
          </p:cNvPr>
          <p:cNvGraphicFramePr/>
          <p:nvPr>
            <p:extLst>
              <p:ext uri="{D42A27DB-BD31-4B8C-83A1-F6EECF244321}">
                <p14:modId xmlns:p14="http://schemas.microsoft.com/office/powerpoint/2010/main" val="2041583495"/>
              </p:ext>
            </p:extLst>
          </p:nvPr>
        </p:nvGraphicFramePr>
        <p:xfrm>
          <a:off x="6351743"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26" name="Group 25">
            <a:extLst>
              <a:ext uri="{FF2B5EF4-FFF2-40B4-BE49-F238E27FC236}">
                <a16:creationId xmlns:a16="http://schemas.microsoft.com/office/drawing/2014/main" id="{89375AA1-7D7A-4516-8DB0-5E8F942B0E45}"/>
              </a:ext>
            </a:extLst>
          </p:cNvPr>
          <p:cNvGrpSpPr/>
          <p:nvPr/>
        </p:nvGrpSpPr>
        <p:grpSpPr>
          <a:xfrm>
            <a:off x="10441253" y="0"/>
            <a:ext cx="1750747" cy="581025"/>
            <a:chOff x="8169011" y="323859"/>
            <a:chExt cx="1750747" cy="581025"/>
          </a:xfrm>
        </p:grpSpPr>
        <p:grpSp>
          <p:nvGrpSpPr>
            <p:cNvPr id="27" name="Group 6">
              <a:extLst>
                <a:ext uri="{FF2B5EF4-FFF2-40B4-BE49-F238E27FC236}">
                  <a16:creationId xmlns:a16="http://schemas.microsoft.com/office/drawing/2014/main" id="{A837FC24-0FB3-4A77-8ECD-F3C93A207FC9}"/>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8E90C777-C03D-45C2-AFC6-220B13D3824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170F4844-FB8C-48C4-B9A1-396ECBE78613}"/>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8" name="Text Placeholder 1">
              <a:extLst>
                <a:ext uri="{FF2B5EF4-FFF2-40B4-BE49-F238E27FC236}">
                  <a16:creationId xmlns:a16="http://schemas.microsoft.com/office/drawing/2014/main" id="{ACE080F1-043B-4355-99AE-A53C35CD241C}"/>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152143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26</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917441673"/>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5BF7327C-484C-48EF-9739-416B330093E5}"/>
              </a:ext>
            </a:extLst>
          </p:cNvPr>
          <p:cNvSpPr txBox="1">
            <a:spLocks/>
          </p:cNvSpPr>
          <p:nvPr/>
        </p:nvSpPr>
        <p:spPr>
          <a:xfrm>
            <a:off x="6869981"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12" name="Chart 11">
            <a:extLst>
              <a:ext uri="{FF2B5EF4-FFF2-40B4-BE49-F238E27FC236}">
                <a16:creationId xmlns:a16="http://schemas.microsoft.com/office/drawing/2014/main" id="{54743990-6CD5-43A6-AF50-508CE0466B01}"/>
              </a:ext>
            </a:extLst>
          </p:cNvPr>
          <p:cNvGraphicFramePr/>
          <p:nvPr>
            <p:extLst>
              <p:ext uri="{D42A27DB-BD31-4B8C-83A1-F6EECF244321}">
                <p14:modId xmlns:p14="http://schemas.microsoft.com/office/powerpoint/2010/main" val="3697845612"/>
              </p:ext>
            </p:extLst>
          </p:nvPr>
        </p:nvGraphicFramePr>
        <p:xfrm>
          <a:off x="6261848"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4" name="Group 13">
            <a:extLst>
              <a:ext uri="{FF2B5EF4-FFF2-40B4-BE49-F238E27FC236}">
                <a16:creationId xmlns:a16="http://schemas.microsoft.com/office/drawing/2014/main" id="{67FD163D-6D8A-4A34-820E-8F651AF609A2}"/>
              </a:ext>
            </a:extLst>
          </p:cNvPr>
          <p:cNvGrpSpPr/>
          <p:nvPr/>
        </p:nvGrpSpPr>
        <p:grpSpPr>
          <a:xfrm>
            <a:off x="10441253" y="0"/>
            <a:ext cx="1750747" cy="581025"/>
            <a:chOff x="8169011" y="323859"/>
            <a:chExt cx="1750747" cy="581025"/>
          </a:xfrm>
        </p:grpSpPr>
        <p:grpSp>
          <p:nvGrpSpPr>
            <p:cNvPr id="15" name="Group 6">
              <a:extLst>
                <a:ext uri="{FF2B5EF4-FFF2-40B4-BE49-F238E27FC236}">
                  <a16:creationId xmlns:a16="http://schemas.microsoft.com/office/drawing/2014/main" id="{CFF9B84D-B0E7-4451-B35C-C4FD0071954D}"/>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F7435D2A-7CF7-4ACF-93B6-81751CB95D3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909FBF06-C3FE-4DF4-9BD4-434B9D6A688E}"/>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6" name="Text Placeholder 1">
              <a:extLst>
                <a:ext uri="{FF2B5EF4-FFF2-40B4-BE49-F238E27FC236}">
                  <a16:creationId xmlns:a16="http://schemas.microsoft.com/office/drawing/2014/main" id="{BBFC5691-9E10-47F0-9283-0C93E5C9B595}"/>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624045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52817120"/>
              </p:ext>
            </p:extLst>
          </p:nvPr>
        </p:nvGraphicFramePr>
        <p:xfrm>
          <a:off x="304800" y="773014"/>
          <a:ext cx="11582400" cy="1723331"/>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Kelangkaan</a:t>
                      </a:r>
                      <a:r>
                        <a:rPr lang="en-US" sz="1100" b="1" dirty="0">
                          <a:effectLst/>
                          <a:latin typeface="Trebuchet MS" panose="020B0603020202020204" pitchFamily="34" charset="0"/>
                          <a:ea typeface="Calibri" panose="020F0502020204030204" pitchFamily="34" charset="0"/>
                          <a:cs typeface="Tahoma" panose="020B0604030504040204" pitchFamily="34" charset="0"/>
                        </a:rPr>
                        <a:t> BBM</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Antrean panjang sering terjadi di sejumlah SPBU di Pekanbaru lantaran kelangkaan premium sementara konsumsi meningkat. Anggota Fraksi Demokrat DPRD Riau, Manahara Napitupulu, mengatakan pihaknya akan meminta PT Pertamina menjelaskan penyebab dan solusi kelangkaan premium serta menilai OPD Pemprov Riau harus sigap mengatasi hal tersebut. Sementara itu, anggota DPRD Kota Pekanbaru, Wakil Ketua DPRD Kota Pekanbaru, Nofrizal, menegaskan Pertamina harus menjamin ketersediaan BBM jenis premium.</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27</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2098752"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EKONOMI</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DA03AE93-6488-4BBD-BF64-C909EC3B3553}"/>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B116755B-BEDA-42C2-A161-516CFAF0AE58}"/>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725B50DE-E5CD-4935-AABF-A4884F699F2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2001467F-2271-4EDB-BE2D-88A114162652}"/>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F18E7BD6-CA10-4B9F-AD73-FE871B8DA0D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6632906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EKONOMI</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28</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3905150651"/>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34" name="Group 33">
            <a:extLst>
              <a:ext uri="{FF2B5EF4-FFF2-40B4-BE49-F238E27FC236}">
                <a16:creationId xmlns:a16="http://schemas.microsoft.com/office/drawing/2014/main" id="{DF66F4AC-79B6-469D-A476-D65A717B4331}"/>
              </a:ext>
            </a:extLst>
          </p:cNvPr>
          <p:cNvGrpSpPr/>
          <p:nvPr/>
        </p:nvGrpSpPr>
        <p:grpSpPr>
          <a:xfrm>
            <a:off x="445769" y="6217024"/>
            <a:ext cx="5379844" cy="646554"/>
            <a:chOff x="438261" y="6217024"/>
            <a:chExt cx="2521701" cy="646554"/>
          </a:xfrm>
        </p:grpSpPr>
        <p:sp>
          <p:nvSpPr>
            <p:cNvPr id="41" name="Rectangle 40">
              <a:extLst>
                <a:ext uri="{FF2B5EF4-FFF2-40B4-BE49-F238E27FC236}">
                  <a16:creationId xmlns:a16="http://schemas.microsoft.com/office/drawing/2014/main" id="{03AE1913-A7FB-4AC7-A926-F728BDF56A7F}"/>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Rectangle 41">
              <a:extLst>
                <a:ext uri="{FF2B5EF4-FFF2-40B4-BE49-F238E27FC236}">
                  <a16:creationId xmlns:a16="http://schemas.microsoft.com/office/drawing/2014/main" id="{974E01AD-A478-43F1-8CE9-49B35BBACA8E}"/>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4" name="Rectangle 43">
              <a:extLst>
                <a:ext uri="{FF2B5EF4-FFF2-40B4-BE49-F238E27FC236}">
                  <a16:creationId xmlns:a16="http://schemas.microsoft.com/office/drawing/2014/main" id="{8054BE66-197B-4758-B810-5929B6D22B78}"/>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TextBox 44">
              <a:extLst>
                <a:ext uri="{FF2B5EF4-FFF2-40B4-BE49-F238E27FC236}">
                  <a16:creationId xmlns:a16="http://schemas.microsoft.com/office/drawing/2014/main" id="{2FB8B1E8-D062-4149-A667-7EDCA577DF33}"/>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6" name="TextBox 45">
              <a:extLst>
                <a:ext uri="{FF2B5EF4-FFF2-40B4-BE49-F238E27FC236}">
                  <a16:creationId xmlns:a16="http://schemas.microsoft.com/office/drawing/2014/main" id="{48E7BD64-820C-440C-B56D-3D813A8A3E9F}"/>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7" name="TextBox 46">
              <a:extLst>
                <a:ext uri="{FF2B5EF4-FFF2-40B4-BE49-F238E27FC236}">
                  <a16:creationId xmlns:a16="http://schemas.microsoft.com/office/drawing/2014/main" id="{CAD3D09B-42FD-400C-AF29-068E8FD46870}"/>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48" name="Rectangle 47">
              <a:extLst>
                <a:ext uri="{FF2B5EF4-FFF2-40B4-BE49-F238E27FC236}">
                  <a16:creationId xmlns:a16="http://schemas.microsoft.com/office/drawing/2014/main" id="{7814703F-943A-4DE5-A472-5F35E8054735}"/>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9" name="TextBox 48">
              <a:extLst>
                <a:ext uri="{FF2B5EF4-FFF2-40B4-BE49-F238E27FC236}">
                  <a16:creationId xmlns:a16="http://schemas.microsoft.com/office/drawing/2014/main" id="{FC091C81-43FE-467E-A0B2-1F62006FB51B}"/>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0" name="Rectangle 49">
              <a:extLst>
                <a:ext uri="{FF2B5EF4-FFF2-40B4-BE49-F238E27FC236}">
                  <a16:creationId xmlns:a16="http://schemas.microsoft.com/office/drawing/2014/main" id="{89EE285A-D06B-4009-ACB3-FCA529E40118}"/>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71982BB6-30A1-4244-8E6A-49455E8D213A}"/>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2" name="Rectangle 51">
              <a:extLst>
                <a:ext uri="{FF2B5EF4-FFF2-40B4-BE49-F238E27FC236}">
                  <a16:creationId xmlns:a16="http://schemas.microsoft.com/office/drawing/2014/main" id="{3FEB05C4-A93A-4C55-935B-288D6274BD8C}"/>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8D4B09D8-9AB3-423C-AB99-94F2B7B1AD5D}"/>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grpSp>
        <p:nvGrpSpPr>
          <p:cNvPr id="24" name="Group 23">
            <a:extLst>
              <a:ext uri="{FF2B5EF4-FFF2-40B4-BE49-F238E27FC236}">
                <a16:creationId xmlns:a16="http://schemas.microsoft.com/office/drawing/2014/main" id="{47709AF8-6C18-435C-930B-94E87F67FAF1}"/>
              </a:ext>
            </a:extLst>
          </p:cNvPr>
          <p:cNvGrpSpPr/>
          <p:nvPr/>
        </p:nvGrpSpPr>
        <p:grpSpPr>
          <a:xfrm>
            <a:off x="10441253" y="0"/>
            <a:ext cx="1750747" cy="581025"/>
            <a:chOff x="8169011" y="323859"/>
            <a:chExt cx="1750747" cy="581025"/>
          </a:xfrm>
        </p:grpSpPr>
        <p:grpSp>
          <p:nvGrpSpPr>
            <p:cNvPr id="25" name="Group 6">
              <a:extLst>
                <a:ext uri="{FF2B5EF4-FFF2-40B4-BE49-F238E27FC236}">
                  <a16:creationId xmlns:a16="http://schemas.microsoft.com/office/drawing/2014/main" id="{F65F1690-5D34-45F3-B70B-CD800C3E2B6F}"/>
                </a:ext>
              </a:extLst>
            </p:cNvPr>
            <p:cNvGrpSpPr/>
            <p:nvPr/>
          </p:nvGrpSpPr>
          <p:grpSpPr>
            <a:xfrm>
              <a:off x="8169011" y="323859"/>
              <a:ext cx="1750747" cy="581025"/>
              <a:chOff x="8169011" y="323859"/>
              <a:chExt cx="1750747" cy="581025"/>
            </a:xfrm>
          </p:grpSpPr>
          <p:pic>
            <p:nvPicPr>
              <p:cNvPr id="27" name="Picture 1">
                <a:extLst>
                  <a:ext uri="{FF2B5EF4-FFF2-40B4-BE49-F238E27FC236}">
                    <a16:creationId xmlns:a16="http://schemas.microsoft.com/office/drawing/2014/main" id="{FD04E35F-D07D-4C81-9A92-69049F7208B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Placeholder 1">
                <a:extLst>
                  <a:ext uri="{FF2B5EF4-FFF2-40B4-BE49-F238E27FC236}">
                    <a16:creationId xmlns:a16="http://schemas.microsoft.com/office/drawing/2014/main" id="{A93FF9B2-2E25-4D13-A309-8895EA664D4F}"/>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6" name="Text Placeholder 1">
              <a:extLst>
                <a:ext uri="{FF2B5EF4-FFF2-40B4-BE49-F238E27FC236}">
                  <a16:creationId xmlns:a16="http://schemas.microsoft.com/office/drawing/2014/main" id="{84E14345-2A8B-4F2B-8E08-9E0E7B761055}"/>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828393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EKONOMI</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29</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78283410"/>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11" name="Group 10">
            <a:extLst>
              <a:ext uri="{FF2B5EF4-FFF2-40B4-BE49-F238E27FC236}">
                <a16:creationId xmlns:a16="http://schemas.microsoft.com/office/drawing/2014/main" id="{2B39A4F4-5D0F-4782-AC29-071DB4BE9AD8}"/>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EE165363-A0DD-40C8-98C6-8EF64D7323FF}"/>
                </a:ext>
              </a:extLst>
            </p:cNvPr>
            <p:cNvGrpSpPr/>
            <p:nvPr/>
          </p:nvGrpSpPr>
          <p:grpSpPr>
            <a:xfrm>
              <a:off x="8169011" y="323859"/>
              <a:ext cx="1750747" cy="581025"/>
              <a:chOff x="8169011" y="323859"/>
              <a:chExt cx="1750747" cy="581025"/>
            </a:xfrm>
          </p:grpSpPr>
          <p:pic>
            <p:nvPicPr>
              <p:cNvPr id="15" name="Picture 1">
                <a:extLst>
                  <a:ext uri="{FF2B5EF4-FFF2-40B4-BE49-F238E27FC236}">
                    <a16:creationId xmlns:a16="http://schemas.microsoft.com/office/drawing/2014/main" id="{C52C6999-B045-4F97-8343-230BDE8CDE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laceholder 1">
                <a:extLst>
                  <a:ext uri="{FF2B5EF4-FFF2-40B4-BE49-F238E27FC236}">
                    <a16:creationId xmlns:a16="http://schemas.microsoft.com/office/drawing/2014/main" id="{7D438623-5796-46DB-8B1C-2268ACAE4F98}"/>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A3895837-33E2-490E-B338-A3B9334F9212}"/>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2542655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2440367"/>
              </p:ext>
            </p:extLst>
          </p:nvPr>
        </p:nvGraphicFramePr>
        <p:xfrm>
          <a:off x="304800" y="773014"/>
          <a:ext cx="11582400" cy="2889233"/>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Narkoba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Polda</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berhasil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mengungkap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peredaran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narkoba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Bengkalis</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diduga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berasal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jaringan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asal</a:t>
                      </a:r>
                      <a:r>
                        <a:rPr lang="en-US" sz="1100" dirty="0">
                          <a:effectLst/>
                          <a:latin typeface="Trebuchet MS" panose="020B0603020202020204" pitchFamily="34" charset="0"/>
                          <a:ea typeface="Calibri" panose="020F0502020204030204" pitchFamily="34" charset="0"/>
                          <a:cs typeface="Tahoma" panose="020B0604030504040204" pitchFamily="34" charset="0"/>
                        </a:rPr>
                        <a:t> Malaysia.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Ditresnarkoba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Polda</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Kombes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Suhirman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bantuan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Mabes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mengungkap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jaringan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Kapolda</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Irjen</a:t>
                      </a:r>
                      <a:r>
                        <a:rPr lang="en-US" sz="1100" dirty="0">
                          <a:effectLst/>
                          <a:latin typeface="Trebuchet MS" panose="020B0603020202020204" pitchFamily="34" charset="0"/>
                          <a:ea typeface="Calibri" panose="020F0502020204030204" pitchFamily="34" charset="0"/>
                          <a:cs typeface="Tahoma" panose="020B0604030504040204" pitchFamily="34" charset="0"/>
                        </a:rPr>
                        <a:t> Agung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Setya</a:t>
                      </a:r>
                      <a:r>
                        <a:rPr lang="en-US" sz="1100" dirty="0">
                          <a:effectLst/>
                          <a:latin typeface="Trebuchet MS" panose="020B0603020202020204" pitchFamily="34" charset="0"/>
                          <a:ea typeface="Calibri" panose="020F0502020204030204" pitchFamily="34" charset="0"/>
                          <a:cs typeface="Tahoma" panose="020B0604030504040204" pitchFamily="34" charset="0"/>
                        </a:rPr>
                        <a:t> Imam Effendi,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menangkap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bandar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sabu</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dihadirkan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r h="636693">
                <a:tc rowSpan="2">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Tindak</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Kriminal</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 </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Seorang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remaja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inisial</a:t>
                      </a:r>
                      <a:r>
                        <a:rPr lang="en-US" sz="1100" dirty="0">
                          <a:effectLst/>
                          <a:latin typeface="Trebuchet MS" panose="020B0603020202020204" pitchFamily="34" charset="0"/>
                          <a:ea typeface="Calibri" panose="020F0502020204030204" pitchFamily="34" charset="0"/>
                          <a:cs typeface="Tahoma" panose="020B0604030504040204" pitchFamily="34" charset="0"/>
                        </a:rPr>
                        <a:t> HB, di Jalan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Tengku</a:t>
                      </a:r>
                      <a:r>
                        <a:rPr lang="en-US" sz="1100" dirty="0">
                          <a:effectLst/>
                          <a:latin typeface="Trebuchet MS" panose="020B0603020202020204" pitchFamily="34" charset="0"/>
                          <a:ea typeface="Calibri" panose="020F0502020204030204" pitchFamily="34" charset="0"/>
                          <a:cs typeface="Tahoma" panose="020B0604030504040204" pitchFamily="34" charset="0"/>
                        </a:rPr>
                        <a:t> Bey,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SImpang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Kec</a:t>
                      </a:r>
                      <a:r>
                        <a:rPr lang="en-US" sz="1100" dirty="0">
                          <a:effectLst/>
                          <a:latin typeface="Trebuchet MS" panose="020B0603020202020204" pitchFamily="34" charset="0"/>
                          <a:ea typeface="Calibri" panose="020F0502020204030204" pitchFamily="34" charset="0"/>
                          <a:cs typeface="Tahoma" panose="020B0604030504040204" pitchFamily="34" charset="0"/>
                        </a:rPr>
                        <a:t>. Bukit Raya,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ditemukan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tewas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gantung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diri</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rumahnya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Polsek</a:t>
                      </a:r>
                      <a:r>
                        <a:rPr lang="en-US" sz="1100" dirty="0">
                          <a:effectLst/>
                          <a:latin typeface="Trebuchet MS" panose="020B0603020202020204" pitchFamily="34" charset="0"/>
                          <a:ea typeface="Calibri" panose="020F0502020204030204" pitchFamily="34" charset="0"/>
                          <a:cs typeface="Tahoma" panose="020B0604030504040204" pitchFamily="34" charset="0"/>
                        </a:rPr>
                        <a:t> Bukit Raya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olah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tempat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kejadian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perkara</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memastikan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penyebab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kematian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korba</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8952566"/>
                  </a:ext>
                </a:extLst>
              </a:tr>
              <a:tr h="649927">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Polresta Pekanbaru menemukan alat bukti yang cukup untuk menjerat mantan General Manager MP Club dan Queen Club, inisial BL, yang yang menjadi tersangka penggelapan dana perusahaan. Kasat Reskrim Polresta Pekanbaru, AKP Awaluddin Syah, menjelaskan kronologi peristiwa dan pihaknya telah menetapkan BL sebagai tersangka.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9117048"/>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30</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4041058"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HUKUM &amp; KRIMINALITAS</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CC4B197D-D032-4870-9C96-238AA8FEFCFB}"/>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A2A3E4A6-570D-4748-8E06-3A75E618A3BC}"/>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CB6BD910-8AA5-4EAB-BC33-404D52F0EE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251B904A-5293-464F-AFA8-B2871EF65A7C}"/>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4BE7B35C-F3D0-4143-B9C9-BDDED982A479}"/>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5987844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04358296"/>
              </p:ext>
            </p:extLst>
          </p:nvPr>
        </p:nvGraphicFramePr>
        <p:xfrm>
          <a:off x="304800" y="773014"/>
          <a:ext cx="11582400" cy="1259751"/>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Renovasi</a:t>
                      </a:r>
                      <a:r>
                        <a:rPr lang="en-US" sz="1100" b="1" dirty="0">
                          <a:effectLst/>
                          <a:latin typeface="Trebuchet MS" panose="020B0603020202020204" pitchFamily="34" charset="0"/>
                          <a:ea typeface="Calibri" panose="020F0502020204030204" pitchFamily="34" charset="0"/>
                          <a:cs typeface="Tahoma" panose="020B0604030504040204" pitchFamily="34" charset="0"/>
                        </a:rPr>
                        <a:t> Stadion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Stadion </a:t>
                      </a:r>
                      <a:r>
                        <a:rPr lang="en-US" sz="1100" dirty="0" err="1">
                          <a:effectLst/>
                          <a:latin typeface="Trebuchet MS" panose="020B0603020202020204" pitchFamily="34" charset="0"/>
                          <a:ea typeface="Calibri" panose="020F0502020204030204" pitchFamily="34" charset="0"/>
                          <a:cs typeface="Tahoma" panose="020B0604030504040204" pitchFamily="34" charset="0"/>
                        </a:rPr>
                        <a:t>utama</a:t>
                      </a:r>
                      <a:r>
                        <a:rPr lang="en-US" sz="1100" dirty="0">
                          <a:effectLst/>
                          <a:latin typeface="Trebuchet MS" panose="020B0603020202020204" pitchFamily="34" charset="0"/>
                          <a:ea typeface="Calibri" panose="020F0502020204030204" pitchFamily="34" charset="0"/>
                          <a:cs typeface="Tahoma" panose="020B0604030504040204" pitchFamily="34" charset="0"/>
                        </a:rPr>
                        <a:t> di Jalan Naga Sakti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Panam</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tampak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terawat</a:t>
                      </a:r>
                      <a:r>
                        <a:rPr lang="en-US" sz="1100" dirty="0">
                          <a:effectLst/>
                          <a:latin typeface="Trebuchet MS" panose="020B0603020202020204" pitchFamily="34" charset="0"/>
                          <a:ea typeface="Calibri" panose="020F0502020204030204" pitchFamily="34" charset="0"/>
                          <a:cs typeface="Tahoma" panose="020B0604030504040204" pitchFamily="34" charset="0"/>
                        </a:rPr>
                        <a:t>. Wakil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100" dirty="0">
                          <a:effectLst/>
                          <a:latin typeface="Trebuchet MS" panose="020B0603020202020204" pitchFamily="34" charset="0"/>
                          <a:ea typeface="Calibri" panose="020F0502020204030204" pitchFamily="34" charset="0"/>
                          <a:cs typeface="Tahoma" panose="020B0604030504040204" pitchFamily="34" charset="0"/>
                        </a:rPr>
                        <a:t> DPRD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Asri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Auzar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prihatin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kondisi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Gubernur</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menginstruksikan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jajarannya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membenahi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stadion</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31</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2909914"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INFRASTRUKTUR</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205F2A96-C567-4C3D-91B9-077F1D8FC6F1}"/>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7E4F5D53-2E02-42F8-B659-26EA32D67F92}"/>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997722F5-392D-42E7-9CD7-CE77FEB855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7C84A488-EA9A-4148-BBB6-F0AD5E1D422D}"/>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D070080E-B8BB-4B79-9A62-7DD1AF21421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635047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HUKUM &amp; KRIMINALITAS</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32</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2216436169"/>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34" name="Group 33">
            <a:extLst>
              <a:ext uri="{FF2B5EF4-FFF2-40B4-BE49-F238E27FC236}">
                <a16:creationId xmlns:a16="http://schemas.microsoft.com/office/drawing/2014/main" id="{1EB61C55-857A-48E8-8478-127894F9E81B}"/>
              </a:ext>
            </a:extLst>
          </p:cNvPr>
          <p:cNvGrpSpPr/>
          <p:nvPr/>
        </p:nvGrpSpPr>
        <p:grpSpPr>
          <a:xfrm>
            <a:off x="445769" y="6217024"/>
            <a:ext cx="5379844" cy="646554"/>
            <a:chOff x="438261" y="6217024"/>
            <a:chExt cx="2521701" cy="646554"/>
          </a:xfrm>
        </p:grpSpPr>
        <p:sp>
          <p:nvSpPr>
            <p:cNvPr id="41" name="Rectangle 40">
              <a:extLst>
                <a:ext uri="{FF2B5EF4-FFF2-40B4-BE49-F238E27FC236}">
                  <a16:creationId xmlns:a16="http://schemas.microsoft.com/office/drawing/2014/main" id="{6643E827-9D33-4DE5-8EB9-23C24559A9D3}"/>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Rectangle 41">
              <a:extLst>
                <a:ext uri="{FF2B5EF4-FFF2-40B4-BE49-F238E27FC236}">
                  <a16:creationId xmlns:a16="http://schemas.microsoft.com/office/drawing/2014/main" id="{C8205FBF-2F29-416E-9478-23EBCE0BCFB9}"/>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4" name="Rectangle 43">
              <a:extLst>
                <a:ext uri="{FF2B5EF4-FFF2-40B4-BE49-F238E27FC236}">
                  <a16:creationId xmlns:a16="http://schemas.microsoft.com/office/drawing/2014/main" id="{F7CAB7C6-432B-4EC8-A092-8CE2D224DFA6}"/>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TextBox 44">
              <a:extLst>
                <a:ext uri="{FF2B5EF4-FFF2-40B4-BE49-F238E27FC236}">
                  <a16:creationId xmlns:a16="http://schemas.microsoft.com/office/drawing/2014/main" id="{1FD452EE-75DC-4C44-9CA9-6D03785046DB}"/>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6" name="TextBox 45">
              <a:extLst>
                <a:ext uri="{FF2B5EF4-FFF2-40B4-BE49-F238E27FC236}">
                  <a16:creationId xmlns:a16="http://schemas.microsoft.com/office/drawing/2014/main" id="{9C9AE3DA-4421-4FD0-B7CC-F39FC19BC4B7}"/>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7" name="TextBox 46">
              <a:extLst>
                <a:ext uri="{FF2B5EF4-FFF2-40B4-BE49-F238E27FC236}">
                  <a16:creationId xmlns:a16="http://schemas.microsoft.com/office/drawing/2014/main" id="{201FA396-ED7A-4D54-B016-578E0B6327CF}"/>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48" name="Rectangle 47">
              <a:extLst>
                <a:ext uri="{FF2B5EF4-FFF2-40B4-BE49-F238E27FC236}">
                  <a16:creationId xmlns:a16="http://schemas.microsoft.com/office/drawing/2014/main" id="{C7D23978-F8D1-48DD-8BA2-908E2F7B3601}"/>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9" name="TextBox 48">
              <a:extLst>
                <a:ext uri="{FF2B5EF4-FFF2-40B4-BE49-F238E27FC236}">
                  <a16:creationId xmlns:a16="http://schemas.microsoft.com/office/drawing/2014/main" id="{150D0BF6-884F-45E2-B215-21A9949D13C1}"/>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0" name="Rectangle 49">
              <a:extLst>
                <a:ext uri="{FF2B5EF4-FFF2-40B4-BE49-F238E27FC236}">
                  <a16:creationId xmlns:a16="http://schemas.microsoft.com/office/drawing/2014/main" id="{C247D9EB-EECE-45E1-B952-306C77430FA8}"/>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928E10E7-2E56-4C8E-B8D6-F6C4F7170812}"/>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2" name="Rectangle 51">
              <a:extLst>
                <a:ext uri="{FF2B5EF4-FFF2-40B4-BE49-F238E27FC236}">
                  <a16:creationId xmlns:a16="http://schemas.microsoft.com/office/drawing/2014/main" id="{35B0FE11-F1F8-4F9C-9C28-E5F40039297F}"/>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B583A3AA-CC68-475E-82B7-1E248B426FEF}"/>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4" name="Title 1">
            <a:extLst>
              <a:ext uri="{FF2B5EF4-FFF2-40B4-BE49-F238E27FC236}">
                <a16:creationId xmlns:a16="http://schemas.microsoft.com/office/drawing/2014/main" id="{092A5CD6-9DE8-4CF8-A8E2-3992BFDDB017}"/>
              </a:ext>
            </a:extLst>
          </p:cNvPr>
          <p:cNvSpPr txBox="1">
            <a:spLocks/>
          </p:cNvSpPr>
          <p:nvPr/>
        </p:nvSpPr>
        <p:spPr>
          <a:xfrm>
            <a:off x="6930379"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INFRASTRUKTUR</a:t>
            </a:r>
            <a:endParaRPr lang="en-US" sz="1800" b="1" dirty="0">
              <a:solidFill>
                <a:srgbClr val="000000"/>
              </a:solidFill>
              <a:latin typeface="Trebuchet MS" panose="020B0603020202020204" pitchFamily="34" charset="0"/>
              <a:ea typeface="+mn-ea"/>
              <a:cs typeface="+mn-cs"/>
            </a:endParaRPr>
          </a:p>
        </p:txBody>
      </p:sp>
      <p:graphicFrame>
        <p:nvGraphicFramePr>
          <p:cNvPr id="25" name="Chart 24">
            <a:extLst>
              <a:ext uri="{FF2B5EF4-FFF2-40B4-BE49-F238E27FC236}">
                <a16:creationId xmlns:a16="http://schemas.microsoft.com/office/drawing/2014/main" id="{76D7D30A-216D-469E-AC58-0415A8F4EABA}"/>
              </a:ext>
            </a:extLst>
          </p:cNvPr>
          <p:cNvGraphicFramePr/>
          <p:nvPr>
            <p:extLst>
              <p:ext uri="{D42A27DB-BD31-4B8C-83A1-F6EECF244321}">
                <p14:modId xmlns:p14="http://schemas.microsoft.com/office/powerpoint/2010/main" val="2340169076"/>
              </p:ext>
            </p:extLst>
          </p:nvPr>
        </p:nvGraphicFramePr>
        <p:xfrm>
          <a:off x="6322246"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26" name="Group 25">
            <a:extLst>
              <a:ext uri="{FF2B5EF4-FFF2-40B4-BE49-F238E27FC236}">
                <a16:creationId xmlns:a16="http://schemas.microsoft.com/office/drawing/2014/main" id="{ABFC4230-A908-4B63-8F30-3A8C94A13588}"/>
              </a:ext>
            </a:extLst>
          </p:cNvPr>
          <p:cNvGrpSpPr/>
          <p:nvPr/>
        </p:nvGrpSpPr>
        <p:grpSpPr>
          <a:xfrm>
            <a:off x="10441253" y="0"/>
            <a:ext cx="1750747" cy="581025"/>
            <a:chOff x="8169011" y="323859"/>
            <a:chExt cx="1750747" cy="581025"/>
          </a:xfrm>
        </p:grpSpPr>
        <p:grpSp>
          <p:nvGrpSpPr>
            <p:cNvPr id="27" name="Group 6">
              <a:extLst>
                <a:ext uri="{FF2B5EF4-FFF2-40B4-BE49-F238E27FC236}">
                  <a16:creationId xmlns:a16="http://schemas.microsoft.com/office/drawing/2014/main" id="{7D2FF4EB-4A05-40EE-83A8-0D6D6A5BF93F}"/>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B0D43E45-F4F9-4EA0-A69A-AE25EB96C67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2FE224BC-A173-4D7B-88F8-E608A6E67D2F}"/>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8" name="Text Placeholder 1">
              <a:extLst>
                <a:ext uri="{FF2B5EF4-FFF2-40B4-BE49-F238E27FC236}">
                  <a16:creationId xmlns:a16="http://schemas.microsoft.com/office/drawing/2014/main" id="{34B51EB1-0B3B-414A-B5BC-32E76C370D30}"/>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35580363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HUKUM &amp; KRIMINALITAS</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33</a:t>
            </a:fld>
            <a:endParaRPr lang="id-ID" sz="1600" dirty="0">
              <a:solidFill>
                <a:schemeClr val="bg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1359049886"/>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81D7901C-8202-4962-8BE0-C0B7B0B77D50}"/>
              </a:ext>
            </a:extLst>
          </p:cNvPr>
          <p:cNvSpPr txBox="1">
            <a:spLocks/>
          </p:cNvSpPr>
          <p:nvPr/>
        </p:nvSpPr>
        <p:spPr>
          <a:xfrm>
            <a:off x="6869981"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INFRASTRUKTUR</a:t>
            </a:r>
            <a:endParaRPr lang="en-US" sz="1800" b="1" dirty="0">
              <a:solidFill>
                <a:srgbClr val="000000"/>
              </a:solidFill>
              <a:latin typeface="Trebuchet MS" panose="020B0603020202020204" pitchFamily="34" charset="0"/>
              <a:ea typeface="+mn-ea"/>
              <a:cs typeface="+mn-cs"/>
            </a:endParaRPr>
          </a:p>
        </p:txBody>
      </p:sp>
      <p:graphicFrame>
        <p:nvGraphicFramePr>
          <p:cNvPr id="12" name="Chart 11">
            <a:extLst>
              <a:ext uri="{FF2B5EF4-FFF2-40B4-BE49-F238E27FC236}">
                <a16:creationId xmlns:a16="http://schemas.microsoft.com/office/drawing/2014/main" id="{130968A7-38E5-4A67-B06A-B0C88FABD692}"/>
              </a:ext>
            </a:extLst>
          </p:cNvPr>
          <p:cNvGraphicFramePr/>
          <p:nvPr>
            <p:extLst>
              <p:ext uri="{D42A27DB-BD31-4B8C-83A1-F6EECF244321}">
                <p14:modId xmlns:p14="http://schemas.microsoft.com/office/powerpoint/2010/main" val="3618549231"/>
              </p:ext>
            </p:extLst>
          </p:nvPr>
        </p:nvGraphicFramePr>
        <p:xfrm>
          <a:off x="6261848"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4" name="Group 13">
            <a:extLst>
              <a:ext uri="{FF2B5EF4-FFF2-40B4-BE49-F238E27FC236}">
                <a16:creationId xmlns:a16="http://schemas.microsoft.com/office/drawing/2014/main" id="{23C5C4BA-541C-46E3-A575-464775C30B99}"/>
              </a:ext>
            </a:extLst>
          </p:cNvPr>
          <p:cNvGrpSpPr/>
          <p:nvPr/>
        </p:nvGrpSpPr>
        <p:grpSpPr>
          <a:xfrm>
            <a:off x="10441253" y="0"/>
            <a:ext cx="1750747" cy="581025"/>
            <a:chOff x="8169011" y="323859"/>
            <a:chExt cx="1750747" cy="581025"/>
          </a:xfrm>
        </p:grpSpPr>
        <p:grpSp>
          <p:nvGrpSpPr>
            <p:cNvPr id="15" name="Group 6">
              <a:extLst>
                <a:ext uri="{FF2B5EF4-FFF2-40B4-BE49-F238E27FC236}">
                  <a16:creationId xmlns:a16="http://schemas.microsoft.com/office/drawing/2014/main" id="{11968C08-4BFD-4244-B429-06EDC8140DC8}"/>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5B018928-674E-452A-898E-7EEB0EFADCF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C5D8740E-16DA-433B-BA0E-96C3450ABC71}"/>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6" name="Text Placeholder 1">
              <a:extLst>
                <a:ext uri="{FF2B5EF4-FFF2-40B4-BE49-F238E27FC236}">
                  <a16:creationId xmlns:a16="http://schemas.microsoft.com/office/drawing/2014/main" id="{0A1A9B9F-6303-4E37-877C-2000B1BA3A15}"/>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669422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48385137"/>
              </p:ext>
            </p:extLst>
          </p:nvPr>
        </p:nvGraphicFramePr>
        <p:xfrm>
          <a:off x="304800" y="773014"/>
          <a:ext cx="11582400" cy="1902719"/>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Siswa</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Dikeluarkan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Sekolah</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Lima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siswa</a:t>
                      </a:r>
                      <a:r>
                        <a:rPr lang="en-US" sz="1100" dirty="0">
                          <a:effectLst/>
                          <a:latin typeface="Trebuchet MS" panose="020B0603020202020204" pitchFamily="34" charset="0"/>
                          <a:ea typeface="Calibri" panose="020F0502020204030204" pitchFamily="34" charset="0"/>
                          <a:cs typeface="Tahoma" panose="020B0604030504040204" pitchFamily="34" charset="0"/>
                        </a:rPr>
                        <a:t> SMKN 5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dikeluarkan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sekolah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tanpa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surat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peringatan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diduga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mengambil</a:t>
                      </a:r>
                      <a:r>
                        <a:rPr lang="en-US" sz="1100" dirty="0">
                          <a:effectLst/>
                          <a:latin typeface="Trebuchet MS" panose="020B0603020202020204" pitchFamily="34" charset="0"/>
                          <a:ea typeface="Calibri" panose="020F0502020204030204" pitchFamily="34" charset="0"/>
                          <a:cs typeface="Tahoma" panose="020B0604030504040204" pitchFamily="34" charset="0"/>
                        </a:rPr>
                        <a:t> cat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pilox</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hasil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praktikum</a:t>
                      </a:r>
                      <a:r>
                        <a:rPr lang="en-US" sz="1100" dirty="0">
                          <a:effectLst/>
                          <a:latin typeface="Trebuchet MS" panose="020B0603020202020204" pitchFamily="34" charset="0"/>
                          <a:ea typeface="Calibri" panose="020F0502020204030204" pitchFamily="34" charset="0"/>
                          <a:cs typeface="Tahoma" panose="020B0604030504040204" pitchFamily="34" charset="0"/>
                        </a:rPr>
                        <a:t>. Salah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satu</a:t>
                      </a:r>
                      <a:r>
                        <a:rPr lang="en-US" sz="1100" dirty="0">
                          <a:effectLst/>
                          <a:latin typeface="Trebuchet MS" panose="020B0603020202020204" pitchFamily="34" charset="0"/>
                          <a:ea typeface="Calibri" panose="020F0502020204030204" pitchFamily="34" charset="0"/>
                          <a:cs typeface="Tahoma" panose="020B0604030504040204" pitchFamily="34" charset="0"/>
                        </a:rPr>
                        <a:t> orang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inisial</a:t>
                      </a:r>
                      <a:r>
                        <a:rPr lang="en-US" sz="1100" dirty="0">
                          <a:effectLst/>
                          <a:latin typeface="Trebuchet MS" panose="020B0603020202020204" pitchFamily="34" charset="0"/>
                          <a:ea typeface="Calibri" panose="020F0502020204030204" pitchFamily="34" charset="0"/>
                          <a:cs typeface="Tahoma" panose="020B0604030504040204" pitchFamily="34" charset="0"/>
                        </a:rPr>
                        <a:t> S,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menilai</a:t>
                      </a:r>
                      <a:r>
                        <a:rPr lang="en-US" sz="1100" dirty="0">
                          <a:effectLst/>
                          <a:latin typeface="Trebuchet MS" panose="020B0603020202020204" pitchFamily="34" charset="0"/>
                          <a:ea typeface="Calibri" panose="020F0502020204030204" pitchFamily="34" charset="0"/>
                          <a:cs typeface="Tahoma" panose="020B0604030504040204" pitchFamily="34" charset="0"/>
                        </a:rPr>
                        <a:t> proses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pengeluaran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sekolah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wajar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karena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menurutnya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kesalahan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Kepala</a:t>
                      </a:r>
                      <a:r>
                        <a:rPr lang="en-US" sz="1100" dirty="0">
                          <a:effectLst/>
                          <a:latin typeface="Trebuchet MS" panose="020B0603020202020204" pitchFamily="34" charset="0"/>
                          <a:ea typeface="Calibri" panose="020F0502020204030204" pitchFamily="34" charset="0"/>
                          <a:cs typeface="Tahoma" panose="020B0604030504040204" pitchFamily="34" charset="0"/>
                        </a:rPr>
                        <a:t> SMKN 5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Dwi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Bowo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Sukmono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membenarkan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tindakan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pengeluaran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barang</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dicuri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merupakan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hibah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perusahaan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Dwi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Bowo</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menampik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ketika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tudingan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tentang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dugaan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jual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bangku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penerimaan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34</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2300748"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PENDIDIKAN</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2F5D4EC4-81EC-43F6-B728-E54F14F8458C}"/>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A5B9AD75-DBD6-45B7-BC8D-7CB84F4757D5}"/>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5E561B72-3DB9-42F3-8DD0-97E0D3F622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D4B8BCDA-2D95-4741-AD92-79A309F6A17E}"/>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E421BF76-8D41-4080-AEB0-97D458D658BC}"/>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26853900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78124005"/>
              </p:ext>
            </p:extLst>
          </p:nvPr>
        </p:nvGraphicFramePr>
        <p:xfrm>
          <a:off x="304800" y="773014"/>
          <a:ext cx="11582400" cy="2928831"/>
        </p:xfrm>
        <a:graphic>
          <a:graphicData uri="http://schemas.openxmlformats.org/drawingml/2006/table">
            <a:tbl>
              <a:tblPr firstRow="1" bandRow="1">
                <a:tableStyleId>{9D7B26C5-4107-4FEC-AEDC-1716B250A1EF}</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latin typeface="Trebuchet MS" panose="020B0603020202020204" pitchFamily="34" charset="0"/>
                        </a:rPr>
                        <a:t>SUB SEKTOR</a:t>
                      </a:r>
                      <a:endParaRPr lang="en-ID" sz="1300" dirty="0">
                        <a:solidFill>
                          <a:schemeClr val="bg1"/>
                        </a:solidFill>
                        <a:latin typeface="Trebuchet MS" panose="020B0603020202020204" pitchFamily="34" charset="0"/>
                      </a:endParaRPr>
                    </a:p>
                  </a:txBody>
                  <a:tcPr anchor="ctr"/>
                </a:tc>
                <a:tc>
                  <a:txBody>
                    <a:bodyPr/>
                    <a:lstStyle/>
                    <a:p>
                      <a:pPr algn="ctr"/>
                      <a:r>
                        <a:rPr lang="en-ID" sz="1300" dirty="0">
                          <a:latin typeface="Trebuchet MS" panose="020B0603020202020204" pitchFamily="34" charset="0"/>
                        </a:rPr>
                        <a:t>PERSOALAN</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EKSPOS</a:t>
                      </a:r>
                      <a:endParaRPr lang="en-ID" sz="1300" dirty="0">
                        <a:solidFill>
                          <a:schemeClr val="bg1"/>
                        </a:solidFill>
                        <a:latin typeface="Trebuchet MS" panose="020B0603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latin typeface="Trebuchet MS" panose="020B0603020202020204" pitchFamily="34" charset="0"/>
                        </a:rPr>
                        <a:t>REKOMENDASI</a:t>
                      </a:r>
                      <a:endParaRPr lang="en-ID" sz="1300" dirty="0">
                        <a:solidFill>
                          <a:schemeClr val="bg1"/>
                        </a:solidFill>
                        <a:latin typeface="Trebuchet MS" panose="020B0603020202020204" pitchFamily="34" charset="0"/>
                      </a:endParaRPr>
                    </a:p>
                  </a:txBody>
                  <a:tcPr anchor="ctr"/>
                </a:tc>
                <a:extLst>
                  <a:ext uri="{0D108BD9-81ED-4DB2-BD59-A6C34878D82A}">
                    <a16:rowId xmlns:a16="http://schemas.microsoft.com/office/drawing/2014/main" val="10000"/>
                  </a:ext>
                </a:extLst>
              </a:tr>
              <a:tr h="1021666">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Perbaikan</a:t>
                      </a:r>
                      <a:r>
                        <a:rPr lang="en-US" sz="1100" b="1" dirty="0">
                          <a:effectLst/>
                          <a:latin typeface="Trebuchet MS" panose="020B0603020202020204" pitchFamily="34" charset="0"/>
                          <a:ea typeface="Calibri" panose="020F0502020204030204" pitchFamily="34" charset="0"/>
                          <a:cs typeface="Tahoma" panose="020B0604030504040204" pitchFamily="34" charset="0"/>
                        </a:rPr>
                        <a:t> Jalan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Pengerjaan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proyek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pemasangan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bronjong</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ruang</a:t>
                      </a:r>
                      <a:r>
                        <a:rPr lang="en-US" sz="1100" dirty="0">
                          <a:effectLst/>
                          <a:latin typeface="Trebuchet MS" panose="020B0603020202020204" pitchFamily="34" charset="0"/>
                          <a:ea typeface="Calibri" panose="020F0502020204030204" pitchFamily="34" charset="0"/>
                          <a:cs typeface="Tahoma" panose="020B0604030504040204" pitchFamily="34" charset="0"/>
                        </a:rPr>
                        <a:t> Jalan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Yos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Sudarso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Kec</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Rumbai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mangkrak</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terancam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longsor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jika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segera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ditimbun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jalan</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waspada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penerangan</a:t>
                      </a:r>
                      <a:r>
                        <a:rPr lang="en-US" sz="1100" dirty="0">
                          <a:effectLst/>
                          <a:latin typeface="Trebuchet MS" panose="020B0603020202020204" pitchFamily="34" charset="0"/>
                          <a:ea typeface="Calibri" panose="020F0502020204030204" pitchFamily="34" charset="0"/>
                          <a:cs typeface="Tahoma" panose="020B0604030504040204" pitchFamily="34" charset="0"/>
                        </a:rPr>
                        <a:t> Jalan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Yos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Sudarso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sangat</a:t>
                      </a:r>
                      <a:r>
                        <a:rPr lang="en-US" sz="1100" dirty="0">
                          <a:effectLst/>
                          <a:latin typeface="Trebuchet MS" panose="020B0603020202020204" pitchFamily="34" charset="0"/>
                          <a:ea typeface="Calibri" panose="020F0502020204030204" pitchFamily="34" charset="0"/>
                          <a:cs typeface="Tahoma" panose="020B0604030504040204" pitchFamily="34" charset="0"/>
                        </a:rPr>
                        <a:t> minim.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Kepala</a:t>
                      </a:r>
                      <a:r>
                        <a:rPr lang="en-US" sz="1100" dirty="0">
                          <a:effectLst/>
                          <a:latin typeface="Trebuchet MS" panose="020B0603020202020204" pitchFamily="34" charset="0"/>
                          <a:ea typeface="Calibri" panose="020F0502020204030204" pitchFamily="34" charset="0"/>
                          <a:cs typeface="Tahoma" panose="020B0604030504040204" pitchFamily="34" charset="0"/>
                        </a:rPr>
                        <a:t> DPUPR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Indra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Pomi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Nasution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penanggung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jawab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proyek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berada</a:t>
                      </a:r>
                      <a:r>
                        <a:rPr lang="en-US" sz="1100" dirty="0">
                          <a:effectLst/>
                          <a:latin typeface="Trebuchet MS" panose="020B0603020202020204" pitchFamily="34" charset="0"/>
                          <a:ea typeface="Calibri" panose="020F0502020204030204" pitchFamily="34" charset="0"/>
                          <a:cs typeface="Tahoma" panose="020B0604030504040204" pitchFamily="34" charset="0"/>
                        </a:rPr>
                        <a:t> pada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Pemprov</a:t>
                      </a:r>
                      <a:r>
                        <a:rPr lang="en-US" sz="1100" dirty="0">
                          <a:effectLst/>
                          <a:latin typeface="Trebuchet MS" panose="020B0603020202020204" pitchFamily="34" charset="0"/>
                          <a:ea typeface="Calibri" panose="020F0502020204030204" pitchFamily="34" charset="0"/>
                          <a:cs typeface="Tahoma" panose="020B0604030504040204" pitchFamily="34" charset="0"/>
                        </a:rPr>
                        <a:t> Riau.</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r h="796413">
                <a:tc rowSpan="2">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Laka</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Lantas</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 </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Seorang PNS Lapas Bangkinang terlibat laka lantas dengan dua pengendara motor di Jalan Hang Tuah, Kec. Limapuluh, Sabtu (19/10). Kasat Lantas Polresta Pekanbaru, AKP Emil Eka Putra, mengatakan PNS tersebut diduga dalam kondisi mabuk berat ketika laka lantas terjadi.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29212695"/>
                  </a:ext>
                </a:extLst>
              </a:tr>
              <a:tr h="634180">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Kecelakaan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beruntun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kembali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terjadi</a:t>
                      </a:r>
                      <a:r>
                        <a:rPr lang="en-US" sz="1100" dirty="0">
                          <a:effectLst/>
                          <a:latin typeface="Trebuchet MS" panose="020B0603020202020204" pitchFamily="34" charset="0"/>
                          <a:ea typeface="Calibri" panose="020F0502020204030204" pitchFamily="34" charset="0"/>
                          <a:cs typeface="Tahoma" panose="020B0604030504040204" pitchFamily="34" charset="0"/>
                        </a:rPr>
                        <a:t> di Jalan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Tuanku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Tambusai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Senin</a:t>
                      </a:r>
                      <a:r>
                        <a:rPr lang="en-US" sz="1100" dirty="0">
                          <a:effectLst/>
                          <a:latin typeface="Trebuchet MS" panose="020B0603020202020204" pitchFamily="34" charset="0"/>
                          <a:ea typeface="Calibri" panose="020F0502020204030204" pitchFamily="34" charset="0"/>
                          <a:cs typeface="Tahoma" panose="020B0604030504040204" pitchFamily="34" charset="0"/>
                        </a:rPr>
                        <a:t> (21/10).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Kasat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Polresta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AKP Emil </a:t>
                      </a:r>
                      <a:r>
                        <a:rPr lang="en-US" sz="1100" dirty="0" err="1">
                          <a:effectLst/>
                          <a:latin typeface="Trebuchet MS" panose="020B0603020202020204" pitchFamily="34" charset="0"/>
                          <a:ea typeface="Calibri" panose="020F0502020204030204" pitchFamily="34" charset="0"/>
                          <a:cs typeface="Tahoma" panose="020B0604030504040204" pitchFamily="34" charset="0"/>
                        </a:rPr>
                        <a:t>Eka</a:t>
                      </a:r>
                      <a:r>
                        <a:rPr lang="en-US" sz="1100" dirty="0">
                          <a:effectLst/>
                          <a:latin typeface="Trebuchet MS" panose="020B0603020202020204" pitchFamily="34" charset="0"/>
                          <a:ea typeface="Calibri" panose="020F0502020204030204" pitchFamily="34" charset="0"/>
                          <a:cs typeface="Tahoma" panose="020B0604030504040204" pitchFamily="34" charset="0"/>
                        </a:rPr>
                        <a:t> Putra,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kecelakaan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diselesaikan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kekeluargaan</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51782728"/>
                  </a:ext>
                </a:extLst>
              </a:tr>
            </a:tbl>
          </a:graphicData>
        </a:graphic>
      </p:graphicFrame>
      <p:sp>
        <p:nvSpPr>
          <p:cNvPr id="19"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35</a:t>
            </a:fld>
            <a:endParaRPr lang="id-ID" sz="1600" dirty="0">
              <a:solidFill>
                <a:schemeClr val="bg1"/>
              </a:solidFill>
              <a:latin typeface="Trebuchet MS" panose="020B0603020202020204" pitchFamily="34" charset="0"/>
            </a:endParaRPr>
          </a:p>
        </p:txBody>
      </p:sp>
      <p:sp>
        <p:nvSpPr>
          <p:cNvPr id="10" name="Rounded Rectangle 14">
            <a:extLst>
              <a:ext uri="{FF2B5EF4-FFF2-40B4-BE49-F238E27FC236}">
                <a16:creationId xmlns:a16="http://schemas.microsoft.com/office/drawing/2014/main" id="{EBF71E32-B2DF-49F4-9B2D-F1F6F72E18F1}"/>
              </a:ext>
            </a:extLst>
          </p:cNvPr>
          <p:cNvSpPr/>
          <p:nvPr/>
        </p:nvSpPr>
        <p:spPr>
          <a:xfrm>
            <a:off x="0" y="88223"/>
            <a:ext cx="2728452" cy="49523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b="1" dirty="0">
                <a:latin typeface="Trebuchet MS" panose="020B0603020202020204" pitchFamily="34" charset="0"/>
              </a:rPr>
              <a:t>TRANSPORTASI</a:t>
            </a:r>
            <a:endParaRPr lang="en-US" sz="2400" dirty="0">
              <a:latin typeface="Trebuchet MS" panose="020B0603020202020204" pitchFamily="34" charset="0"/>
            </a:endParaRPr>
          </a:p>
        </p:txBody>
      </p:sp>
      <p:grpSp>
        <p:nvGrpSpPr>
          <p:cNvPr id="11" name="Group 10">
            <a:extLst>
              <a:ext uri="{FF2B5EF4-FFF2-40B4-BE49-F238E27FC236}">
                <a16:creationId xmlns:a16="http://schemas.microsoft.com/office/drawing/2014/main" id="{A566F23D-3D78-4AFB-88F2-7F1DC18B7CCA}"/>
              </a:ext>
            </a:extLst>
          </p:cNvPr>
          <p:cNvGrpSpPr/>
          <p:nvPr/>
        </p:nvGrpSpPr>
        <p:grpSpPr>
          <a:xfrm>
            <a:off x="10441253" y="0"/>
            <a:ext cx="1750747" cy="581025"/>
            <a:chOff x="8169011" y="323859"/>
            <a:chExt cx="1750747" cy="581025"/>
          </a:xfrm>
        </p:grpSpPr>
        <p:grpSp>
          <p:nvGrpSpPr>
            <p:cNvPr id="12" name="Group 6">
              <a:extLst>
                <a:ext uri="{FF2B5EF4-FFF2-40B4-BE49-F238E27FC236}">
                  <a16:creationId xmlns:a16="http://schemas.microsoft.com/office/drawing/2014/main" id="{A0D8B968-BEFC-462D-BAA0-3BD3170C4CA0}"/>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77EDD4B6-B838-4466-BE48-3C35E89EEFF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61E42795-0122-4228-A144-7844BDA57C04}"/>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4" name="Text Placeholder 1">
              <a:extLst>
                <a:ext uri="{FF2B5EF4-FFF2-40B4-BE49-F238E27FC236}">
                  <a16:creationId xmlns:a16="http://schemas.microsoft.com/office/drawing/2014/main" id="{97C4B12D-1B7A-4D64-81C1-A88C9FE0889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282515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PENDIDIKAN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36</a:t>
            </a:fld>
            <a:endParaRPr lang="id-ID" sz="1600" dirty="0">
              <a:solidFill>
                <a:schemeClr val="bg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3612680846"/>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42" name="Group 41">
            <a:extLst>
              <a:ext uri="{FF2B5EF4-FFF2-40B4-BE49-F238E27FC236}">
                <a16:creationId xmlns:a16="http://schemas.microsoft.com/office/drawing/2014/main" id="{9B7385D3-26A9-496D-8321-C6E41D474681}"/>
              </a:ext>
            </a:extLst>
          </p:cNvPr>
          <p:cNvGrpSpPr/>
          <p:nvPr/>
        </p:nvGrpSpPr>
        <p:grpSpPr>
          <a:xfrm>
            <a:off x="445769" y="6217024"/>
            <a:ext cx="5379844" cy="646554"/>
            <a:chOff x="438261" y="6217024"/>
            <a:chExt cx="2521701" cy="646554"/>
          </a:xfrm>
        </p:grpSpPr>
        <p:sp>
          <p:nvSpPr>
            <p:cNvPr id="44" name="Rectangle 43">
              <a:extLst>
                <a:ext uri="{FF2B5EF4-FFF2-40B4-BE49-F238E27FC236}">
                  <a16:creationId xmlns:a16="http://schemas.microsoft.com/office/drawing/2014/main" id="{0C3449BB-AFB8-4C4F-BF5F-50E9D96C4351}"/>
                </a:ext>
              </a:extLst>
            </p:cNvPr>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5" name="Rectangle 44">
              <a:extLst>
                <a:ext uri="{FF2B5EF4-FFF2-40B4-BE49-F238E27FC236}">
                  <a16:creationId xmlns:a16="http://schemas.microsoft.com/office/drawing/2014/main" id="{D44849EA-B567-43F9-B66F-E589A8718B89}"/>
                </a:ext>
              </a:extLst>
            </p:cNvPr>
            <p:cNvSpPr/>
            <p:nvPr/>
          </p:nvSpPr>
          <p:spPr>
            <a:xfrm>
              <a:off x="438550"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6" name="Rectangle 45">
              <a:extLst>
                <a:ext uri="{FF2B5EF4-FFF2-40B4-BE49-F238E27FC236}">
                  <a16:creationId xmlns:a16="http://schemas.microsoft.com/office/drawing/2014/main" id="{51A56346-71B5-40AE-996E-DE4498239067}"/>
                </a:ext>
              </a:extLst>
            </p:cNvPr>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7" name="TextBox 46">
              <a:extLst>
                <a:ext uri="{FF2B5EF4-FFF2-40B4-BE49-F238E27FC236}">
                  <a16:creationId xmlns:a16="http://schemas.microsoft.com/office/drawing/2014/main" id="{28905F11-903F-4926-93F8-C1758502EA4A}"/>
                </a:ext>
              </a:extLst>
            </p:cNvPr>
            <p:cNvSpPr txBox="1"/>
            <p:nvPr/>
          </p:nvSpPr>
          <p:spPr>
            <a:xfrm>
              <a:off x="597290" y="6217024"/>
              <a:ext cx="1245704" cy="430887"/>
            </a:xfrm>
            <a:prstGeom prst="rect">
              <a:avLst/>
            </a:prstGeom>
            <a:noFill/>
          </p:spPr>
          <p:txBody>
            <a:bodyPr wrap="square" rtlCol="0">
              <a:spAutoFit/>
            </a:bodyPr>
            <a:lstStyle/>
            <a:p>
              <a:r>
                <a:rPr lang="en-ID" sz="1100" dirty="0" err="1">
                  <a:latin typeface="Trebuchet MS" panose="020B0603020202020204" pitchFamily="34" charset="0"/>
                </a:rPr>
                <a:t>Pemerintah</a:t>
              </a:r>
              <a:r>
                <a:rPr lang="en-ID" sz="1100" dirty="0">
                  <a:latin typeface="Trebuchet MS" panose="020B0603020202020204" pitchFamily="34" charset="0"/>
                </a:rPr>
                <a:t>/</a:t>
              </a:r>
              <a:r>
                <a:rPr lang="en-ID" sz="1100" dirty="0" err="1">
                  <a:latin typeface="Trebuchet MS" panose="020B0603020202020204" pitchFamily="34" charset="0"/>
                </a:rPr>
                <a:t>Pegawai</a:t>
              </a:r>
              <a:r>
                <a:rPr lang="en-ID" sz="1100" dirty="0">
                  <a:latin typeface="Trebuchet MS" panose="020B0603020202020204" pitchFamily="34" charset="0"/>
                </a:rPr>
                <a:t> Negara</a:t>
              </a:r>
            </a:p>
          </p:txBody>
        </p:sp>
        <p:sp>
          <p:nvSpPr>
            <p:cNvPr id="48" name="TextBox 47">
              <a:extLst>
                <a:ext uri="{FF2B5EF4-FFF2-40B4-BE49-F238E27FC236}">
                  <a16:creationId xmlns:a16="http://schemas.microsoft.com/office/drawing/2014/main" id="{FE8991FC-FB35-43E0-BCF0-6372DA81699C}"/>
                </a:ext>
              </a:extLst>
            </p:cNvPr>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49" name="TextBox 48">
              <a:extLst>
                <a:ext uri="{FF2B5EF4-FFF2-40B4-BE49-F238E27FC236}">
                  <a16:creationId xmlns:a16="http://schemas.microsoft.com/office/drawing/2014/main" id="{EB133D4D-F591-464F-8F24-B194C6C67BE1}"/>
                </a:ext>
              </a:extLst>
            </p:cNvPr>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50" name="Rectangle 49">
              <a:extLst>
                <a:ext uri="{FF2B5EF4-FFF2-40B4-BE49-F238E27FC236}">
                  <a16:creationId xmlns:a16="http://schemas.microsoft.com/office/drawing/2014/main" id="{52BB4422-6802-4FB6-92D9-A5DC91891177}"/>
                </a:ext>
              </a:extLst>
            </p:cNvPr>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50">
              <a:extLst>
                <a:ext uri="{FF2B5EF4-FFF2-40B4-BE49-F238E27FC236}">
                  <a16:creationId xmlns:a16="http://schemas.microsoft.com/office/drawing/2014/main" id="{398E3261-59E5-4DCA-9088-45DEEF0D0208}"/>
                </a:ext>
              </a:extLst>
            </p:cNvPr>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52" name="Rectangle 51">
              <a:extLst>
                <a:ext uri="{FF2B5EF4-FFF2-40B4-BE49-F238E27FC236}">
                  <a16:creationId xmlns:a16="http://schemas.microsoft.com/office/drawing/2014/main" id="{56D92164-040F-4E19-9FF0-562A3218B624}"/>
                </a:ext>
              </a:extLst>
            </p:cNvPr>
            <p:cNvSpPr/>
            <p:nvPr/>
          </p:nvSpPr>
          <p:spPr>
            <a:xfrm>
              <a:off x="1593120"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3" name="TextBox 52">
              <a:extLst>
                <a:ext uri="{FF2B5EF4-FFF2-40B4-BE49-F238E27FC236}">
                  <a16:creationId xmlns:a16="http://schemas.microsoft.com/office/drawing/2014/main" id="{E0D39603-8E5E-4959-B62D-0A5468F673A8}"/>
                </a:ext>
              </a:extLst>
            </p:cNvPr>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54" name="Rectangle 53">
              <a:extLst>
                <a:ext uri="{FF2B5EF4-FFF2-40B4-BE49-F238E27FC236}">
                  <a16:creationId xmlns:a16="http://schemas.microsoft.com/office/drawing/2014/main" id="{FA1E65B2-5709-4780-8C8F-AD11091F1943}"/>
                </a:ext>
              </a:extLst>
            </p:cNvPr>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5" name="TextBox 54">
              <a:extLst>
                <a:ext uri="{FF2B5EF4-FFF2-40B4-BE49-F238E27FC236}">
                  <a16:creationId xmlns:a16="http://schemas.microsoft.com/office/drawing/2014/main" id="{CD52969C-75B4-4D4F-850D-4246013A1279}"/>
                </a:ext>
              </a:extLst>
            </p:cNvPr>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4" name="Title 1">
            <a:extLst>
              <a:ext uri="{FF2B5EF4-FFF2-40B4-BE49-F238E27FC236}">
                <a16:creationId xmlns:a16="http://schemas.microsoft.com/office/drawing/2014/main" id="{5B151DAE-D134-4D0E-9746-D0BCF3425C9A}"/>
              </a:ext>
            </a:extLst>
          </p:cNvPr>
          <p:cNvSpPr txBox="1">
            <a:spLocks/>
          </p:cNvSpPr>
          <p:nvPr/>
        </p:nvSpPr>
        <p:spPr>
          <a:xfrm>
            <a:off x="6773878"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TRANSPORTASI</a:t>
            </a:r>
            <a:endParaRPr lang="en-US" sz="1800" b="1" dirty="0">
              <a:solidFill>
                <a:srgbClr val="000000"/>
              </a:solidFill>
              <a:latin typeface="Trebuchet MS" panose="020B0603020202020204" pitchFamily="34" charset="0"/>
              <a:ea typeface="+mn-ea"/>
              <a:cs typeface="+mn-cs"/>
            </a:endParaRPr>
          </a:p>
        </p:txBody>
      </p:sp>
      <p:graphicFrame>
        <p:nvGraphicFramePr>
          <p:cNvPr id="25" name="Chart 24">
            <a:extLst>
              <a:ext uri="{FF2B5EF4-FFF2-40B4-BE49-F238E27FC236}">
                <a16:creationId xmlns:a16="http://schemas.microsoft.com/office/drawing/2014/main" id="{AB4B2A65-1402-45A5-9820-6364E227C5C4}"/>
              </a:ext>
            </a:extLst>
          </p:cNvPr>
          <p:cNvGraphicFramePr/>
          <p:nvPr>
            <p:extLst>
              <p:ext uri="{D42A27DB-BD31-4B8C-83A1-F6EECF244321}">
                <p14:modId xmlns:p14="http://schemas.microsoft.com/office/powerpoint/2010/main" val="2179661048"/>
              </p:ext>
            </p:extLst>
          </p:nvPr>
        </p:nvGraphicFramePr>
        <p:xfrm>
          <a:off x="6165745"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26" name="Group 25">
            <a:extLst>
              <a:ext uri="{FF2B5EF4-FFF2-40B4-BE49-F238E27FC236}">
                <a16:creationId xmlns:a16="http://schemas.microsoft.com/office/drawing/2014/main" id="{8A49EB96-2B8E-4EE2-AC1F-E101FA04F75B}"/>
              </a:ext>
            </a:extLst>
          </p:cNvPr>
          <p:cNvGrpSpPr/>
          <p:nvPr/>
        </p:nvGrpSpPr>
        <p:grpSpPr>
          <a:xfrm>
            <a:off x="10441253" y="0"/>
            <a:ext cx="1750747" cy="581025"/>
            <a:chOff x="8169011" y="323859"/>
            <a:chExt cx="1750747" cy="581025"/>
          </a:xfrm>
        </p:grpSpPr>
        <p:grpSp>
          <p:nvGrpSpPr>
            <p:cNvPr id="27" name="Group 6">
              <a:extLst>
                <a:ext uri="{FF2B5EF4-FFF2-40B4-BE49-F238E27FC236}">
                  <a16:creationId xmlns:a16="http://schemas.microsoft.com/office/drawing/2014/main" id="{89477E83-4BF8-4E80-BDE3-841330489BF2}"/>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8D460344-44C0-4694-9614-1D3C7A36337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8F5C797C-574B-49B7-B3F5-FEF343E48470}"/>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28" name="Text Placeholder 1">
              <a:extLst>
                <a:ext uri="{FF2B5EF4-FFF2-40B4-BE49-F238E27FC236}">
                  <a16:creationId xmlns:a16="http://schemas.microsoft.com/office/drawing/2014/main" id="{EE21A84A-666B-44A2-8BB5-0AF344505CA1}"/>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1573311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SHARE</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chemeClr val="tx1"/>
          </a:solidFill>
        </p:spPr>
        <p:txBody>
          <a:bodyPr/>
          <a:lstStyle/>
          <a:p>
            <a:pPr algn="ctr"/>
            <a:fld id="{45FC1EC9-6E87-4C14-88BA-50E4553031E4}" type="slidenum">
              <a:rPr lang="id-ID" sz="1600" smtClean="0">
                <a:solidFill>
                  <a:schemeClr val="bg1"/>
                </a:solidFill>
                <a:latin typeface="Trebuchet MS" panose="020B0603020202020204" pitchFamily="34" charset="0"/>
              </a:rPr>
              <a:t>37</a:t>
            </a:fld>
            <a:endParaRPr lang="id-ID" sz="1600" dirty="0">
              <a:solidFill>
                <a:schemeClr val="bg1"/>
              </a:solidFill>
              <a:latin typeface="Trebuchet MS" panose="020B0603020202020204" pitchFamily="34" charset="0"/>
            </a:endParaRPr>
          </a:p>
        </p:txBody>
      </p:sp>
      <p:sp>
        <p:nvSpPr>
          <p:cNvPr id="14" name="Title 1">
            <a:extLst>
              <a:ext uri="{FF2B5EF4-FFF2-40B4-BE49-F238E27FC236}">
                <a16:creationId xmlns:a16="http://schemas.microsoft.com/office/drawing/2014/main" id="{9E2379D8-E5C0-4342-8C47-E39968B0BBC4}"/>
              </a:ext>
            </a:extLst>
          </p:cNvPr>
          <p:cNvSpPr txBox="1">
            <a:spLocks/>
          </p:cNvSpPr>
          <p:nvPr/>
        </p:nvSpPr>
        <p:spPr>
          <a:xfrm>
            <a:off x="1158844"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PENDIDIKAN</a:t>
            </a:r>
            <a:endParaRPr lang="en-US" sz="1800" b="1" dirty="0">
              <a:solidFill>
                <a:srgbClr val="000000"/>
              </a:solidFill>
              <a:latin typeface="Trebuchet MS" panose="020B0603020202020204" pitchFamily="34" charset="0"/>
              <a:ea typeface="+mn-ea"/>
              <a:cs typeface="+mn-cs"/>
            </a:endParaRPr>
          </a:p>
        </p:txBody>
      </p:sp>
      <p:graphicFrame>
        <p:nvGraphicFramePr>
          <p:cNvPr id="15" name="Chart 14">
            <a:extLst>
              <a:ext uri="{FF2B5EF4-FFF2-40B4-BE49-F238E27FC236}">
                <a16:creationId xmlns:a16="http://schemas.microsoft.com/office/drawing/2014/main" id="{D09EDBAF-A143-4BBF-BC1C-515464AE9E2B}"/>
              </a:ext>
            </a:extLst>
          </p:cNvPr>
          <p:cNvGraphicFramePr/>
          <p:nvPr>
            <p:extLst>
              <p:ext uri="{D42A27DB-BD31-4B8C-83A1-F6EECF244321}">
                <p14:modId xmlns:p14="http://schemas.microsoft.com/office/powerpoint/2010/main" val="1457036363"/>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6" name="Title 1">
            <a:extLst>
              <a:ext uri="{FF2B5EF4-FFF2-40B4-BE49-F238E27FC236}">
                <a16:creationId xmlns:a16="http://schemas.microsoft.com/office/drawing/2014/main" id="{5149B919-36B3-4C89-A26A-60AD64768553}"/>
              </a:ext>
            </a:extLst>
          </p:cNvPr>
          <p:cNvSpPr txBox="1">
            <a:spLocks/>
          </p:cNvSpPr>
          <p:nvPr/>
        </p:nvSpPr>
        <p:spPr>
          <a:xfrm>
            <a:off x="6773878"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TRANSPORTASI</a:t>
            </a:r>
            <a:endParaRPr lang="en-US" sz="1800" b="1" dirty="0">
              <a:solidFill>
                <a:srgbClr val="000000"/>
              </a:solidFill>
              <a:latin typeface="Trebuchet MS" panose="020B0603020202020204" pitchFamily="34" charset="0"/>
              <a:ea typeface="+mn-ea"/>
              <a:cs typeface="+mn-cs"/>
            </a:endParaRPr>
          </a:p>
        </p:txBody>
      </p:sp>
      <p:graphicFrame>
        <p:nvGraphicFramePr>
          <p:cNvPr id="17" name="Chart 16">
            <a:extLst>
              <a:ext uri="{FF2B5EF4-FFF2-40B4-BE49-F238E27FC236}">
                <a16:creationId xmlns:a16="http://schemas.microsoft.com/office/drawing/2014/main" id="{D89CAB96-0CAF-4EEE-A6E2-A86D414DBED8}"/>
              </a:ext>
            </a:extLst>
          </p:cNvPr>
          <p:cNvGraphicFramePr/>
          <p:nvPr>
            <p:extLst>
              <p:ext uri="{D42A27DB-BD31-4B8C-83A1-F6EECF244321}">
                <p14:modId xmlns:p14="http://schemas.microsoft.com/office/powerpoint/2010/main" val="3191643462"/>
              </p:ext>
            </p:extLst>
          </p:nvPr>
        </p:nvGraphicFramePr>
        <p:xfrm>
          <a:off x="6165745"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3" name="Group 12">
            <a:extLst>
              <a:ext uri="{FF2B5EF4-FFF2-40B4-BE49-F238E27FC236}">
                <a16:creationId xmlns:a16="http://schemas.microsoft.com/office/drawing/2014/main" id="{FC592B92-FA6B-4C17-8779-8D16CBC77E9C}"/>
              </a:ext>
            </a:extLst>
          </p:cNvPr>
          <p:cNvGrpSpPr/>
          <p:nvPr/>
        </p:nvGrpSpPr>
        <p:grpSpPr>
          <a:xfrm>
            <a:off x="10441253" y="0"/>
            <a:ext cx="1750747" cy="581025"/>
            <a:chOff x="8169011" y="323859"/>
            <a:chExt cx="1750747" cy="581025"/>
          </a:xfrm>
        </p:grpSpPr>
        <p:grpSp>
          <p:nvGrpSpPr>
            <p:cNvPr id="18" name="Group 6">
              <a:extLst>
                <a:ext uri="{FF2B5EF4-FFF2-40B4-BE49-F238E27FC236}">
                  <a16:creationId xmlns:a16="http://schemas.microsoft.com/office/drawing/2014/main" id="{73BFC784-309C-4E40-80B2-9A993B82511B}"/>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102B60C2-DDE5-44FA-973D-074363DB2C2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Placeholder 1">
                <a:extLst>
                  <a:ext uri="{FF2B5EF4-FFF2-40B4-BE49-F238E27FC236}">
                    <a16:creationId xmlns:a16="http://schemas.microsoft.com/office/drawing/2014/main" id="{EA92F2F0-D928-4190-9910-C4586961CA94}"/>
                  </a:ext>
                </a:extLst>
              </p:cNvPr>
              <p:cNvSpPr txBox="1">
                <a:spLocks/>
              </p:cNvSpPr>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endParaRPr lang="en-US" sz="1400" b="1">
                  <a:solidFill>
                    <a:schemeClr val="bg1"/>
                  </a:solidFill>
                  <a:latin typeface="Arial" charset="0"/>
                  <a:cs typeface="Arial" charset="0"/>
                </a:endParaRPr>
              </a:p>
            </p:txBody>
          </p:sp>
        </p:grpSp>
        <p:sp>
          <p:nvSpPr>
            <p:cNvPr id="19" name="Text Placeholder 1">
              <a:extLst>
                <a:ext uri="{FF2B5EF4-FFF2-40B4-BE49-F238E27FC236}">
                  <a16:creationId xmlns:a16="http://schemas.microsoft.com/office/drawing/2014/main" id="{C7D10B8F-BDC7-43D3-A794-77A8440B97A3}"/>
                </a:ext>
              </a:extLst>
            </p:cNvPr>
            <p:cNvSpPr txBox="1">
              <a:spLocks/>
            </p:cNvSpPr>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lnSpc>
                  <a:spcPct val="80000"/>
                </a:lnSpc>
              </a:pPr>
              <a:r>
                <a:rPr lang="en-US" sz="1600" b="1" dirty="0" err="1">
                  <a:solidFill>
                    <a:schemeClr val="bg1"/>
                  </a:solidFill>
                  <a:latin typeface="Trebuchet MS" panose="020B0603020202020204" pitchFamily="34" charset="0"/>
                  <a:cs typeface="Arial" charset="0"/>
                </a:rPr>
                <a:t>Analisis</a:t>
              </a:r>
              <a:r>
                <a:rPr lang="en-US" sz="1600" b="1" dirty="0">
                  <a:solidFill>
                    <a:schemeClr val="bg1"/>
                  </a:solidFill>
                  <a:latin typeface="Trebuchet MS" panose="020B0603020202020204" pitchFamily="34" charset="0"/>
                  <a:cs typeface="Arial" charset="0"/>
                </a:rPr>
                <a:t> </a:t>
              </a:r>
              <a:r>
                <a:rPr lang="en-US" sz="1600" b="1" dirty="0" err="1">
                  <a:solidFill>
                    <a:schemeClr val="bg1"/>
                  </a:solidFill>
                  <a:latin typeface="Trebuchet MS" panose="020B0603020202020204" pitchFamily="34" charset="0"/>
                  <a:cs typeface="Arial" charset="0"/>
                </a:rPr>
                <a:t>Politik</a:t>
              </a:r>
              <a:endParaRPr lang="en-US" sz="1600" b="1" dirty="0">
                <a:solidFill>
                  <a:schemeClr val="bg1"/>
                </a:solidFill>
                <a:latin typeface="Trebuchet MS" panose="020B0603020202020204" pitchFamily="34" charset="0"/>
                <a:cs typeface="Arial" charset="0"/>
              </a:endParaRPr>
            </a:p>
          </p:txBody>
        </p:sp>
      </p:grpSp>
    </p:spTree>
    <p:extLst>
      <p:ext uri="{BB962C8B-B14F-4D97-AF65-F5344CB8AC3E}">
        <p14:creationId xmlns:p14="http://schemas.microsoft.com/office/powerpoint/2010/main" val="15187938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A397BD-081D-4754-90E8-85199DD13060}"/>
              </a:ext>
            </a:extLst>
          </p:cNvPr>
          <p:cNvSpPr txBox="1"/>
          <p:nvPr/>
        </p:nvSpPr>
        <p:spPr>
          <a:xfrm>
            <a:off x="5440393" y="2734574"/>
            <a:ext cx="5118340" cy="2585323"/>
          </a:xfrm>
          <a:prstGeom prst="rect">
            <a:avLst/>
          </a:prstGeom>
          <a:noFill/>
          <a:ln>
            <a:noFill/>
          </a:ln>
        </p:spPr>
        <p:txBody>
          <a:bodyPr wrap="square" rtlCol="0">
            <a:spAutoFit/>
          </a:bodyPr>
          <a:lstStyle/>
          <a:p>
            <a:r>
              <a:rPr lang="en-US" b="1" dirty="0"/>
              <a:t>              </a:t>
            </a:r>
            <a:r>
              <a:rPr lang="en-US" b="1" dirty="0" err="1"/>
              <a:t>Pekanbaru</a:t>
            </a:r>
            <a:r>
              <a:rPr lang="en-US" b="1" dirty="0"/>
              <a:t> , 28 </a:t>
            </a:r>
            <a:r>
              <a:rPr lang="en-US" b="1" dirty="0" err="1"/>
              <a:t>Oktober</a:t>
            </a:r>
            <a:r>
              <a:rPr lang="en-US" b="1" dirty="0"/>
              <a:t> 2019</a:t>
            </a:r>
          </a:p>
          <a:p>
            <a:endParaRPr lang="en-US" b="1" dirty="0"/>
          </a:p>
          <a:p>
            <a:r>
              <a:rPr lang="en-US" b="1" dirty="0"/>
              <a:t>KEPALA BADAN KESATUAN BANGSA DAN POLITIK	       KOTA PEKANBARU</a:t>
            </a:r>
          </a:p>
          <a:p>
            <a:endParaRPr lang="en-US" b="1" dirty="0"/>
          </a:p>
          <a:p>
            <a:endParaRPr lang="en-US" b="1" dirty="0"/>
          </a:p>
          <a:p>
            <a:endParaRPr lang="en-US" b="1" dirty="0"/>
          </a:p>
          <a:p>
            <a:r>
              <a:rPr lang="en-US" b="1" dirty="0"/>
              <a:t>                         </a:t>
            </a:r>
            <a:r>
              <a:rPr lang="en-US" b="1" u="sng" dirty="0"/>
              <a:t>Drs. M YUSUF, </a:t>
            </a:r>
            <a:r>
              <a:rPr lang="en-US" b="1" u="sng" dirty="0" err="1"/>
              <a:t>M.Pd</a:t>
            </a:r>
            <a:br>
              <a:rPr lang="en-US" b="1" u="sng" dirty="0"/>
            </a:br>
            <a:r>
              <a:rPr lang="en-US" b="1" dirty="0"/>
              <a:t>	NIP. 19650620 199203 1 006</a:t>
            </a:r>
            <a:endParaRPr lang="en-US" b="1" u="sng" dirty="0"/>
          </a:p>
        </p:txBody>
      </p:sp>
    </p:spTree>
    <p:extLst>
      <p:ext uri="{BB962C8B-B14F-4D97-AF65-F5344CB8AC3E}">
        <p14:creationId xmlns:p14="http://schemas.microsoft.com/office/powerpoint/2010/main" val="24166643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37079</TotalTime>
  <Words>3291</Words>
  <Application>Microsoft Office PowerPoint</Application>
  <PresentationFormat>Widescreen</PresentationFormat>
  <Paragraphs>450</Paragraphs>
  <Slides>38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ADMINISTRASI &amp; PEMERINTAHAN</vt:lpstr>
      <vt:lpstr>ADMINISTRASI &amp; PEMERINTAHAN</vt:lpstr>
      <vt:lpstr>PowerPoint Presentation</vt:lpstr>
      <vt:lpstr>PowerPoint Presentation</vt:lpstr>
      <vt:lpstr>HUKUM &amp; KRIMINALITAS</vt:lpstr>
      <vt:lpstr>HUKUM &amp; KRIMINALITAS</vt:lpstr>
      <vt:lpstr>PowerPoint Presentation</vt:lpstr>
      <vt:lpstr>PowerPoint Presentation</vt:lpstr>
      <vt:lpstr>KEBENCANAAN</vt:lpstr>
      <vt:lpstr>KEBENCANAAN</vt:lpstr>
      <vt:lpstr>PowerPoint Presentation</vt:lpstr>
      <vt:lpstr>PEREMPUAN &amp; ANAK</vt:lpstr>
      <vt:lpstr>PEREMPUAN &amp; ANAK</vt:lpstr>
      <vt:lpstr>PowerPoint Presentation</vt:lpstr>
      <vt:lpstr>PowerPoint Presentation</vt:lpstr>
      <vt:lpstr>PowerPoint Presentation</vt:lpstr>
      <vt:lpstr>PowerPoint Presentation</vt:lpstr>
      <vt:lpstr>ADMINISTRASI &amp; PEMERINTAHAN</vt:lpstr>
      <vt:lpstr>ADMINISTRASI &amp; PEMERINTAHAN</vt:lpstr>
      <vt:lpstr>PowerPoint Presentation</vt:lpstr>
      <vt:lpstr>EKONOMI</vt:lpstr>
      <vt:lpstr>EKONOMI</vt:lpstr>
      <vt:lpstr>PowerPoint Presentation</vt:lpstr>
      <vt:lpstr>PowerPoint Presentation</vt:lpstr>
      <vt:lpstr>HUKUM &amp; KRIMINALITAS</vt:lpstr>
      <vt:lpstr>HUKUM &amp; KRIMINALITAS</vt:lpstr>
      <vt:lpstr>PowerPoint Presentation</vt:lpstr>
      <vt:lpstr>PowerPoint Presentation</vt:lpstr>
      <vt:lpstr>PENDIDIKAN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ebdesk</dc:creator>
  <cp:lastModifiedBy>Bambang Ismoyo Jati</cp:lastModifiedBy>
  <cp:revision>4950</cp:revision>
  <cp:lastPrinted>2019-10-28T02:48:46Z</cp:lastPrinted>
  <dcterms:created xsi:type="dcterms:W3CDTF">2016-09-29T15:39:20Z</dcterms:created>
  <dcterms:modified xsi:type="dcterms:W3CDTF">2019-10-28T02:49:15Z</dcterms:modified>
</cp:coreProperties>
</file>