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4" r:id="rId9"/>
    <p:sldId id="262" r:id="rId10"/>
    <p:sldId id="265" r:id="rId11"/>
    <p:sldId id="266" r:id="rId12"/>
    <p:sldId id="267" r:id="rId13"/>
    <p:sldId id="268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0403" y="2191870"/>
            <a:ext cx="10598915" cy="364415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b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4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4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4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id-ID" sz="5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RENCANA </a:t>
            </a:r>
            <a:r>
              <a:rPr lang="id-ID" sz="5400" b="1" dirty="0">
                <a:ea typeface="Verdana" panose="020B0604030504040204" pitchFamily="34" charset="0"/>
                <a:cs typeface="Verdana" panose="020B0604030504040204" pitchFamily="34" charset="0"/>
              </a:rPr>
              <a:t>STRATEGI </a:t>
            </a:r>
            <a:br>
              <a:rPr lang="id-ID" sz="5400" b="1" dirty="0"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5400" b="1" dirty="0">
                <a:ea typeface="Verdana" panose="020B0604030504040204" pitchFamily="34" charset="0"/>
                <a:cs typeface="Verdana" panose="020B0604030504040204" pitchFamily="34" charset="0"/>
              </a:rPr>
              <a:t>DINAS PPPA KOTA </a:t>
            </a:r>
            <a:r>
              <a:rPr lang="id-ID" sz="5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PEKANBARU                  </a:t>
            </a:r>
            <a:r>
              <a:rPr lang="id-ID" sz="5400" b="1" dirty="0">
                <a:ea typeface="Verdana" panose="020B0604030504040204" pitchFamily="34" charset="0"/>
                <a:cs typeface="Verdana" panose="020B0604030504040204" pitchFamily="34" charset="0"/>
              </a:rPr>
              <a:t>TAHUN </a:t>
            </a:r>
            <a:r>
              <a:rPr lang="id-ID" sz="5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2017-2022</a:t>
            </a:r>
            <a:br>
              <a:rPr lang="id-ID" sz="5400" b="1" dirty="0" smtClean="0"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id-ID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 descr="index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08776" y="472422"/>
            <a:ext cx="1640542" cy="2324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038" y="472422"/>
            <a:ext cx="215679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0990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ea typeface="Verdana" panose="020B0604030504040204" pitchFamily="34" charset="0"/>
                <a:cs typeface="Verdana" panose="020B0604030504040204" pitchFamily="34" charset="0"/>
              </a:rPr>
              <a:t>REGULASI</a:t>
            </a:r>
            <a:endParaRPr lang="id-ID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200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Peraturan </a:t>
            </a:r>
            <a:r>
              <a:rPr lang="id-ID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Daerah Nomor 9 Tahun 2016 Tentang Pembentukan dan Susunan Perangkat Daerah, dan </a:t>
            </a:r>
            <a:endParaRPr lang="id-ID" sz="3200" dirty="0" smtClean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id-ID" sz="3200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Peraturan </a:t>
            </a:r>
            <a:r>
              <a:rPr lang="id-ID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Walikota Nomor 100 tahun 2016 Tentang Struktur organisasi, tugas dan fungsi </a:t>
            </a:r>
            <a:r>
              <a:rPr lang="id-ID" sz="3200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Dinas PPPA.</a:t>
            </a: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id-ID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411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ea typeface="Verdana" panose="020B0604030504040204" pitchFamily="34" charset="0"/>
                <a:cs typeface="Verdana" panose="020B0604030504040204" pitchFamily="34" charset="0"/>
              </a:rPr>
              <a:t>TUGAS POKOK</a:t>
            </a:r>
            <a:endParaRPr lang="id-ID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+mj-lt"/>
              </a:rPr>
              <a:t>Dinas Pemberdayaan Perempuan dan Perlindungan Anak melaksanakan tugas pokok menyelenggarakan urusan pemerintahan dibidang pemberdayaan perempuan dan perlindungan </a:t>
            </a:r>
            <a:r>
              <a:rPr lang="id-ID" sz="3200" dirty="0" smtClean="0">
                <a:latin typeface="+mj-lt"/>
              </a:rPr>
              <a:t>anak.</a:t>
            </a:r>
            <a:endParaRPr lang="id-ID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8240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FUNGSI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hangingPunct="0">
              <a:buNone/>
            </a:pP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Untuk melaksanakan tugas </a:t>
            </a: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atas</a:t>
            </a: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Dinas PPPA menyelenggarakan </a:t>
            </a: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fungsi pelaksanaan :</a:t>
            </a:r>
          </a:p>
          <a:p>
            <a:pPr marL="877888" lvl="0" indent="-514350" algn="just" hangingPunct="0">
              <a:buFont typeface="+mj-lt"/>
              <a:buAutoNum type="arabicPeriod"/>
            </a:pP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Peningkatan </a:t>
            </a: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kualitas hidup perempuan </a:t>
            </a:r>
          </a:p>
          <a:p>
            <a:pPr marL="877888" indent="-514350" hangingPunct="0">
              <a:buFont typeface="+mj-lt"/>
              <a:buAutoNum type="arabicPeriod"/>
            </a:pP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Peningkatan kualitas keluarga</a:t>
            </a:r>
          </a:p>
          <a:p>
            <a:pPr marL="877888" lvl="0" indent="-514350" hangingPunct="0">
              <a:buFont typeface="+mj-lt"/>
              <a:buAutoNum type="arabicPeriod"/>
            </a:pP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Perlindungan </a:t>
            </a: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hak </a:t>
            </a: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perempuan</a:t>
            </a:r>
          </a:p>
          <a:p>
            <a:pPr marL="877888" indent="-514350" hangingPunct="0">
              <a:buFont typeface="+mj-lt"/>
              <a:buAutoNum type="arabicPeriod"/>
            </a:pP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Perlindungan khusus anak</a:t>
            </a:r>
          </a:p>
          <a:p>
            <a:pPr marL="877888" lvl="0" indent="-514350" algn="just" hangingPunct="0">
              <a:buFont typeface="+mj-lt"/>
              <a:buAutoNum type="arabicPeriod"/>
            </a:pPr>
            <a:r>
              <a:rPr lang="id-ID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Penyelenggaraan </a:t>
            </a: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sistem data gender dan anak</a:t>
            </a:r>
          </a:p>
          <a:p>
            <a:pPr marL="877888" lvl="0" indent="-514350" hangingPunct="0">
              <a:buFont typeface="+mj-lt"/>
              <a:buAutoNum type="arabicPeriod"/>
            </a:pPr>
            <a:r>
              <a:rPr lang="id-ID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Pemenuhan hak anak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90434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ISU STRATEGIS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Belum optimalnya kinerja pelayanan dalam melaksanakan tugas pokok dan fungsi.</a:t>
            </a:r>
          </a:p>
          <a:p>
            <a:pPr lvl="0"/>
            <a:r>
              <a:rPr lang="id-ID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Belum optimalnya pencegahan dan penanganan kekerasan terhadap anak yang melibatkan para pihak</a:t>
            </a:r>
          </a:p>
          <a:p>
            <a:pPr lvl="0"/>
            <a:r>
              <a:rPr lang="id-ID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Belum optimalnya kelembagaan Pengarusutamaan Gender (PUG) dan Pengarusutamaan Hak Anak (PUHA) </a:t>
            </a:r>
          </a:p>
          <a:p>
            <a:pPr lvl="0"/>
            <a:r>
              <a:rPr lang="id-ID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Tingginya kasus kekerasan perempuan dan TPPO</a:t>
            </a:r>
          </a:p>
          <a:p>
            <a:pPr lvl="0"/>
            <a:r>
              <a:rPr lang="id-ID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Rendahnya persentase peningkatan peran serta dan kesetaraan gender dalam pembangunan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75754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6816"/>
          </a:xfrm>
        </p:spPr>
        <p:txBody>
          <a:bodyPr/>
          <a:lstStyle/>
          <a:p>
            <a:r>
              <a:rPr lang="id-ID" dirty="0" smtClean="0"/>
              <a:t>VISI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6753"/>
            <a:ext cx="10515600" cy="490817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4100" b="1" dirty="0"/>
              <a:t>“KESETARAAN DAN KEADILAN GENDER MENUJU </a:t>
            </a:r>
            <a:r>
              <a:rPr lang="en-US" sz="4100" b="1" dirty="0" smtClean="0"/>
              <a:t>PEKANBARU</a:t>
            </a:r>
            <a:r>
              <a:rPr lang="id-ID" sz="4100" b="1" dirty="0" smtClean="0"/>
              <a:t>                                      </a:t>
            </a:r>
            <a:r>
              <a:rPr lang="en-US" sz="4100" b="1" dirty="0" smtClean="0"/>
              <a:t> </a:t>
            </a:r>
            <a:r>
              <a:rPr lang="en-US" sz="4100" b="1" dirty="0"/>
              <a:t>SMART CITY YANG  MADANI</a:t>
            </a:r>
            <a:r>
              <a:rPr lang="en-US" sz="4100" b="1" dirty="0" smtClean="0"/>
              <a:t>”</a:t>
            </a:r>
            <a:endParaRPr lang="id-ID" sz="4100" b="1" dirty="0" smtClean="0"/>
          </a:p>
          <a:p>
            <a:pPr marL="0" indent="0" algn="ctr">
              <a:buNone/>
            </a:pPr>
            <a:endParaRPr lang="id-ID" b="1" dirty="0"/>
          </a:p>
          <a:p>
            <a:pPr lvl="0" algn="just"/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Kesetaraan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gender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adalah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gambaran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tentang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hasil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perubahan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pada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masyarakat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Pekanbaru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melalui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upaya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pengarusutamaan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gender,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untuk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mencapai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persamaan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kondisi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bagi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laki-laki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perempuan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serta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anak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laki-laki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anak </a:t>
            </a:r>
            <a:r>
              <a:rPr lang="en-US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perempuan</a:t>
            </a:r>
            <a:r>
              <a:rPr lang="en-US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dalam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memperoleh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kesempatan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hak-haknya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sebagai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manusia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agar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mampu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berpartisipasi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dalam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kegiatan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politik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ekonomi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sosial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budaya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pertahanan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keamana</a:t>
            </a:r>
            <a:r>
              <a:rPr lang="id-ID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lang="en-US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kesamaan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dalam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menikmati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hasil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pembangunan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id-ID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 algn="just"/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Keadilan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gender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adalah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gambaran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tentang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proses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perlakuan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adil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bagi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perempuan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laki-laki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bagi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anak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laki-laki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anak</a:t>
            </a:r>
            <a:r>
              <a:rPr lang="en-US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perempuan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Pekanbaru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dalam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keseluruhan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proses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perencanaan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pembangunan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dengan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mempertimbangkan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akses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manfaat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usaha-usaha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pembangunan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untuk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ikut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berpartisipasi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dalam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mengambil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keputasan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terkait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kebutuhan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aspirasinya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id-ID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id-ID" dirty="0"/>
          </a:p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64912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Mewujudkan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pengarusutamaan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gender,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pemberdayaan</a:t>
            </a:r>
            <a:r>
              <a:rPr lang="id-ID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dan perlindungan 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perempuan</a:t>
            </a:r>
            <a:endParaRPr lang="id-ID" sz="32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Mewujudkan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pemenuhan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hak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perlindungan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anak</a:t>
            </a:r>
            <a:endParaRPr lang="id-ID" sz="32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Mewujudkan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tatakelola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pelayanan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organisasi</a:t>
            </a:r>
            <a:r>
              <a:rPr lang="en-US" sz="32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yang </a:t>
            </a:r>
            <a:r>
              <a:rPr lang="en-US" sz="3200" dirty="0" err="1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berkualitas</a:t>
            </a:r>
            <a:endParaRPr lang="id-ID" sz="32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id-ID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395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41" y="365125"/>
            <a:ext cx="11497235" cy="1325563"/>
          </a:xfrm>
        </p:spPr>
        <p:txBody>
          <a:bodyPr>
            <a:normAutofit/>
          </a:bodyPr>
          <a:lstStyle/>
          <a:p>
            <a:r>
              <a:rPr lang="id-ID" sz="2400" b="1" dirty="0"/>
              <a:t>Tujuan dan Sasaran Jangka Menengah Pelayanan Dinas Pemberdayaan Perempuan dan Perlindungan Anak Kota Pekanbaru</a:t>
            </a:r>
            <a:r>
              <a:rPr lang="id-ID" sz="2400" dirty="0"/>
              <a:t/>
            </a:r>
            <a:br>
              <a:rPr lang="id-ID" sz="2400" dirty="0"/>
            </a:br>
            <a:r>
              <a:rPr lang="id-ID" sz="2400" b="1" dirty="0"/>
              <a:t>Tahun 2017 – 2022 </a:t>
            </a:r>
            <a:endParaRPr lang="id-ID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813993"/>
              </p:ext>
            </p:extLst>
          </p:nvPr>
        </p:nvGraphicFramePr>
        <p:xfrm>
          <a:off x="309281" y="1825625"/>
          <a:ext cx="11470342" cy="425522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91551"/>
                <a:gridCol w="1876838"/>
                <a:gridCol w="1492624"/>
                <a:gridCol w="1465729"/>
                <a:gridCol w="860612"/>
                <a:gridCol w="712694"/>
                <a:gridCol w="685800"/>
                <a:gridCol w="645459"/>
                <a:gridCol w="632011"/>
                <a:gridCol w="618565"/>
                <a:gridCol w="699247"/>
                <a:gridCol w="1089212"/>
              </a:tblGrid>
              <a:tr h="50071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No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Tujuan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Sasaran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Indikator Sasaran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Satuan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Kondisi Awal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Target Kinerja Sasaran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Target Akhir Renstra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  <a:tr h="564777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ke-1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ke-2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ke-3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ke-4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ke-5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648072"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1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 rowSpan="2"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Meningkatkan kesetaraan dan keadilan gender serta meningkatkan kualitas pemenuhan hak dan perlindungan anak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 rowSpan="2"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Meningkatnya pengarusutamaan gender dan perlindungan  anak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Persentase  OPD yang melaksanakan PPRG 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%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r>
                        <a:rPr lang="id-ID" baseline="0" dirty="0" smtClean="0">
                          <a:latin typeface="+mj-lt"/>
                        </a:rPr>
                        <a:t>     -</a:t>
                      </a:r>
                      <a:endParaRPr lang="id-ID" dirty="0">
                        <a:latin typeface="+mj-lt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11,36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162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   22,73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34,09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    </a:t>
                      </a:r>
                      <a:r>
                        <a:rPr lang="id-ID" sz="1400" dirty="0" smtClean="0">
                          <a:effectLst/>
                          <a:latin typeface="+mj-lt"/>
                        </a:rPr>
                        <a:t>45,45</a:t>
                      </a:r>
                    </a:p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56,82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+mj-lt"/>
                        </a:rPr>
                        <a:t>56,82</a:t>
                      </a:r>
                    </a:p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  <a:tr h="18516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Persentase Kelurahan Layak Anak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%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12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20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30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41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50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50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  <a:tr h="277745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2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Meningkatkan perlindungan perempuan dan anak dari tindak kekerasan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Meningkatnya penanganan kekerasan terhadap perempuan dan anak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Persentase kasus kekerasan terhadap perempuan dan anak </a:t>
                      </a:r>
                      <a:r>
                        <a:rPr lang="id-ID" sz="1400" dirty="0" smtClean="0">
                          <a:effectLst/>
                          <a:latin typeface="+mj-lt"/>
                        </a:rPr>
                        <a:t>terselesaikan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%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187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98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99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99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100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100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100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302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6144209"/>
              </p:ext>
            </p:extLst>
          </p:nvPr>
        </p:nvGraphicFramePr>
        <p:xfrm>
          <a:off x="322729" y="268942"/>
          <a:ext cx="11443448" cy="61587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89930"/>
                <a:gridCol w="1872437"/>
                <a:gridCol w="1538986"/>
                <a:gridCol w="1412429"/>
                <a:gridCol w="858594"/>
                <a:gridCol w="711023"/>
                <a:gridCol w="684192"/>
                <a:gridCol w="643947"/>
                <a:gridCol w="630529"/>
                <a:gridCol w="617115"/>
                <a:gridCol w="697608"/>
                <a:gridCol w="1086658"/>
              </a:tblGrid>
              <a:tr h="56992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No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Tujuan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Sasaran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Indikator Sasaran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Satuan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Kondisi Awal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Target Kinerja Sasaran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Target Akhir Renstra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  <a:tr h="642837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ke-1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ke-2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ke-3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ke-4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Tahun ke-5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1745515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3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Meningkatkan upaya pencegahan dan penanganan kekerasan terhadap anak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Meningkatnya partisipasi masyarakat dalam pencegahan dan penanganan kekerasan terhadap anak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3663" algn="l"/>
                        </a:tabLs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Persentase kelurahan yang mengembangkan upaya perlindungan anak berbasis masyarakat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%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187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 2,41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187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  8,43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14,45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615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 20,48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26,51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indent="-1187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26,51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  <a:tr h="12455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4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+mj-lt"/>
                        </a:rPr>
                        <a:t>Meningkatnya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peran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serta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dan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kesetaraan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id-ID" sz="1400" dirty="0">
                          <a:effectLst/>
                          <a:latin typeface="+mj-lt"/>
                        </a:rPr>
                        <a:t>g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ender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dalam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pembangunan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+mj-lt"/>
                        </a:rPr>
                        <a:t>Meningkatnya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peran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serta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dan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kesetaraan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id-ID" sz="1400" dirty="0">
                          <a:effectLst/>
                          <a:latin typeface="+mj-lt"/>
                        </a:rPr>
                        <a:t>g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ender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dalam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pembangunan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Indeks Pemberdayaan Gender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Indeks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 smtClean="0">
                          <a:effectLst/>
                          <a:latin typeface="+mj-lt"/>
                        </a:rPr>
                        <a:t>-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R="635"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   </a:t>
                      </a:r>
                      <a:r>
                        <a:rPr lang="en-US" sz="1400">
                          <a:effectLst/>
                          <a:latin typeface="+mj-lt"/>
                        </a:rPr>
                        <a:t>64,45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L="157480"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64,90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L="157480"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65,25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L="157480"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+mj-lt"/>
                        </a:rPr>
                        <a:t>65,80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L="147955"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+mj-lt"/>
                        </a:rPr>
                        <a:t>66,10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  <a:tc>
                  <a:txBody>
                    <a:bodyPr/>
                    <a:lstStyle/>
                    <a:p>
                      <a:pPr marL="147955" indent="-1314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66,50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 anchor="ctr"/>
                </a:tc>
              </a:tr>
              <a:tr h="1954937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5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Meningkatkan kualitas pelayanan administrasi, penyediaan sarana dan prasarana dan pengembangan SDM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Meningkatnya kinerja Dinas Pemberdayaan Perempuan dan Perlindungan Anak Kota Pekanbaru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93663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Nilai Laporan Akuntabilitas Kinerja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Nilai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+mj-lt"/>
                        </a:rPr>
                        <a:t> </a:t>
                      </a:r>
                      <a:endParaRPr lang="id-ID" sz="1400">
                        <a:effectLst/>
                        <a:latin typeface="+mj-lt"/>
                      </a:endParaRPr>
                    </a:p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+mj-lt"/>
                        </a:rPr>
                        <a:t> </a:t>
                      </a:r>
                      <a:endParaRPr lang="id-ID" sz="1400">
                        <a:effectLst/>
                        <a:latin typeface="+mj-lt"/>
                      </a:endParaRPr>
                    </a:p>
                    <a:p>
                      <a:pPr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-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R="635"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R="635"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R="635" indent="-133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B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157480" indent="-1282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57480" indent="-1282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57480" indent="-1282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>
                          <a:effectLst/>
                          <a:latin typeface="+mj-lt"/>
                        </a:rPr>
                        <a:t>B</a:t>
                      </a:r>
                      <a:endParaRPr lang="id-ID" sz="14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157480" indent="-135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57480" indent="-135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57480" indent="-135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B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157480" indent="-1574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57480" indent="-1574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57480" indent="-1574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B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147955" indent="-147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47955" indent="-147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47955" indent="-147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A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  <a:tc>
                  <a:txBody>
                    <a:bodyPr/>
                    <a:lstStyle/>
                    <a:p>
                      <a:pPr marL="147955" indent="-1377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47955" indent="-1377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147955" indent="-1377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+mj-lt"/>
                        </a:rPr>
                        <a:t>A</a:t>
                      </a:r>
                      <a:endParaRPr lang="id-ID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90" marR="3019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788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823" y="0"/>
            <a:ext cx="11192436" cy="1325563"/>
          </a:xfrm>
        </p:spPr>
        <p:txBody>
          <a:bodyPr>
            <a:noAutofit/>
          </a:bodyPr>
          <a:lstStyle/>
          <a:p>
            <a:r>
              <a:rPr lang="id-ID" sz="2400" b="1" dirty="0">
                <a:ea typeface="Verdana" panose="020B0604030504040204" pitchFamily="34" charset="0"/>
                <a:cs typeface="Verdana" panose="020B0604030504040204" pitchFamily="34" charset="0"/>
              </a:rPr>
              <a:t>Tujuan, Sasaran, Strategi, dan Kebijakan Dinas Pemberdayaan Perempuan </a:t>
            </a:r>
            <a:r>
              <a:rPr lang="id-ID" sz="2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dan  Perlindungan </a:t>
            </a:r>
            <a:r>
              <a:rPr lang="id-ID" sz="2400" b="1" dirty="0">
                <a:ea typeface="Verdana" panose="020B0604030504040204" pitchFamily="34" charset="0"/>
                <a:cs typeface="Verdana" panose="020B0604030504040204" pitchFamily="34" charset="0"/>
              </a:rPr>
              <a:t>Anak Kota Pekanbaru </a:t>
            </a:r>
            <a:r>
              <a:rPr lang="id-ID" sz="2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sz="2400" b="1" dirty="0" smtClean="0"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d-ID" sz="2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Tahun </a:t>
            </a:r>
            <a:r>
              <a:rPr lang="id-ID" sz="2400" b="1" dirty="0">
                <a:ea typeface="Verdana" panose="020B0604030504040204" pitchFamily="34" charset="0"/>
                <a:cs typeface="Verdana" panose="020B0604030504040204" pitchFamily="34" charset="0"/>
              </a:rPr>
              <a:t>2017 - 2022</a:t>
            </a:r>
            <a:endParaRPr lang="id-ID" sz="2400" b="1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1690005"/>
              </p:ext>
            </p:extLst>
          </p:nvPr>
        </p:nvGraphicFramePr>
        <p:xfrm>
          <a:off x="425823" y="1325563"/>
          <a:ext cx="11308975" cy="4950286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645458"/>
                <a:gridCol w="2581836"/>
                <a:gridCol w="2380129"/>
                <a:gridCol w="2850777"/>
                <a:gridCol w="2850775"/>
              </a:tblGrid>
              <a:tr h="772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NO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TUJUAN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SASARAN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STRATEGI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KEBIJAKAN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274360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>
                          <a:effectLst/>
                          <a:latin typeface="+mj-lt"/>
                        </a:rPr>
                        <a:t>1.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 rowSpan="2">
                  <a:txBody>
                    <a:bodyPr/>
                    <a:lstStyle/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+mj-lt"/>
                        </a:rPr>
                        <a:t>Meningkatkan kualitas pelayanan administrasi, penyediaan </a:t>
                      </a:r>
                      <a:r>
                        <a:rPr lang="id-ID" sz="1800" dirty="0" smtClean="0">
                          <a:effectLst/>
                          <a:latin typeface="+mj-lt"/>
                        </a:rPr>
                        <a:t>sarana / </a:t>
                      </a:r>
                      <a:r>
                        <a:rPr lang="id-ID" sz="1800" dirty="0">
                          <a:effectLst/>
                          <a:latin typeface="+mj-lt"/>
                        </a:rPr>
                        <a:t>prasarana dan pengembangan SDM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 rowSpan="2"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+mj-lt"/>
                        </a:rPr>
                        <a:t>Meningkatnya kinerja Dinas Pemberdayaan  Perempuan dan Perlindungan Anak Kota Pekanbaru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dirty="0">
                          <a:effectLst/>
                          <a:latin typeface="+mj-lt"/>
                        </a:rPr>
                        <a:t>Meningkatkan Pelayanan Administrasi Perkantoran dan pengembangan sistem pelaporan capaian kinerja melalui Penyediaan sarana dan prasarana perkantoran dan penyusunan laporan capaian </a:t>
                      </a:r>
                      <a:r>
                        <a:rPr lang="id-ID" sz="1800" dirty="0" smtClean="0">
                          <a:effectLst/>
                          <a:latin typeface="+mj-lt"/>
                        </a:rPr>
                        <a:t>kinerja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dirty="0">
                          <a:effectLst/>
                          <a:latin typeface="+mj-lt"/>
                        </a:rPr>
                        <a:t>Peningkatan Pelayanan Administrasi Perkantoran yang Difokuskan pada Penyedian Sarana Prasarana dan Penyusunan Capaian Kinerja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135743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dirty="0">
                          <a:effectLst/>
                          <a:latin typeface="+mj-lt"/>
                        </a:rPr>
                        <a:t>Meningkatkan Kapasitas Sumberdaya Aparatur melalui bimbingan tekhnis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dirty="0">
                          <a:effectLst/>
                          <a:latin typeface="+mj-lt"/>
                        </a:rPr>
                        <a:t>Peningkatan  Kapasitas Sumberdaya Aparatur yang Difokuskan pada Bimbingan Teknis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3927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665750"/>
              </p:ext>
            </p:extLst>
          </p:nvPr>
        </p:nvGraphicFramePr>
        <p:xfrm>
          <a:off x="295836" y="164021"/>
          <a:ext cx="11551022" cy="65610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5629"/>
                <a:gridCol w="2845232"/>
                <a:gridCol w="2440098"/>
                <a:gridCol w="2950176"/>
                <a:gridCol w="2839887"/>
              </a:tblGrid>
              <a:tr h="605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NO</a:t>
                      </a: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TUJUAN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SASARAN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STRATEGI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KEBIJAKAN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18005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Meningkatkan upaya pencegahan dan penanganan kekerasan terhadap anak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Meningkatkan upaya pencegahan dan penanganan kekerasan terhadap anak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3663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Meningkatkan pemahaman  masyarakat tentang pencegahan dan penanganan tindak kekerasan terhadap anak melalui kegiatan sosialisasi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Penguatan lembaga masyarakat yang di fokuskan pada upaya perlindungan anak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56412">
                <a:tc rowSpan="2"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+mj-lt"/>
                        </a:rPr>
                        <a:t>3.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Meningkatkan kesetaraan dan keadilan gender serta meningkatkan kualitas pemenuhan hak dan perlindungan anak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Meningkatnya implementasi pengarusutamaan gender dan implementasi kota layak anak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Mengimplementasikan  PUG melalui kegiatan menyusun, berbagai regulasi,</a:t>
                      </a:r>
                      <a:r>
                        <a:rPr lang="id-ID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penguatan kelembagaan, advokasi, penyusunan PPRG, pendampingan implementasi PPRG </a:t>
                      </a: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serta penyediaan data gender dan anak di daerah.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Peningkatan KKG difokuskan pada penguatan kelembagaan pengarustamaan gender, advokasi PUG, penyusunan PPRG, pendampingan implementasi PPRG dan penyediaan data gender dan anak.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</a:tr>
              <a:tr h="1495535">
                <a:tc vMerge="1"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Meningkatkan kualitas pemenuhan hak-hak anak melalui implementasi Kota Layak </a:t>
                      </a:r>
                      <a:r>
                        <a:rPr lang="id-ID" sz="18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Anak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Pemenuhan hak anak dengan fokus pada percepatan pencapaian Kota Layak Anak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1164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838837"/>
              </p:ext>
            </p:extLst>
          </p:nvPr>
        </p:nvGraphicFramePr>
        <p:xfrm>
          <a:off x="295836" y="164023"/>
          <a:ext cx="11551022" cy="59481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5629"/>
                <a:gridCol w="2845232"/>
                <a:gridCol w="2440098"/>
                <a:gridCol w="2950176"/>
                <a:gridCol w="2839887"/>
              </a:tblGrid>
              <a:tr h="4227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NO</a:t>
                      </a: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TUJUAN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SASARAN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STRATEGI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KEBIJAKAN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39718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id-ID" sz="18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Meningkatkan perlindungan perempuan dari tindak kekerasan dan TPPO</a:t>
                      </a:r>
                      <a:endParaRPr lang="id-ID" sz="1800" dirty="0" smtClean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800" dirty="0" smtClean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Meningkatnya penanganan kekerasan perempuan dan TPPO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3663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Melaksanakan penanganan kekerasan termasuk TPPO melalui penyusunan</a:t>
                      </a:r>
                      <a:r>
                        <a:rPr lang="id-ID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berbagai kebijakan perlindungan perempuan dari berbagai tindak kekerasan.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Peningkatan penanganan kekerasan termasuk TPPO  terjadinya kekerasan terhadap perempuan termasuk TPPO difokuskan pada upaya pencegahan, pelayanan dan rehabilitasi.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1783">
                <a:tc vMerge="1">
                  <a:txBody>
                    <a:bodyPr/>
                    <a:lstStyle/>
                    <a:p>
                      <a:pPr algn="ctr"/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Memperkuat mekanisme kerjasama antara pemerintah, aparat penegak hukum, lembaga layanan, masyarakat dan dunia usaha dalam pencegahan dan penanganan tindak kekerasan terhadap perempuan termasuk TPPO melalui kegiatan rapat koordinasi Pokja TPPO 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Penguatan lembaga penyedia layanan perlindungan korban kekerasan dan TPPO dengan fokus pada penanganan wilayah on the spot.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271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663084"/>
              </p:ext>
            </p:extLst>
          </p:nvPr>
        </p:nvGraphicFramePr>
        <p:xfrm>
          <a:off x="425823" y="1325563"/>
          <a:ext cx="11308975" cy="4064000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645458"/>
                <a:gridCol w="2581836"/>
                <a:gridCol w="2380129"/>
                <a:gridCol w="2850777"/>
                <a:gridCol w="2850775"/>
              </a:tblGrid>
              <a:tr h="3844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NO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TUJUAN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SASARAN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STRATEGI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KEBIJAKAN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20417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dirty="0" smtClean="0">
                          <a:effectLst/>
                          <a:latin typeface="+mj-lt"/>
                        </a:rPr>
                        <a:t>5.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Meningkatnya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serta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kesetaraan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ender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pembangunan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Meningkatnya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serta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kesetaraan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ender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pembangunan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Meningkatkan peran perempuan melalui peningkatan kapasitas perempuan di bidang ekonomi termasuk perempuan  di lembaga legislatif, eksekutif dan yudikatif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Peningkatan peran perempuan dalam berbagai tahapan dan proses pembangunan di semua bidang difokuskan pada pemberdayaan perempuan di bidang ekonomi termasuk  perempuan di lembaga legislatif, eksekutif dan yudikatif.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5720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823" y="0"/>
            <a:ext cx="11192436" cy="1325563"/>
          </a:xfrm>
        </p:spPr>
        <p:txBody>
          <a:bodyPr>
            <a:noAutofit/>
          </a:bodyPr>
          <a:lstStyle/>
          <a:p>
            <a:r>
              <a:rPr lang="id-ID" sz="2400" b="1" dirty="0"/>
              <a:t>Rencana Program dan Kegiatan, Indikator Kinerja, Kelompok Sasaran, dan                Pendanaan Indikatif</a:t>
            </a:r>
            <a:endParaRPr lang="id-ID" sz="2400" b="1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0241047"/>
              </p:ext>
            </p:extLst>
          </p:nvPr>
        </p:nvGraphicFramePr>
        <p:xfrm>
          <a:off x="425823" y="1325563"/>
          <a:ext cx="11308975" cy="5312428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645458"/>
                <a:gridCol w="2581836"/>
                <a:gridCol w="2380129"/>
                <a:gridCol w="2850777"/>
                <a:gridCol w="2850775"/>
              </a:tblGrid>
              <a:tr h="772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NO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TUJUAN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SASARAN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PROGRAM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KEGIATAN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4101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600" dirty="0">
                          <a:effectLst/>
                          <a:latin typeface="+mj-lt"/>
                        </a:rPr>
                        <a:t>1.</a:t>
                      </a: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+mj-lt"/>
                        </a:rPr>
                        <a:t>Meningkatkan kualitas pelayanan administrasi, penyediaan </a:t>
                      </a:r>
                      <a:r>
                        <a:rPr lang="id-ID" sz="1600" dirty="0" smtClean="0">
                          <a:effectLst/>
                          <a:latin typeface="+mj-lt"/>
                        </a:rPr>
                        <a:t>sarana / </a:t>
                      </a:r>
                      <a:r>
                        <a:rPr lang="id-ID" sz="1600" dirty="0">
                          <a:effectLst/>
                          <a:latin typeface="+mj-lt"/>
                        </a:rPr>
                        <a:t>prasarana dan pengembangan SDM</a:t>
                      </a: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+mj-lt"/>
                        </a:rPr>
                        <a:t>Meningkatnya kinerja Dinas Pemberdayaan  Perempuan dan Perlindungan Anak Kota Pekanbaru</a:t>
                      </a: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id-ID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Program Pelayanan Administrasi Perkantoran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Jasa Surat Menyurat</a:t>
                      </a:r>
                    </a:p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Penyediaan Jasa Komunikasi, Sumber Daya Air dan Listrik</a:t>
                      </a:r>
                    </a:p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Penyediaan Jasa Pemeliharaan dan Perizinan Kendaraan Dinas/ Operasional</a:t>
                      </a:r>
                    </a:p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Penyediaan Jasa Kebersihan Kantor</a:t>
                      </a:r>
                    </a:p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Penyediaan Jasa Perbaikan Peralatan Kerja</a:t>
                      </a:r>
                    </a:p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Penyediaan Alat Tulis Kantor</a:t>
                      </a:r>
                      <a:endParaRPr lang="id-ID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36563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0624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890687"/>
              </p:ext>
            </p:extLst>
          </p:nvPr>
        </p:nvGraphicFramePr>
        <p:xfrm>
          <a:off x="533399" y="236351"/>
          <a:ext cx="11308975" cy="5590812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645458"/>
                <a:gridCol w="2581836"/>
                <a:gridCol w="2380129"/>
                <a:gridCol w="2850777"/>
                <a:gridCol w="2850775"/>
              </a:tblGrid>
              <a:tr h="772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NO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TUJUAN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SASARAN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PROGRAM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800" b="1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id-ID" sz="1800" b="1" dirty="0" smtClean="0">
                          <a:effectLst/>
                          <a:latin typeface="+mj-lt"/>
                        </a:rPr>
                        <a:t>KEGIATAN</a:t>
                      </a:r>
                      <a:endParaRPr lang="id-ID" sz="18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  <a:tr h="4101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marR="4381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936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  <a:tc>
                  <a:txBody>
                    <a:bodyPr/>
                    <a:lstStyle/>
                    <a:p>
                      <a:pPr marL="444500" indent="-35083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44500" algn="l"/>
                        </a:tabLst>
                      </a:pPr>
                      <a:r>
                        <a:rPr lang="id-ID" sz="16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    </a:t>
                      </a: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Penyediaan Barang Cetakan dan Penggandaan</a:t>
                      </a:r>
                    </a:p>
                    <a:p>
                      <a:pPr marL="444500" indent="-35083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445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   Kegiatan Penyediaan Komponen Instalasi Listrik / Penerangan Bangunan Kantor</a:t>
                      </a:r>
                    </a:p>
                    <a:p>
                      <a:pPr marL="444500" indent="-35083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44500" algn="l"/>
                        </a:tabLst>
                      </a:pPr>
                      <a:r>
                        <a:rPr lang="id-ID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   </a:t>
                      </a: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Kegiatan Penyediaan Bahan Bacaan dan Peraturan Perundang-undangan</a:t>
                      </a:r>
                    </a:p>
                    <a:p>
                      <a:pPr marL="444500" indent="-35083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44500" algn="l"/>
                        </a:tabLs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Kegiatan Penyediaan Makanan dan Minuman</a:t>
                      </a:r>
                    </a:p>
                    <a:p>
                      <a:pPr marL="444500" indent="-35083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44500" algn="l"/>
                        </a:tabLst>
                      </a:pPr>
                      <a:r>
                        <a:rPr lang="id-ID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 Kegiatan Rapat – Rapat Koordinasi dan Konsultasi Ke Luar Daerah</a:t>
                      </a:r>
                      <a:r>
                        <a:rPr lang="id-ID" sz="16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id-ID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384" marR="243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6239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1085</Words>
  <Application>Microsoft Office PowerPoint</Application>
  <PresentationFormat>Widescreen</PresentationFormat>
  <Paragraphs>255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Symbol</vt:lpstr>
      <vt:lpstr>Times New Roman</vt:lpstr>
      <vt:lpstr>Verdana</vt:lpstr>
      <vt:lpstr>Office Theme</vt:lpstr>
      <vt:lpstr>          RENCANA STRATEGI  DINAS PPPA KOTA PEKANBARU                  TAHUN 2017-2022  </vt:lpstr>
      <vt:lpstr>REGULASI</vt:lpstr>
      <vt:lpstr>TUGAS POKOK</vt:lpstr>
      <vt:lpstr>FUNGSI </vt:lpstr>
      <vt:lpstr>ISU STRATEGIS</vt:lpstr>
      <vt:lpstr>VISI</vt:lpstr>
      <vt:lpstr>MISI</vt:lpstr>
      <vt:lpstr>Tujuan dan Sasaran Jangka Menengah Pelayanan Dinas Pemberdayaan Perempuan dan Perlindungan Anak Kota Pekanbaru Tahun 2017 – 2022 </vt:lpstr>
      <vt:lpstr>PowerPoint Presentation</vt:lpstr>
      <vt:lpstr>Tujuan, Sasaran, Strategi, dan Kebijakan Dinas Pemberdayaan Perempuan dan  Perlindungan Anak Kota Pekanbaru  Tahun 2017 - 2022</vt:lpstr>
      <vt:lpstr>PowerPoint Presentation</vt:lpstr>
      <vt:lpstr>PowerPoint Presentation</vt:lpstr>
      <vt:lpstr>PowerPoint Presentation</vt:lpstr>
      <vt:lpstr>Rencana Program dan Kegiatan, Indikator Kinerja, Kelompok Sasaran, dan                Pendanaan Indikatif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RENCANA STRATEGI  DINAS PPPA KOTA PEKANBARU TAHUN 2017-2022</dc:title>
  <dc:creator>dinaspp</dc:creator>
  <cp:lastModifiedBy>dinaspp</cp:lastModifiedBy>
  <cp:revision>14</cp:revision>
  <dcterms:created xsi:type="dcterms:W3CDTF">2017-10-02T12:36:23Z</dcterms:created>
  <dcterms:modified xsi:type="dcterms:W3CDTF">2017-10-02T14:13:24Z</dcterms:modified>
</cp:coreProperties>
</file>