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2" r:id="rId1"/>
  </p:sldMasterIdLst>
  <p:sldIdLst>
    <p:sldId id="256" r:id="rId2"/>
    <p:sldId id="257" r:id="rId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70C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>
        <p:scale>
          <a:sx n="75" d="100"/>
          <a:sy n="75" d="100"/>
        </p:scale>
        <p:origin x="540" y="-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2.xlsx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2128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 sz="1800" dirty="0">
                <a:solidFill>
                  <a:schemeClr val="tx1"/>
                </a:solidFill>
              </a:rPr>
              <a:t>JUMLAH PERMOHONAN INFORMASI PUBLIK YANG DITERIMA</a:t>
            </a:r>
          </a:p>
        </c:rich>
      </c:tx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128" b="1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/>
      <c:barChart>
        <c:barDir val="col"/>
        <c:grouping val="stack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Diterima</c:v>
                </c:pt>
              </c:strCache>
            </c:strRef>
          </c:tx>
          <c:spPr>
            <a:solidFill>
              <a:srgbClr val="00B050"/>
            </a:solidFill>
            <a:ln>
              <a:noFill/>
            </a:ln>
            <a:effectLst>
              <a:outerShdw blurRad="57150" dist="19050" dir="5400000" algn="ctr" rotWithShape="0">
                <a:srgbClr val="000000">
                  <a:alpha val="63000"/>
                </a:srgbClr>
              </a:outerShdw>
            </a:effectLst>
          </c:spPr>
          <c:invertIfNegative val="0"/>
          <c:cat>
            <c:strRef>
              <c:f>Sheet1!$A$2:$A$13</c:f>
              <c:strCache>
                <c:ptCount val="12"/>
                <c:pt idx="0">
                  <c:v>Januari</c:v>
                </c:pt>
                <c:pt idx="1">
                  <c:v>Februari</c:v>
                </c:pt>
                <c:pt idx="2">
                  <c:v>Maret</c:v>
                </c:pt>
                <c:pt idx="3">
                  <c:v>April</c:v>
                </c:pt>
                <c:pt idx="4">
                  <c:v>Mei</c:v>
                </c:pt>
                <c:pt idx="5">
                  <c:v>Juni</c:v>
                </c:pt>
                <c:pt idx="6">
                  <c:v>Juli</c:v>
                </c:pt>
                <c:pt idx="7">
                  <c:v>Agustus</c:v>
                </c:pt>
                <c:pt idx="8">
                  <c:v>September</c:v>
                </c:pt>
                <c:pt idx="9">
                  <c:v>Oktober</c:v>
                </c:pt>
                <c:pt idx="10">
                  <c:v>November</c:v>
                </c:pt>
                <c:pt idx="11">
                  <c:v>Desember</c:v>
                </c:pt>
              </c:strCache>
            </c:strRef>
          </c:cat>
          <c:val>
            <c:numRef>
              <c:f>Sheet1!$B$2:$B$13</c:f>
              <c:numCache>
                <c:formatCode>General</c:formatCode>
                <c:ptCount val="12"/>
                <c:pt idx="0">
                  <c:v>10</c:v>
                </c:pt>
                <c:pt idx="1">
                  <c:v>9</c:v>
                </c:pt>
                <c:pt idx="2">
                  <c:v>15</c:v>
                </c:pt>
                <c:pt idx="3">
                  <c:v>24</c:v>
                </c:pt>
                <c:pt idx="4">
                  <c:v>16</c:v>
                </c:pt>
                <c:pt idx="5">
                  <c:v>21</c:v>
                </c:pt>
                <c:pt idx="6">
                  <c:v>23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23D8-471D-A202-34570638D93C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Diterima Sebagian</c:v>
                </c:pt>
              </c:strCache>
            </c:strRef>
          </c:tx>
          <c:spPr>
            <a:gradFill rotWithShape="1">
              <a:gsLst>
                <a:gs pos="0">
                  <a:schemeClr val="accent2">
                    <a:satMod val="103000"/>
                    <a:lumMod val="102000"/>
                    <a:tint val="94000"/>
                  </a:schemeClr>
                </a:gs>
                <a:gs pos="50000">
                  <a:schemeClr val="accent2">
                    <a:satMod val="110000"/>
                    <a:lumMod val="100000"/>
                    <a:shade val="100000"/>
                  </a:schemeClr>
                </a:gs>
                <a:gs pos="100000">
                  <a:schemeClr val="accent2">
                    <a:lumMod val="99000"/>
                    <a:satMod val="120000"/>
                    <a:shade val="78000"/>
                  </a:schemeClr>
                </a:gs>
              </a:gsLst>
              <a:lin ang="5400000" scaled="0"/>
            </a:gradFill>
            <a:ln>
              <a:noFill/>
            </a:ln>
            <a:effectLst>
              <a:outerShdw blurRad="57150" dist="19050" dir="5400000" algn="ctr" rotWithShape="0">
                <a:srgbClr val="000000">
                  <a:alpha val="63000"/>
                </a:srgbClr>
              </a:outerShdw>
            </a:effectLst>
          </c:spPr>
          <c:invertIfNegative val="0"/>
          <c:cat>
            <c:strRef>
              <c:f>Sheet1!$A$2:$A$13</c:f>
              <c:strCache>
                <c:ptCount val="12"/>
                <c:pt idx="0">
                  <c:v>Januari</c:v>
                </c:pt>
                <c:pt idx="1">
                  <c:v>Februari</c:v>
                </c:pt>
                <c:pt idx="2">
                  <c:v>Maret</c:v>
                </c:pt>
                <c:pt idx="3">
                  <c:v>April</c:v>
                </c:pt>
                <c:pt idx="4">
                  <c:v>Mei</c:v>
                </c:pt>
                <c:pt idx="5">
                  <c:v>Juni</c:v>
                </c:pt>
                <c:pt idx="6">
                  <c:v>Juli</c:v>
                </c:pt>
                <c:pt idx="7">
                  <c:v>Agustus</c:v>
                </c:pt>
                <c:pt idx="8">
                  <c:v>September</c:v>
                </c:pt>
                <c:pt idx="9">
                  <c:v>Oktober</c:v>
                </c:pt>
                <c:pt idx="10">
                  <c:v>November</c:v>
                </c:pt>
                <c:pt idx="11">
                  <c:v>Desember</c:v>
                </c:pt>
              </c:strCache>
            </c:strRef>
          </c:cat>
          <c:val>
            <c:numRef>
              <c:f>Sheet1!$C$2:$C$13</c:f>
              <c:numCache>
                <c:formatCode>General</c:formatCode>
                <c:ptCount val="12"/>
              </c:numCache>
            </c:numRef>
          </c:val>
          <c:extLst>
            <c:ext xmlns:c16="http://schemas.microsoft.com/office/drawing/2014/chart" uri="{C3380CC4-5D6E-409C-BE32-E72D297353CC}">
              <c16:uniqueId val="{00000001-23D8-471D-A202-34570638D93C}"/>
            </c:ext>
          </c:extLst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Ditolak</c:v>
                </c:pt>
              </c:strCache>
            </c:strRef>
          </c:tx>
          <c:spPr>
            <a:solidFill>
              <a:srgbClr val="FF0000"/>
            </a:solidFill>
            <a:ln>
              <a:noFill/>
            </a:ln>
            <a:effectLst>
              <a:outerShdw blurRad="57150" dist="19050" dir="5400000" algn="ctr" rotWithShape="0">
                <a:srgbClr val="000000">
                  <a:alpha val="63000"/>
                </a:srgbClr>
              </a:outerShdw>
            </a:effectLst>
          </c:spPr>
          <c:invertIfNegative val="0"/>
          <c:cat>
            <c:strRef>
              <c:f>Sheet1!$A$2:$A$13</c:f>
              <c:strCache>
                <c:ptCount val="12"/>
                <c:pt idx="0">
                  <c:v>Januari</c:v>
                </c:pt>
                <c:pt idx="1">
                  <c:v>Februari</c:v>
                </c:pt>
                <c:pt idx="2">
                  <c:v>Maret</c:v>
                </c:pt>
                <c:pt idx="3">
                  <c:v>April</c:v>
                </c:pt>
                <c:pt idx="4">
                  <c:v>Mei</c:v>
                </c:pt>
                <c:pt idx="5">
                  <c:v>Juni</c:v>
                </c:pt>
                <c:pt idx="6">
                  <c:v>Juli</c:v>
                </c:pt>
                <c:pt idx="7">
                  <c:v>Agustus</c:v>
                </c:pt>
                <c:pt idx="8">
                  <c:v>September</c:v>
                </c:pt>
                <c:pt idx="9">
                  <c:v>Oktober</c:v>
                </c:pt>
                <c:pt idx="10">
                  <c:v>November</c:v>
                </c:pt>
                <c:pt idx="11">
                  <c:v>Desember</c:v>
                </c:pt>
              </c:strCache>
            </c:strRef>
          </c:cat>
          <c:val>
            <c:numRef>
              <c:f>Sheet1!$D$2:$D$13</c:f>
              <c:numCache>
                <c:formatCode>General</c:formatCode>
                <c:ptCount val="12"/>
                <c:pt idx="3">
                  <c:v>3</c:v>
                </c:pt>
                <c:pt idx="5">
                  <c:v>2</c:v>
                </c:pt>
                <c:pt idx="6">
                  <c:v>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23D8-471D-A202-34570638D93C}"/>
            </c:ext>
          </c:extLst>
        </c:ser>
        <c:ser>
          <c:idx val="3"/>
          <c:order val="3"/>
          <c:tx>
            <c:strRef>
              <c:f>Sheet1!$E$1</c:f>
              <c:strCache>
                <c:ptCount val="1"/>
                <c:pt idx="0">
                  <c:v>Keberatan</c:v>
                </c:pt>
              </c:strCache>
            </c:strRef>
          </c:tx>
          <c:spPr>
            <a:gradFill rotWithShape="1">
              <a:gsLst>
                <a:gs pos="0">
                  <a:schemeClr val="accent4">
                    <a:satMod val="103000"/>
                    <a:lumMod val="102000"/>
                    <a:tint val="94000"/>
                  </a:schemeClr>
                </a:gs>
                <a:gs pos="50000">
                  <a:schemeClr val="accent4">
                    <a:satMod val="110000"/>
                    <a:lumMod val="100000"/>
                    <a:shade val="100000"/>
                  </a:schemeClr>
                </a:gs>
                <a:gs pos="100000">
                  <a:schemeClr val="accent4">
                    <a:lumMod val="99000"/>
                    <a:satMod val="120000"/>
                    <a:shade val="78000"/>
                  </a:schemeClr>
                </a:gs>
              </a:gsLst>
              <a:lin ang="5400000" scaled="0"/>
            </a:gradFill>
            <a:ln>
              <a:noFill/>
            </a:ln>
            <a:effectLst>
              <a:outerShdw blurRad="57150" dist="19050" dir="5400000" algn="ctr" rotWithShape="0">
                <a:srgbClr val="000000">
                  <a:alpha val="63000"/>
                </a:srgbClr>
              </a:outerShdw>
            </a:effectLst>
          </c:spPr>
          <c:invertIfNegative val="0"/>
          <c:cat>
            <c:strRef>
              <c:f>Sheet1!$A$2:$A$13</c:f>
              <c:strCache>
                <c:ptCount val="12"/>
                <c:pt idx="0">
                  <c:v>Januari</c:v>
                </c:pt>
                <c:pt idx="1">
                  <c:v>Februari</c:v>
                </c:pt>
                <c:pt idx="2">
                  <c:v>Maret</c:v>
                </c:pt>
                <c:pt idx="3">
                  <c:v>April</c:v>
                </c:pt>
                <c:pt idx="4">
                  <c:v>Mei</c:v>
                </c:pt>
                <c:pt idx="5">
                  <c:v>Juni</c:v>
                </c:pt>
                <c:pt idx="6">
                  <c:v>Juli</c:v>
                </c:pt>
                <c:pt idx="7">
                  <c:v>Agustus</c:v>
                </c:pt>
                <c:pt idx="8">
                  <c:v>September</c:v>
                </c:pt>
                <c:pt idx="9">
                  <c:v>Oktober</c:v>
                </c:pt>
                <c:pt idx="10">
                  <c:v>November</c:v>
                </c:pt>
                <c:pt idx="11">
                  <c:v>Desember</c:v>
                </c:pt>
              </c:strCache>
            </c:strRef>
          </c:cat>
          <c:val>
            <c:numRef>
              <c:f>Sheet1!$E$2:$E$13</c:f>
              <c:numCache>
                <c:formatCode>General</c:formatCode>
                <c:ptCount val="12"/>
                <c:pt idx="0">
                  <c:v>1</c:v>
                </c:pt>
                <c:pt idx="1">
                  <c:v>1</c:v>
                </c:pt>
                <c:pt idx="2">
                  <c:v>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23D8-471D-A202-34570638D93C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734376336"/>
        <c:axId val="734376896"/>
      </c:barChart>
      <c:catAx>
        <c:axId val="73437633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12700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734376896"/>
        <c:crosses val="autoZero"/>
        <c:auto val="1"/>
        <c:lblAlgn val="ctr"/>
        <c:lblOffset val="100"/>
        <c:noMultiLvlLbl val="0"/>
      </c:catAx>
      <c:valAx>
        <c:axId val="734376896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734376336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45778002443348498"/>
          <c:y val="0.92366172594929408"/>
          <c:w val="0.54222001812087028"/>
          <c:h val="6.0105936794545851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2128" b="1" i="0" u="none" strike="noStrike" kern="1200" cap="all" spc="120" normalizeH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 sz="1800" dirty="0" smtClean="0">
                <a:solidFill>
                  <a:schemeClr val="tx1"/>
                </a:solidFill>
              </a:rPr>
              <a:t>Rata-rata </a:t>
            </a:r>
            <a:r>
              <a:rPr lang="en-US" sz="1800" dirty="0" err="1" smtClean="0">
                <a:solidFill>
                  <a:schemeClr val="tx1"/>
                </a:solidFill>
              </a:rPr>
              <a:t>waktu</a:t>
            </a:r>
            <a:r>
              <a:rPr lang="en-US" sz="1800" dirty="0" smtClean="0">
                <a:solidFill>
                  <a:schemeClr val="tx1"/>
                </a:solidFill>
              </a:rPr>
              <a:t> </a:t>
            </a:r>
            <a:r>
              <a:rPr lang="en-US" sz="1800" dirty="0" err="1" smtClean="0">
                <a:solidFill>
                  <a:schemeClr val="tx1"/>
                </a:solidFill>
              </a:rPr>
              <a:t>penyelesaian</a:t>
            </a:r>
            <a:r>
              <a:rPr lang="en-US" sz="1800" baseline="0" dirty="0" smtClean="0">
                <a:solidFill>
                  <a:schemeClr val="tx1"/>
                </a:solidFill>
              </a:rPr>
              <a:t> </a:t>
            </a:r>
            <a:r>
              <a:rPr lang="en-US" sz="1800" baseline="0" dirty="0" err="1" smtClean="0">
                <a:solidFill>
                  <a:schemeClr val="tx1"/>
                </a:solidFill>
              </a:rPr>
              <a:t>permohonan</a:t>
            </a:r>
            <a:r>
              <a:rPr lang="en-US" sz="1800" baseline="0" dirty="0" smtClean="0">
                <a:solidFill>
                  <a:schemeClr val="tx1"/>
                </a:solidFill>
              </a:rPr>
              <a:t> </a:t>
            </a:r>
            <a:r>
              <a:rPr lang="en-US" sz="1800" baseline="0" dirty="0" err="1" smtClean="0">
                <a:solidFill>
                  <a:schemeClr val="tx1"/>
                </a:solidFill>
              </a:rPr>
              <a:t>informasi</a:t>
            </a:r>
            <a:endParaRPr lang="en-US" sz="1800" dirty="0">
              <a:solidFill>
                <a:schemeClr val="tx1"/>
              </a:solidFill>
            </a:endParaRPr>
          </a:p>
        </c:rich>
      </c:tx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128" b="1" i="0" u="none" strike="noStrike" kern="1200" cap="all" spc="120" normalizeH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/>
      <c:barChart>
        <c:barDir val="bar"/>
        <c:grouping val="stack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Series 1</c:v>
                </c:pt>
              </c:strCache>
            </c:strRef>
          </c:tx>
          <c:spPr>
            <a:solidFill>
              <a:srgbClr val="0070C0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Sheet1!$A$2:$A$13</c:f>
              <c:strCache>
                <c:ptCount val="12"/>
                <c:pt idx="0">
                  <c:v>Januari</c:v>
                </c:pt>
                <c:pt idx="1">
                  <c:v>Februari</c:v>
                </c:pt>
                <c:pt idx="2">
                  <c:v>Maret</c:v>
                </c:pt>
                <c:pt idx="3">
                  <c:v>April</c:v>
                </c:pt>
                <c:pt idx="4">
                  <c:v>Mei</c:v>
                </c:pt>
                <c:pt idx="5">
                  <c:v>Juni</c:v>
                </c:pt>
                <c:pt idx="6">
                  <c:v>Juli</c:v>
                </c:pt>
                <c:pt idx="7">
                  <c:v>Agustus</c:v>
                </c:pt>
                <c:pt idx="8">
                  <c:v>September</c:v>
                </c:pt>
                <c:pt idx="9">
                  <c:v>Oktober</c:v>
                </c:pt>
                <c:pt idx="10">
                  <c:v>November</c:v>
                </c:pt>
                <c:pt idx="11">
                  <c:v>Desember</c:v>
                </c:pt>
              </c:strCache>
            </c:strRef>
          </c:cat>
          <c:val>
            <c:numRef>
              <c:f>Sheet1!$B$2:$B$13</c:f>
              <c:numCache>
                <c:formatCode>General</c:formatCode>
                <c:ptCount val="12"/>
                <c:pt idx="0">
                  <c:v>11</c:v>
                </c:pt>
                <c:pt idx="1">
                  <c:v>10</c:v>
                </c:pt>
                <c:pt idx="2">
                  <c:v>8</c:v>
                </c:pt>
                <c:pt idx="3">
                  <c:v>5</c:v>
                </c:pt>
                <c:pt idx="4">
                  <c:v>7</c:v>
                </c:pt>
                <c:pt idx="5">
                  <c:v>12</c:v>
                </c:pt>
                <c:pt idx="6">
                  <c:v>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6819-4F1B-952E-D7B7BE3FAB11}"/>
            </c:ext>
          </c:extLst>
        </c:ser>
        <c:dLbls>
          <c:dLblPos val="ctr"/>
          <c:showLegendKey val="0"/>
          <c:showVal val="1"/>
          <c:showCatName val="0"/>
          <c:showSerName val="0"/>
          <c:showPercent val="0"/>
          <c:showBubbleSize val="0"/>
        </c:dLbls>
        <c:gapWidth val="79"/>
        <c:overlap val="100"/>
        <c:axId val="665969696"/>
        <c:axId val="729617184"/>
        <c:extLst>
          <c:ext xmlns:c15="http://schemas.microsoft.com/office/drawing/2012/chart" uri="{02D57815-91ED-43cb-92C2-25804820EDAC}">
            <c15:filteredBarSeries>
              <c15:ser>
                <c:idx val="1"/>
                <c:order val="1"/>
                <c:tx>
                  <c:strRef>
                    <c:extLst>
                      <c:ext uri="{02D57815-91ED-43cb-92C2-25804820EDAC}">
                        <c15:formulaRef>
                          <c15:sqref>Sheet1!$C$1</c15:sqref>
                        </c15:formulaRef>
                      </c:ext>
                    </c:extLst>
                    <c:strCache>
                      <c:ptCount val="1"/>
                      <c:pt idx="0">
                        <c:v>Column1</c:v>
                      </c:pt>
                    </c:strCache>
                  </c:strRef>
                </c:tx>
                <c:spPr>
                  <a:solidFill>
                    <a:schemeClr val="accent2"/>
                  </a:solidFill>
                  <a:ln>
                    <a:noFill/>
                  </a:ln>
                  <a:effectLst/>
                </c:spPr>
                <c:invertIfNegative val="0"/>
                <c:dLbls>
                  <c:spPr>
                    <a:noFill/>
                    <a:ln>
                      <a:noFill/>
                    </a:ln>
                    <a:effectLst/>
                  </c:spPr>
                  <c:txPr>
                    <a:bodyPr rot="0" spcFirstLastPara="1" vertOverflow="ellipsis" vert="horz" wrap="square" lIns="38100" tIns="19050" rIns="38100" bIns="19050" anchor="ctr" anchorCtr="1">
                      <a:spAutoFit/>
                    </a:bodyPr>
                    <a:lstStyle/>
                    <a:p>
                      <a:pPr>
                        <a:defRPr sz="1197" b="0" i="0" u="none" strike="noStrike" kern="1200" baseline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defRPr>
                      </a:pPr>
                      <a:endParaRPr lang="en-US"/>
                    </a:p>
                  </c:txPr>
                  <c:dLblPos val="ctr"/>
                  <c:showLegendKey val="0"/>
                  <c:showVal val="1"/>
                  <c:showCatName val="0"/>
                  <c:showSerName val="0"/>
                  <c:showPercent val="0"/>
                  <c:showBubbleSize val="0"/>
                  <c:showLeaderLines val="0"/>
                  <c:extLst>
                    <c:ext uri="{CE6537A1-D6FC-4f65-9D91-7224C49458BB}">
                      <c15:showLeaderLines val="1"/>
                      <c15:leaderLines>
                        <c:spPr>
                          <a:ln w="9525">
                            <a:solidFill>
                              <a:schemeClr val="tx1">
                                <a:lumMod val="35000"/>
                                <a:lumOff val="65000"/>
                              </a:schemeClr>
                            </a:solidFill>
                          </a:ln>
                          <a:effectLst/>
                        </c:spPr>
                      </c15:leaderLines>
                    </c:ext>
                  </c:extLst>
                </c:dLbls>
                <c:cat>
                  <c:strRef>
                    <c:extLst>
                      <c:ext uri="{02D57815-91ED-43cb-92C2-25804820EDAC}">
                        <c15:formulaRef>
                          <c15:sqref>Sheet1!$A$2:$A$13</c15:sqref>
                        </c15:formulaRef>
                      </c:ext>
                    </c:extLst>
                    <c:strCache>
                      <c:ptCount val="12"/>
                      <c:pt idx="0">
                        <c:v>Januari</c:v>
                      </c:pt>
                      <c:pt idx="1">
                        <c:v>Februari</c:v>
                      </c:pt>
                      <c:pt idx="2">
                        <c:v>Maret</c:v>
                      </c:pt>
                      <c:pt idx="3">
                        <c:v>April</c:v>
                      </c:pt>
                      <c:pt idx="4">
                        <c:v>Mei</c:v>
                      </c:pt>
                      <c:pt idx="5">
                        <c:v>Juni</c:v>
                      </c:pt>
                      <c:pt idx="6">
                        <c:v>Juli</c:v>
                      </c:pt>
                      <c:pt idx="7">
                        <c:v>Agustus</c:v>
                      </c:pt>
                      <c:pt idx="8">
                        <c:v>September</c:v>
                      </c:pt>
                      <c:pt idx="9">
                        <c:v>Oktober</c:v>
                      </c:pt>
                      <c:pt idx="10">
                        <c:v>November</c:v>
                      </c:pt>
                      <c:pt idx="11">
                        <c:v>Desember</c:v>
                      </c:pt>
                    </c:strCache>
                  </c:strRef>
                </c:cat>
                <c:val>
                  <c:numRef>
                    <c:extLst>
                      <c:ext uri="{02D57815-91ED-43cb-92C2-25804820EDAC}">
                        <c15:formulaRef>
                          <c15:sqref>Sheet1!$C$2:$C$13</c15:sqref>
                        </c15:formulaRef>
                      </c:ext>
                    </c:extLst>
                    <c:numCache>
                      <c:formatCode>General</c:formatCode>
                      <c:ptCount val="12"/>
                    </c:numCache>
                  </c:numRef>
                </c:val>
                <c:extLst>
                  <c:ext xmlns:c16="http://schemas.microsoft.com/office/drawing/2014/chart" uri="{C3380CC4-5D6E-409C-BE32-E72D297353CC}">
                    <c16:uniqueId val="{00000001-6819-4F1B-952E-D7B7BE3FAB11}"/>
                  </c:ext>
                </c:extLst>
              </c15:ser>
            </c15:filteredBarSeries>
            <c15:filteredBarSeries>
              <c15:ser>
                <c:idx val="2"/>
                <c:order val="2"/>
                <c:tx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Sheet1!$D$1</c15:sqref>
                        </c15:formulaRef>
                      </c:ext>
                    </c:extLst>
                    <c:strCache>
                      <c:ptCount val="1"/>
                      <c:pt idx="0">
                        <c:v>Column2</c:v>
                      </c:pt>
                    </c:strCache>
                  </c:strRef>
                </c:tx>
                <c:spPr>
                  <a:solidFill>
                    <a:schemeClr val="accent3"/>
                  </a:solidFill>
                  <a:ln>
                    <a:noFill/>
                  </a:ln>
                  <a:effectLst/>
                </c:spPr>
                <c:invertIfNegative val="0"/>
                <c:dLbls>
                  <c:spPr>
                    <a:noFill/>
                    <a:ln>
                      <a:noFill/>
                    </a:ln>
                    <a:effectLst/>
                  </c:spPr>
                  <c:txPr>
                    <a:bodyPr rot="0" spcFirstLastPara="1" vertOverflow="ellipsis" vert="horz" wrap="square" lIns="38100" tIns="19050" rIns="38100" bIns="19050" anchor="ctr" anchorCtr="1">
                      <a:spAutoFit/>
                    </a:bodyPr>
                    <a:lstStyle/>
                    <a:p>
                      <a:pPr>
                        <a:defRPr sz="1197" b="0" i="0" u="none" strike="noStrike" kern="1200" baseline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defRPr>
                      </a:pPr>
                      <a:endParaRPr lang="en-US"/>
                    </a:p>
                  </c:txPr>
                  <c:dLblPos val="ctr"/>
                  <c:showLegendKey val="0"/>
                  <c:showVal val="1"/>
                  <c:showCatName val="0"/>
                  <c:showSerName val="0"/>
                  <c:showPercent val="0"/>
                  <c:showBubbleSize val="0"/>
                  <c:showLeaderLines val="0"/>
                  <c:extLst xmlns:c15="http://schemas.microsoft.com/office/drawing/2012/chart">
                    <c:ext xmlns:c15="http://schemas.microsoft.com/office/drawing/2012/chart" uri="{CE6537A1-D6FC-4f65-9D91-7224C49458BB}">
                      <c15:showLeaderLines val="1"/>
                      <c15:leaderLines>
                        <c:spPr>
                          <a:ln w="9525">
                            <a:solidFill>
                              <a:schemeClr val="tx1">
                                <a:lumMod val="35000"/>
                                <a:lumOff val="65000"/>
                              </a:schemeClr>
                            </a:solidFill>
                          </a:ln>
                          <a:effectLst/>
                        </c:spPr>
                      </c15:leaderLines>
                    </c:ext>
                  </c:extLst>
                </c:dLbls>
                <c:cat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Sheet1!$A$2:$A$13</c15:sqref>
                        </c15:formulaRef>
                      </c:ext>
                    </c:extLst>
                    <c:strCache>
                      <c:ptCount val="12"/>
                      <c:pt idx="0">
                        <c:v>Januari</c:v>
                      </c:pt>
                      <c:pt idx="1">
                        <c:v>Februari</c:v>
                      </c:pt>
                      <c:pt idx="2">
                        <c:v>Maret</c:v>
                      </c:pt>
                      <c:pt idx="3">
                        <c:v>April</c:v>
                      </c:pt>
                      <c:pt idx="4">
                        <c:v>Mei</c:v>
                      </c:pt>
                      <c:pt idx="5">
                        <c:v>Juni</c:v>
                      </c:pt>
                      <c:pt idx="6">
                        <c:v>Juli</c:v>
                      </c:pt>
                      <c:pt idx="7">
                        <c:v>Agustus</c:v>
                      </c:pt>
                      <c:pt idx="8">
                        <c:v>September</c:v>
                      </c:pt>
                      <c:pt idx="9">
                        <c:v>Oktober</c:v>
                      </c:pt>
                      <c:pt idx="10">
                        <c:v>November</c:v>
                      </c:pt>
                      <c:pt idx="11">
                        <c:v>Desember</c:v>
                      </c:pt>
                    </c:strCache>
                  </c:strRef>
                </c:cat>
                <c:val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Sheet1!$D$2:$D$13</c15:sqref>
                        </c15:formulaRef>
                      </c:ext>
                    </c:extLst>
                    <c:numCache>
                      <c:formatCode>General</c:formatCode>
                      <c:ptCount val="12"/>
                    </c:numCache>
                  </c:numRef>
                </c:val>
                <c:extLst xmlns:c15="http://schemas.microsoft.com/office/drawing/2012/chart">
                  <c:ext xmlns:c16="http://schemas.microsoft.com/office/drawing/2014/chart" uri="{C3380CC4-5D6E-409C-BE32-E72D297353CC}">
                    <c16:uniqueId val="{00000002-6819-4F1B-952E-D7B7BE3FAB11}"/>
                  </c:ext>
                </c:extLst>
              </c15:ser>
            </c15:filteredBarSeries>
          </c:ext>
        </c:extLst>
      </c:barChart>
      <c:catAx>
        <c:axId val="665969696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64" b="0" i="0" u="none" strike="noStrike" kern="1200" cap="all" spc="120" normalizeH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729617184"/>
        <c:crosses val="autoZero"/>
        <c:auto val="1"/>
        <c:lblAlgn val="ctr"/>
        <c:lblOffset val="100"/>
        <c:noMultiLvlLbl val="0"/>
      </c:catAx>
      <c:valAx>
        <c:axId val="729617184"/>
        <c:scaling>
          <c:orientation val="minMax"/>
        </c:scaling>
        <c:delete val="1"/>
        <c:axPos val="b"/>
        <c:numFmt formatCode="General" sourceLinked="1"/>
        <c:majorTickMark val="none"/>
        <c:minorTickMark val="none"/>
        <c:tickLblPos val="nextTo"/>
        <c:crossAx val="665969696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2128" b="1" i="0" u="none" strike="noStrike" kern="1200" cap="all" spc="120" normalizeH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 sz="1800" dirty="0" smtClean="0">
                <a:solidFill>
                  <a:schemeClr val="tx1"/>
                </a:solidFill>
              </a:rPr>
              <a:t>ALASAN PENOLAKAN PERMOHONAN INFORMASI</a:t>
            </a:r>
            <a:endParaRPr lang="en-US" sz="1800" dirty="0">
              <a:solidFill>
                <a:schemeClr val="tx1"/>
              </a:solidFill>
            </a:endParaRPr>
          </a:p>
        </c:rich>
      </c:tx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128" b="1" i="0" u="none" strike="noStrike" kern="1200" cap="all" spc="120" normalizeH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/>
      <c:barChart>
        <c:barDir val="col"/>
        <c:grouping val="clustered"/>
        <c:varyColors val="0"/>
        <c:ser>
          <c:idx val="1"/>
          <c:order val="1"/>
          <c:tx>
            <c:strRef>
              <c:f>Sheet1!$C$1</c:f>
              <c:strCache>
                <c:ptCount val="1"/>
                <c:pt idx="0">
                  <c:v>Belum Didokumentasi</c:v>
                </c:pt>
              </c:strCache>
            </c:strRef>
          </c:tx>
          <c:spPr>
            <a:solidFill>
              <a:schemeClr val="accent4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-5400000" spcFirstLastPara="1" vertOverflow="clip" horzOverflow="clip" vert="horz" wrap="square" lIns="38100" tIns="19050" rIns="38100" bIns="19050" anchor="ctr" anchorCtr="1">
                <a:spAutoFit/>
              </a:bodyPr>
              <a:lstStyle/>
              <a:p>
                <a:pPr>
                  <a:defRPr sz="1064" b="0" i="0" u="none" strike="noStrike" kern="1200" baseline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Sheet1!$A$2:$A$5</c:f>
              <c:strCache>
                <c:ptCount val="3"/>
                <c:pt idx="0">
                  <c:v>April</c:v>
                </c:pt>
                <c:pt idx="1">
                  <c:v>Juni</c:v>
                </c:pt>
                <c:pt idx="2">
                  <c:v>Juli</c:v>
                </c:pt>
              </c:strCache>
            </c:strRef>
          </c:cat>
          <c:val>
            <c:numRef>
              <c:f>Sheet1!$C$2:$C$5</c:f>
              <c:numCache>
                <c:formatCode>General</c:formatCode>
                <c:ptCount val="3"/>
                <c:pt idx="0">
                  <c:v>1</c:v>
                </c:pt>
                <c:pt idx="1">
                  <c:v>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7A5E-4868-B51E-18C25FBECD4B}"/>
            </c:ext>
          </c:extLst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Otoritas Badan Publik Lain</c:v>
                </c:pt>
              </c:strCache>
            </c:strRef>
          </c:tx>
          <c:spPr>
            <a:solidFill>
              <a:srgbClr val="002060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-5400000" spcFirstLastPara="1" vertOverflow="clip" horzOverflow="clip" vert="horz" wrap="square" lIns="38100" tIns="19050" rIns="38100" bIns="19050" anchor="ctr" anchorCtr="1">
                <a:spAutoFit/>
              </a:bodyPr>
              <a:lstStyle/>
              <a:p>
                <a:pPr>
                  <a:defRPr sz="1064" b="0" i="0" u="none" strike="noStrike" kern="1200" baseline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Sheet1!$A$2:$A$5</c:f>
              <c:strCache>
                <c:ptCount val="3"/>
                <c:pt idx="0">
                  <c:v>April</c:v>
                </c:pt>
                <c:pt idx="1">
                  <c:v>Juni</c:v>
                </c:pt>
                <c:pt idx="2">
                  <c:v>Juli</c:v>
                </c:pt>
              </c:strCache>
            </c:strRef>
          </c:cat>
          <c:val>
            <c:numRef>
              <c:f>Sheet1!$D$2:$D$5</c:f>
              <c:numCache>
                <c:formatCode>General</c:formatCode>
                <c:ptCount val="3"/>
                <c:pt idx="0">
                  <c:v>2</c:v>
                </c:pt>
                <c:pt idx="1">
                  <c:v>1</c:v>
                </c:pt>
                <c:pt idx="2">
                  <c:v>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7A5E-4868-B51E-18C25FBECD4B}"/>
            </c:ext>
          </c:extLst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</c:dLbls>
        <c:gapWidth val="444"/>
        <c:overlap val="-90"/>
        <c:axId val="664764848"/>
        <c:axId val="664762608"/>
        <c:extLst>
          <c:ext xmlns:c15="http://schemas.microsoft.com/office/drawing/2012/chart" uri="{02D57815-91ED-43cb-92C2-25804820EDAC}">
            <c15:filteredBarSeries>
              <c15:ser>
                <c:idx val="0"/>
                <c:order val="0"/>
                <c:tx>
                  <c:strRef>
                    <c:extLst>
                      <c:ext uri="{02D57815-91ED-43cb-92C2-25804820EDAC}">
                        <c15:formulaRef>
                          <c15:sqref>Sheet1!$B$1</c15:sqref>
                        </c15:formulaRef>
                      </c:ext>
                    </c:extLst>
                    <c:strCache>
                      <c:ptCount val="1"/>
                      <c:pt idx="0">
                        <c:v>Dikecualikan</c:v>
                      </c:pt>
                    </c:strCache>
                  </c:strRef>
                </c:tx>
                <c:spPr>
                  <a:solidFill>
                    <a:schemeClr val="accent1"/>
                  </a:solidFill>
                  <a:ln>
                    <a:noFill/>
                  </a:ln>
                  <a:effectLst/>
                </c:spPr>
                <c:invertIfNegative val="0"/>
                <c:dLbls>
                  <c:spPr>
                    <a:noFill/>
                    <a:ln>
                      <a:noFill/>
                    </a:ln>
                    <a:effectLst/>
                  </c:spPr>
                  <c:txPr>
                    <a:bodyPr rot="-5400000" spcFirstLastPara="1" vertOverflow="clip" horzOverflow="clip" vert="horz" wrap="square" lIns="38100" tIns="19050" rIns="38100" bIns="19050" anchor="ctr" anchorCtr="1">
                      <a:spAutoFit/>
                    </a:bodyPr>
                    <a:lstStyle/>
                    <a:p>
                      <a:pPr>
                        <a:defRPr sz="1064" b="0" i="0" u="none" strike="noStrike" kern="1200" baseline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defRPr>
                      </a:pPr>
                      <a:endParaRPr lang="en-US"/>
                    </a:p>
                  </c:txPr>
                  <c:dLblPos val="outEnd"/>
                  <c:showLegendKey val="0"/>
                  <c:showVal val="1"/>
                  <c:showCatName val="0"/>
                  <c:showSerName val="0"/>
                  <c:showPercent val="0"/>
                  <c:showBubbleSize val="0"/>
                  <c:showLeaderLines val="0"/>
                  <c:extLst>
                    <c:ext uri="{CE6537A1-D6FC-4f65-9D91-7224C49458BB}">
                      <c15:showLeaderLines val="1"/>
                      <c15:leaderLines>
                        <c:spPr>
                          <a:ln w="9525">
                            <a:solidFill>
                              <a:schemeClr val="tx1">
                                <a:lumMod val="35000"/>
                                <a:lumOff val="65000"/>
                              </a:schemeClr>
                            </a:solidFill>
                          </a:ln>
                          <a:effectLst/>
                        </c:spPr>
                      </c15:leaderLines>
                    </c:ext>
                  </c:extLst>
                </c:dLbls>
                <c:cat>
                  <c:strRef>
                    <c:extLst>
                      <c:ext uri="{02D57815-91ED-43cb-92C2-25804820EDAC}">
                        <c15:formulaRef>
                          <c15:sqref>Sheet1!$A$2:$A$5</c15:sqref>
                        </c15:formulaRef>
                      </c:ext>
                    </c:extLst>
                    <c:strCache>
                      <c:ptCount val="3"/>
                      <c:pt idx="0">
                        <c:v>April</c:v>
                      </c:pt>
                      <c:pt idx="1">
                        <c:v>Juni</c:v>
                      </c:pt>
                      <c:pt idx="2">
                        <c:v>Juli</c:v>
                      </c:pt>
                    </c:strCache>
                  </c:strRef>
                </c:cat>
                <c:val>
                  <c:numRef>
                    <c:extLst>
                      <c:ext uri="{02D57815-91ED-43cb-92C2-25804820EDAC}">
                        <c15:formulaRef>
                          <c15:sqref>Sheet1!$B$2:$B$5</c15:sqref>
                        </c15:formulaRef>
                      </c:ext>
                    </c:extLst>
                    <c:numCache>
                      <c:formatCode>General</c:formatCode>
                      <c:ptCount val="3"/>
                    </c:numCache>
                  </c:numRef>
                </c:val>
                <c:extLst>
                  <c:ext xmlns:c16="http://schemas.microsoft.com/office/drawing/2014/chart" uri="{C3380CC4-5D6E-409C-BE32-E72D297353CC}">
                    <c16:uniqueId val="{00000002-7A5E-4868-B51E-18C25FBECD4B}"/>
                  </c:ext>
                </c:extLst>
              </c15:ser>
            </c15:filteredBarSeries>
          </c:ext>
        </c:extLst>
      </c:barChart>
      <c:catAx>
        <c:axId val="664764848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64" b="0" i="0" u="none" strike="noStrike" kern="1200" cap="all" spc="120" normalizeH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664762608"/>
        <c:crosses val="autoZero"/>
        <c:auto val="1"/>
        <c:lblAlgn val="ctr"/>
        <c:lblOffset val="100"/>
        <c:noMultiLvlLbl val="0"/>
      </c:catAx>
      <c:valAx>
        <c:axId val="664762608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extTo"/>
        <c:crossAx val="664764848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t"/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/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348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3"/>
    <cs:fontRef idx="minor">
      <a:schemeClr val="tx1"/>
    </cs:fontRef>
  </cs:dataPoint>
  <cs:dataPoint3D>
    <cs:lnRef idx="0"/>
    <cs:fillRef idx="3">
      <cs:styleClr val="auto"/>
    </cs:fillRef>
    <cs:effectRef idx="3"/>
    <cs:fontRef idx="minor">
      <a:schemeClr val="tx1"/>
    </cs:fontRef>
  </cs:dataPoint3D>
  <cs:dataPointLine>
    <cs:lnRef idx="0">
      <cs:styleClr val="auto"/>
    </cs:lnRef>
    <cs:fillRef idx="3"/>
    <cs:effectRef idx="3"/>
    <cs:fontRef idx="minor">
      <a:schemeClr val="tx1"/>
    </cs:fontRef>
    <cs:spPr>
      <a:ln w="349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3">
      <cs:styleClr val="auto"/>
    </cs:fillRef>
    <cs:effectRef idx="3"/>
    <cs:fontRef idx="minor">
      <a:schemeClr val="tx1"/>
    </cs:fontRef>
    <cs:spPr>
      <a:ln w="9525">
        <a:solidFill>
          <a:schemeClr val="phClr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3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lt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>
    <cs:lnRef idx="0"/>
    <cs:fillRef idx="0"/>
    <cs:effectRef idx="0"/>
    <cs:fontRef idx="minor">
      <a:schemeClr val="lt1"/>
    </cs:fontRef>
  </cs:plotArea>
  <cs:plotArea3D>
    <cs:lnRef idx="0"/>
    <cs:fillRef idx="0"/>
    <cs:effectRef idx="0"/>
    <cs:fontRef idx="minor">
      <a:schemeClr val="lt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128" b="1" kern="1200" baseline="0"/>
  </cs:title>
  <cs:trendline>
    <cs:lnRef idx="0">
      <cs:styleClr val="auto"/>
    </cs:lnRef>
    <cs:fillRef idx="0"/>
    <cs:effectRef idx="0"/>
    <cs:fontRef idx="minor">
      <a:schemeClr val="lt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lt1"/>
    </cs:fontRef>
  </cs:wall>
</cs:chartStyle>
</file>

<file path=ppt/charts/style2.xml><?xml version="1.0" encoding="utf-8"?>
<cs:chartStyle xmlns:cs="http://schemas.microsoft.com/office/drawing/2012/chartStyle" xmlns:a="http://schemas.openxmlformats.org/drawingml/2006/main" id="298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 cap="all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64" kern="1200" cap="all" spc="120" normalizeH="0" baseline="0"/>
  </cs:categoryAxis>
  <cs:chartArea mods="allowNoFillOverride allowNoLineOverride">
    <cs:lnRef idx="0"/>
    <cs:fillRef idx="0"/>
    <cs:effectRef idx="0"/>
    <cs:fontRef idx="minor">
      <a:schemeClr val="dk1"/>
    </cs:fontRef>
    <cs:spPr>
      <a:solidFill>
        <a:schemeClr val="lt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lt1"/>
    </cs:fontRef>
    <cs:defRPr sz="1197" b="0" i="0" u="none" strike="noStrike" kern="1200" baseline="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22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ln w="9525">
        <a:solidFill>
          <a:schemeClr val="phClr"/>
        </a:solidFill>
        <a:round/>
      </a:ln>
    </cs:spPr>
  </cs:dataPointMarker>
  <cs:dataPointMarkerLayout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ln w="9525">
        <a:solidFill>
          <a:schemeClr val="tx1">
            <a:lumMod val="15000"/>
            <a:lumOff val="8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>
        <a:solidFill>
          <a:schemeClr val="tx1">
            <a:lumMod val="15000"/>
            <a:lumOff val="8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dk1"/>
    </cs:fontRef>
    <cs:spPr>
      <a:ln>
        <a:solidFill>
          <a:schemeClr val="tx1">
            <a:lumMod val="5000"/>
            <a:lumOff val="95000"/>
          </a:schemeClr>
        </a:soli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0"/>
            <a:lumOff val="50000"/>
          </a:schemeClr>
        </a:solidFill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128" b="1" kern="1200" cap="all" spc="120" normalizeH="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064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  <cs:defRPr sz="1197" kern="1200"/>
  </cs:valueAxis>
  <cs:wall>
    <cs:lnRef idx="0"/>
    <cs:fillRef idx="0"/>
    <cs:effectRef idx="0"/>
    <cs:fontRef idx="minor">
      <a:schemeClr val="dk1"/>
    </cs:fontRef>
  </cs:wall>
</cs:chartStyle>
</file>

<file path=ppt/charts/style3.xml><?xml version="1.0" encoding="utf-8"?>
<cs:chartStyle xmlns:cs="http://schemas.microsoft.com/office/drawing/2012/chartStyle" xmlns:a="http://schemas.openxmlformats.org/drawingml/2006/main" id="20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 cap="all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64" kern="1200" cap="all" spc="120" normalizeH="0" baseline="0"/>
  </cs:categoryAxis>
  <cs:chartArea mods="allowNoFillOverride allowNoLineOverride">
    <cs:lnRef idx="0"/>
    <cs:fillRef idx="0"/>
    <cs:effectRef idx="0"/>
    <cs:fontRef idx="minor">
      <a:schemeClr val="dk1"/>
    </cs:fontRef>
    <cs:spPr>
      <a:solidFill>
        <a:schemeClr val="lt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50000"/>
        <a:lumOff val="50000"/>
      </a:schemeClr>
    </cs:fontRef>
    <cs:defRPr sz="1064" b="0" i="0" u="none" strike="noStrike" kern="1200" baseline="0"/>
    <cs:bodyPr rot="-5400000" spcFirstLastPara="1" vertOverflow="clip" horzOverflow="clip" vert="horz" wrap="square" lIns="38100" tIns="19050" rIns="38100" bIns="19050" anchor="ctr" anchorCtr="1">
      <a:spAutoFit/>
    </cs:bodyPr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22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ln w="9525">
        <a:solidFill>
          <a:schemeClr val="phClr"/>
        </a:solidFill>
        <a:round/>
      </a:ln>
    </cs:spPr>
  </cs:dataPointMarker>
  <cs:dataPointMarkerLayout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ln w="9525">
        <a:solidFill>
          <a:schemeClr val="tx1">
            <a:lumMod val="15000"/>
            <a:lumOff val="8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>
        <a:solidFill>
          <a:schemeClr val="tx1">
            <a:lumMod val="15000"/>
            <a:lumOff val="8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dk1"/>
    </cs:fontRef>
    <cs:spPr>
      <a:ln>
        <a:solidFill>
          <a:schemeClr val="tx1">
            <a:lumMod val="5000"/>
            <a:lumOff val="95000"/>
          </a:schemeClr>
        </a:soli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0"/>
            <a:lumOff val="50000"/>
          </a:schemeClr>
        </a:solidFill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128" b="1" kern="1200" cap="all" spc="120" normalizeH="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064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  <cs:defRPr sz="1197" kern="1200"/>
  </cs:valueAxis>
  <cs:wall>
    <cs:lnRef idx="0"/>
    <cs:fillRef idx="0"/>
    <cs:effectRef idx="0"/>
    <cs:fontRef idx="minor">
      <a:schemeClr val="dk1"/>
    </cs:fontRef>
  </cs:wall>
</cs:chartStyle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93005C-B06F-4898-BB6C-6A4B800029F9}" type="datetimeFigureOut">
              <a:rPr lang="en-US" smtClean="0"/>
              <a:t>8/28/2020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575524-4C78-44AB-A5CB-EA235387C8F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6015783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93005C-B06F-4898-BB6C-6A4B800029F9}" type="datetimeFigureOut">
              <a:rPr lang="en-US" smtClean="0"/>
              <a:t>8/28/2020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575524-4C78-44AB-A5CB-EA235387C8F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0989845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93005C-B06F-4898-BB6C-6A4B800029F9}" type="datetimeFigureOut">
              <a:rPr lang="en-US" smtClean="0"/>
              <a:t>8/28/2020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575524-4C78-44AB-A5CB-EA235387C8F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4316959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93005C-B06F-4898-BB6C-6A4B800029F9}" type="datetimeFigureOut">
              <a:rPr lang="en-US" smtClean="0"/>
              <a:t>8/28/2020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575524-4C78-44AB-A5CB-EA235387C8F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4276760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93005C-B06F-4898-BB6C-6A4B800029F9}" type="datetimeFigureOut">
              <a:rPr lang="en-US" smtClean="0"/>
              <a:t>8/28/2020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575524-4C78-44AB-A5CB-EA235387C8F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8380281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93005C-B06F-4898-BB6C-6A4B800029F9}" type="datetimeFigureOut">
              <a:rPr lang="en-US" smtClean="0"/>
              <a:t>8/28/2020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575524-4C78-44AB-A5CB-EA235387C8F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067265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93005C-B06F-4898-BB6C-6A4B800029F9}" type="datetimeFigureOut">
              <a:rPr lang="en-US" smtClean="0"/>
              <a:t>8/28/2020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575524-4C78-44AB-A5CB-EA235387C8F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1804039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93005C-B06F-4898-BB6C-6A4B800029F9}" type="datetimeFigureOut">
              <a:rPr lang="en-US" smtClean="0"/>
              <a:t>8/28/2020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575524-4C78-44AB-A5CB-EA235387C8F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416572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93005C-B06F-4898-BB6C-6A4B800029F9}" type="datetimeFigureOut">
              <a:rPr lang="en-US" smtClean="0"/>
              <a:t>8/28/2020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575524-4C78-44AB-A5CB-EA235387C8F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3621604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93005C-B06F-4898-BB6C-6A4B800029F9}" type="datetimeFigureOut">
              <a:rPr lang="en-US" smtClean="0"/>
              <a:t>8/28/2020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575524-4C78-44AB-A5CB-EA235387C8F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3735827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93005C-B06F-4898-BB6C-6A4B800029F9}" type="datetimeFigureOut">
              <a:rPr lang="en-US" smtClean="0"/>
              <a:t>8/28/2020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575524-4C78-44AB-A5CB-EA235387C8F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390067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693005C-B06F-4898-BB6C-6A4B800029F9}" type="datetimeFigureOut">
              <a:rPr lang="en-US" smtClean="0"/>
              <a:t>8/28/2020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A575524-4C78-44AB-A5CB-EA235387C8F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064544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3" r:id="rId1"/>
    <p:sldLayoutId id="2147483704" r:id="rId2"/>
    <p:sldLayoutId id="2147483705" r:id="rId3"/>
    <p:sldLayoutId id="2147483706" r:id="rId4"/>
    <p:sldLayoutId id="2147483707" r:id="rId5"/>
    <p:sldLayoutId id="2147483708" r:id="rId6"/>
    <p:sldLayoutId id="2147483709" r:id="rId7"/>
    <p:sldLayoutId id="2147483710" r:id="rId8"/>
    <p:sldLayoutId id="2147483711" r:id="rId9"/>
    <p:sldLayoutId id="2147483712" r:id="rId10"/>
    <p:sldLayoutId id="214748371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66" t="3769" r="4023" b="4023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graphicFrame>
        <p:nvGraphicFramePr>
          <p:cNvPr id="32" name="Chart 31"/>
          <p:cNvGraphicFramePr/>
          <p:nvPr>
            <p:extLst>
              <p:ext uri="{D42A27DB-BD31-4B8C-83A1-F6EECF244321}">
                <p14:modId xmlns:p14="http://schemas.microsoft.com/office/powerpoint/2010/main" val="1242434175"/>
              </p:ext>
            </p:extLst>
          </p:nvPr>
        </p:nvGraphicFramePr>
        <p:xfrm>
          <a:off x="2138457" y="1589497"/>
          <a:ext cx="7517299" cy="432389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33" name="TextBox 32"/>
          <p:cNvSpPr txBox="1"/>
          <p:nvPr/>
        </p:nvSpPr>
        <p:spPr>
          <a:xfrm>
            <a:off x="321793" y="1019514"/>
            <a:ext cx="9653211" cy="471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62" b="1" dirty="0">
                <a:solidFill>
                  <a:schemeClr val="accent1">
                    <a:lumMod val="50000"/>
                  </a:schemeClr>
                </a:solidFill>
              </a:rPr>
              <a:t>RINGKASAN LAPORAN LAYANAN INFORMASI PUBLIK TAHUN 2019-2020</a:t>
            </a:r>
          </a:p>
        </p:txBody>
      </p:sp>
    </p:spTree>
    <p:extLst>
      <p:ext uri="{BB962C8B-B14F-4D97-AF65-F5344CB8AC3E}">
        <p14:creationId xmlns:p14="http://schemas.microsoft.com/office/powerpoint/2010/main" val="128229544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39" t="4337" r="3939" b="4082"/>
          <a:stretch/>
        </p:blipFill>
        <p:spPr>
          <a:xfrm rot="10800000" flipH="1">
            <a:off x="0" y="0"/>
            <a:ext cx="12191999" cy="6858000"/>
          </a:xfrm>
          <a:prstGeom prst="rect">
            <a:avLst/>
          </a:prstGeom>
        </p:spPr>
      </p:pic>
      <p:graphicFrame>
        <p:nvGraphicFramePr>
          <p:cNvPr id="66" name="Chart 65"/>
          <p:cNvGraphicFramePr/>
          <p:nvPr>
            <p:extLst>
              <p:ext uri="{D42A27DB-BD31-4B8C-83A1-F6EECF244321}">
                <p14:modId xmlns:p14="http://schemas.microsoft.com/office/powerpoint/2010/main" val="2527319493"/>
              </p:ext>
            </p:extLst>
          </p:nvPr>
        </p:nvGraphicFramePr>
        <p:xfrm>
          <a:off x="307223" y="1318042"/>
          <a:ext cx="6432391" cy="389790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94" name="Chart 93"/>
          <p:cNvGraphicFramePr/>
          <p:nvPr>
            <p:extLst>
              <p:ext uri="{D42A27DB-BD31-4B8C-83A1-F6EECF244321}">
                <p14:modId xmlns:p14="http://schemas.microsoft.com/office/powerpoint/2010/main" val="3492088991"/>
              </p:ext>
            </p:extLst>
          </p:nvPr>
        </p:nvGraphicFramePr>
        <p:xfrm>
          <a:off x="6739614" y="1318042"/>
          <a:ext cx="4750873" cy="386521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3149600" y="5183255"/>
            <a:ext cx="31115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b="1" dirty="0" err="1" smtClean="0"/>
              <a:t>Penyelesaian</a:t>
            </a:r>
            <a:r>
              <a:rPr lang="en-US" sz="1200" b="1" dirty="0" smtClean="0"/>
              <a:t> </a:t>
            </a:r>
            <a:r>
              <a:rPr lang="en-US" sz="1200" b="1" dirty="0" err="1" smtClean="0"/>
              <a:t>Perhari</a:t>
            </a:r>
            <a:endParaRPr lang="en-US" sz="1200" b="1" dirty="0"/>
          </a:p>
        </p:txBody>
      </p:sp>
      <p:sp>
        <p:nvSpPr>
          <p:cNvPr id="4" name="Rectangle 3"/>
          <p:cNvSpPr/>
          <p:nvPr/>
        </p:nvSpPr>
        <p:spPr>
          <a:xfrm>
            <a:off x="3131343" y="5284487"/>
            <a:ext cx="75407" cy="85231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rgbClr val="0070C0"/>
                </a:solidFill>
              </a:rPr>
              <a:t>  </a:t>
            </a:r>
            <a:endParaRPr lang="en-US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5047971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101</TotalTime>
  <Words>25</Words>
  <Application>Microsoft Office PowerPoint</Application>
  <PresentationFormat>Widescreen</PresentationFormat>
  <Paragraphs>6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6" baseType="lpstr">
      <vt:lpstr>Arial</vt:lpstr>
      <vt:lpstr>Calibri</vt:lpstr>
      <vt:lpstr>Calibri Light</vt:lpstr>
      <vt:lpstr>Office Theme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User</dc:creator>
  <cp:lastModifiedBy>olgamahardika1991@gmail.com</cp:lastModifiedBy>
  <cp:revision>11</cp:revision>
  <dcterms:created xsi:type="dcterms:W3CDTF">2020-08-25T03:50:29Z</dcterms:created>
  <dcterms:modified xsi:type="dcterms:W3CDTF">2020-08-28T03:35:31Z</dcterms:modified>
</cp:coreProperties>
</file>